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732" r:id="rId1"/>
  </p:sldMasterIdLst>
  <p:notesMasterIdLst>
    <p:notesMasterId r:id="rId16"/>
  </p:notesMasterIdLst>
  <p:sldIdLst>
    <p:sldId id="256" r:id="rId2"/>
    <p:sldId id="268" r:id="rId3"/>
    <p:sldId id="270" r:id="rId4"/>
    <p:sldId id="269" r:id="rId5"/>
    <p:sldId id="306" r:id="rId6"/>
    <p:sldId id="309" r:id="rId7"/>
    <p:sldId id="310" r:id="rId8"/>
    <p:sldId id="311" r:id="rId9"/>
    <p:sldId id="299" r:id="rId10"/>
    <p:sldId id="300" r:id="rId11"/>
    <p:sldId id="297" r:id="rId12"/>
    <p:sldId id="312" r:id="rId13"/>
    <p:sldId id="313" r:id="rId14"/>
    <p:sldId id="257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961A"/>
    <a:srgbClr val="005696"/>
    <a:srgbClr val="0065B0"/>
    <a:srgbClr val="A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1" autoAdjust="0"/>
    <p:restoredTop sz="94659" autoAdjust="0"/>
  </p:normalViewPr>
  <p:slideViewPr>
    <p:cSldViewPr>
      <p:cViewPr varScale="1">
        <p:scale>
          <a:sx n="71" d="100"/>
          <a:sy n="71" d="100"/>
        </p:scale>
        <p:origin x="58" y="33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3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4E24CA-2272-4E9E-9235-D27C4E5A85A3}" type="datetimeFigureOut">
              <a:rPr lang="cs-CZ" smtClean="0"/>
              <a:pPr/>
              <a:t>30.05.2018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70E351-630C-458D-BB3D-BAE160F4464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0425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2479CF4-736F-4ABE-BACA-B108F20A0D7A}" type="datetime1">
              <a:rPr lang="cs-CZ" smtClean="0"/>
              <a:pPr/>
              <a:t>30.05.2018</a:t>
            </a:fld>
            <a:endParaRPr lang="cs-CZ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5831CF4-D449-48A2-9536-BF3E0AA62F9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99D7C-9478-47D9-BD63-24A6EBAB8D10}" type="datetime1">
              <a:rPr lang="cs-CZ" smtClean="0"/>
              <a:pPr/>
              <a:t>30.05.2018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31CF4-D449-48A2-9536-BF3E0AA62F9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2C2B-7B61-4393-8A65-0DDDF5550472}" type="datetime1">
              <a:rPr lang="cs-CZ" smtClean="0"/>
              <a:pPr/>
              <a:t>30.05.2018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31CF4-D449-48A2-9536-BF3E0AA62F9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6828-7642-4DEB-9A48-7C396D70A66E}" type="datetime1">
              <a:rPr lang="cs-CZ" smtClean="0"/>
              <a:pPr/>
              <a:t>30.05.2018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31CF4-D449-48A2-9536-BF3E0AA62F92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F2BA-6F3C-4451-836C-3D9DCD69E5F6}" type="datetime1">
              <a:rPr lang="cs-CZ" smtClean="0"/>
              <a:pPr/>
              <a:t>30.05.2018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31CF4-D449-48A2-9536-BF3E0AA62F92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04E4-6371-4831-B967-BB59C45D9357}" type="datetime1">
              <a:rPr lang="cs-CZ" smtClean="0"/>
              <a:pPr/>
              <a:t>30.05.2018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31CF4-D449-48A2-9536-BF3E0AA62F92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4E6E2-09C3-46E2-9057-E92186EAD1D1}" type="datetime1">
              <a:rPr lang="cs-CZ" smtClean="0"/>
              <a:pPr/>
              <a:t>30.05.2018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31CF4-D449-48A2-9536-BF3E0AA62F9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F1B04-5273-4AD7-900E-715ECDE5ACB7}" type="datetime1">
              <a:rPr lang="cs-CZ" smtClean="0"/>
              <a:pPr/>
              <a:t>30.05.2018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31CF4-D449-48A2-9536-BF3E0AA62F92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45E21-FC86-4D23-B536-5D41F8638880}" type="datetime1">
              <a:rPr lang="cs-CZ" smtClean="0"/>
              <a:pPr/>
              <a:t>30.05.2018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31CF4-D449-48A2-9536-BF3E0AA62F9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F88D8561-715E-4F8A-B3C6-D959294D729C}" type="datetime1">
              <a:rPr lang="cs-CZ" smtClean="0"/>
              <a:pPr/>
              <a:t>30.05.2018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31CF4-D449-48A2-9536-BF3E0AA62F9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dirty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6C54E2F-2ECE-4612-8D96-0201A6B40FA0}" type="datetime1">
              <a:rPr lang="cs-CZ" smtClean="0"/>
              <a:pPr/>
              <a:t>30.05.2018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5831CF4-D449-48A2-9536-BF3E0AA62F92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5E5E075-A3CB-4C1C-882B-B7EE20721395}" type="datetime1">
              <a:rPr lang="cs-CZ" smtClean="0"/>
              <a:pPr/>
              <a:t>30.05.2018</a:t>
            </a:fld>
            <a:endParaRPr lang="cs-CZ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5831CF4-D449-48A2-9536-BF3E0AA62F9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276872"/>
            <a:ext cx="7772400" cy="1795071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Finanční dopad optimalizace logistických procesů v podniku</a:t>
            </a:r>
            <a:br>
              <a:rPr lang="cs-CZ" sz="4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cs-CZ" sz="4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Český dřevěný nábytek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5597220"/>
            <a:ext cx="7200800" cy="1000132"/>
          </a:xfrm>
        </p:spPr>
        <p:txBody>
          <a:bodyPr>
            <a:noAutofit/>
          </a:bodyPr>
          <a:lstStyle/>
          <a:p>
            <a:pPr algn="l"/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Arial" pitchFamily="34" charset="0"/>
              </a:rPr>
              <a:t>Autor diplomové práce: 		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Arial" pitchFamily="34" charset="0"/>
              </a:rPr>
              <a:t>Ing. Lenka Motejzíková</a:t>
            </a:r>
          </a:p>
          <a:p>
            <a:pPr algn="l"/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Arial" pitchFamily="34" charset="0"/>
              </a:rPr>
              <a:t>Vedoucí diplomové práce:		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Arial" pitchFamily="34" charset="0"/>
              </a:rPr>
              <a:t>doc. Ing. Rudolf Kampf, Ph.D.</a:t>
            </a:r>
          </a:p>
          <a:p>
            <a:pPr algn="l"/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Arial" pitchFamily="34" charset="0"/>
              </a:rPr>
              <a:t>České Budějovice, červen 2018 </a:t>
            </a:r>
            <a:endParaRPr lang="cs-CZ" sz="20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83568" y="404664"/>
            <a:ext cx="77048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solidFill>
                  <a:srgbClr val="A80000"/>
                </a:solidFill>
                <a:latin typeface="Calibri" panose="020F0502020204030204" pitchFamily="34" charset="0"/>
              </a:rPr>
              <a:t>Vysoká škola technická a ekonomická </a:t>
            </a:r>
            <a:endParaRPr lang="pl-PL" sz="2400" dirty="0">
              <a:solidFill>
                <a:srgbClr val="A80000"/>
              </a:solidFill>
              <a:latin typeface="Calibri" panose="020F0502020204030204" pitchFamily="34" charset="0"/>
            </a:endParaRPr>
          </a:p>
          <a:p>
            <a:pPr algn="ctr"/>
            <a:r>
              <a:rPr lang="cs-CZ" sz="2000" dirty="0">
                <a:solidFill>
                  <a:srgbClr val="A80000"/>
                </a:solidFill>
                <a:latin typeface="Calibri" panose="020F0502020204030204" pitchFamily="34" charset="0"/>
              </a:rPr>
              <a:t>Ústav technicko-technologický</a:t>
            </a:r>
          </a:p>
        </p:txBody>
      </p:sp>
      <p:sp>
        <p:nvSpPr>
          <p:cNvPr id="4" name="AutoShape 2" descr="data:image/jpeg;base64,/9j/4AAQSkZJRgABAQAAAQABAAD/2wCEAAkGBxQNDxEUERAQFRUUGBgUFxUQERcXEBQUFRcgFhQVFRUYHSwgGhomHhQcITMhJSkrLi8uFx8zODMsOCgvLiwBCgoKDgwOGhAQGjcmHCQsNSwsLCwuLSwsLDcsLC0sLCssKywsLCwsLCwsLCwsLCwsNy8sLCwsLCssLCwsLCwsK//AABEIAJ8AngMBIgACEQEDEQH/xAAcAAABBQEBAQAAAAAAAAAAAAAAAQMEBQYHCAL/xABHEAABAgMCBg4HBgUFAQAAAAABAAIDBBEFEgYhNFFzsgcTFjEzQVJUcpKTobPRFCJCYYGRsTJTYnGCwSMkNUPCFXSi0+E2/8QAGgEAAgMBAQAAAAAAAAAAAAAAAAIBBAYDBf/EACwRAAIBAgQFAwQDAQAAAAAAAAABAgMREiExMgQzQWFxIlGhE4GRwQVCciT/2gAMAwEAAhEDEQA/AKGbedties77b/aPKKZvnlO6xTk3wsTpv1imlRbZp4xVtBb55TusUXzyndYpEIzJsvYW+eU7rFS7HefSpb1ncNC9o/eNUNS7HyqW00LxGqU8yJpYWeiliNlo0kWUJH8Vu8fcVt1iNlzIWaVv0KtT2sz/AA3Nj5OR3zyndYovnlO6xXyhVDRYV7C3zyndYovnlO6xSIRmGFewt88p3WKL55TusUiEZkWXsLfPKd1ii+eU7rFIhGYWXsLfPKd1ii+eU7rFIhGYWXsLfPKd1irrBJ59JNS7g3e0eU1UiucEspOjdrMUrUSpFYXkVc3wsTpv1imk7N8LE6b9YppQzotAQhCCQUuxsqltNC8RqiKXY2VS2mheI1C1FntZ6KWI2XMhZpW/QrbrD7LmQs0rfoVbntZnuG50fJyJCEKmaMEIQpAEIQgAQhCABCEIAFc4JZSdG7WYqZXOCWUnRu1mIQlTayrm+FidN+sU0nZvhYnTfrFNIYy0BCEIJBS7GyqW00LxGqIpdjZVLaaF4jULUWe1nopQLYsiFPQ9rjsvNrepUggjeIIU9ISrpmE2ndHPrT2LoTqmXjxIZ5MQX2fPE4fMrF23gbNSVS6FfYPbg1cAM5G+Pku6oKR0ost0+Oqw1d0eagapV2vCXAaXnquaNqi8tgFCfxt3j9feuT29YMaz4lyMzf8AsvbjhvHuP7HGuEqbiepQ4uFXLR+xWIQhIWgQhCABCEIAFc4JZSdG7WYqZXOCWUnRu1mIQlTayrm+FidN+sU0nZvhYnTfrFNIYy0BCEIJBS7GyqW00LxGqIpdjZVLaaF4jULUWe1nopYjZacWyUMgkERW0INCMR3iFt1h9lzIWaVv0Ktz2sz3Dc2PkwlkYbTkpSkXbGj2Y/rDrfa710LBzZAgTlGRf4EQ4gHu/huP4X/saLjaQqvGo0exV4OnU6WZ6VBqotp2fDmoTocZgex2+D3EZj71yXA/DmJJFsOOXRIG9U44kIZ2n2m/h+WZdek5lkdjXw3BzHCoc01BBViMlJHj1qE6Es/ycUwxwTfZj6ir4Lj6r+Np5D/fmPGs4vRs/JsmIT4cRocx4oQff+64XhXg+6zZgwzUsd60N59puY/iHH8+NcalO2aPU4Pi/qLBLUpkIQuRfBCEIAFc4JZSdG7WYqZXOCWUnRu1mIQlTayrm+FidN+sU0nZvhYnTfrFNIYy0BCEIJBS7GyqW00LxGqIpdjZVLaaF4jULUWe1nopYjZcyFmlb9CtusRsuZCzSt+hVue1me4bnR8nIUIQqhowWpwEwrNnRQyISZeIfWBPBk/3G+7OPjxY8shTFtHOpTjUjhkek4bg4Ag1BxgjeIzqlwvsFtoyr4eIPHrQ3Znje+B3j+azOxVhAYsMysR1XQxehknGYfJ/Se4hdCVtNSRn5xlQqW6o81xIZY4tcKOaSCDvgjEQkW22VLG2iabGaPVjj1swiN3/AJih+BWJVSSs7Hv0aiqQUl1BCEKDqCucEspOjdrMVMrnBLKTo3azEISptZVzfCxOm/WKaTk2f4sTpv1imqoeo0dBUJKoqgkVS7GyqW00LxGqHVS7HP8ANS2mheI1C1FntZ6LWI2XMhZpW/QrbhYfZcyFmlb9Crc9rM9w3Oj5ORISVRVVDRioSVRVAE6xLRMnMwYzf7bgT727zx8QSvQsGKIjWubjDgCPyOMLzZVdv2OJ/b7Ng1NTDrCP6Di/4kLtRfQ8v+Sp5Kf2F2RLO9Js6NQVdCG2tz+pjcPi2q4evSceHfa5p3iCPmKLzjNwdqiPZyHOZ1TT9kVl1D+Onk4jaElUVXE9QVXOCWUnRu1mKlqrrBI/zJ0btZilaiVNrO1GwZY1JloGPHwbfJG5+V5rA7NvkmXYUyYJBnJaoNCDFbUEb430m6uS57Ldq3zVv0mdtU7/ACP7n5XmsDs2+SNz8rzWB2bfJMbq5Lnst2rfNG6uS57Ldq3zRdBar3+R/c/K81gdm3yStsKWaQRLQAQQQRDbUEYwRiUfdXJc9lu1b5r6h4TybnBonJclxDQBFbUkmgAx79UZBap3+S3TE3JsjtuxYbHitaPaCK56FPqNP2hClm3o0VkNtaXojg0VzVKY5K98iN/oErzWB2bfJG5+V5rA7NvkmN1clz2W7Vvml3VyXPZbtW+aX0nW1Xv8j25+V5rA7Nvkjc/K81gdm3yTO6uS57Ldq3zRurkuey3at80XQWq9/ke3PyvNYHZt8lLk5JkBpbChsY0mtGNAFc9B+Srd1clz2W7Vvml3VyXPZbtW+aLohxqPVMuCq+JYcu4lzpaCSTUkw21JO+TiUfdXJc9lu1b5o3VyXPZbtW+am6BQmtEx7c/K81gdm3yRufleawOzb5JndXJc9lu1b5pN1clz2W7Vvmo9JNqvf5H/APQJXmsDs2+S+odiS7DVsvBad6rYbQaZt73KNurkuey3at805AwklIhoybl3GlaNitJpn3/ejILVO5wSb4WJ036xTSdm+FidN+sU0qbNJHQEIQgkFLsfKpbTQvEaoil2NlUtpoXiNQtRZ7WeigFh9lvIWaVv0K3CxGy5kLNK36FW57WZ7hubHycqZZ8V0F0YQ3GE03XPxXQ7FiPH7Q+aJqzosFkN8SG5rYoqxxpR4zihqtPg66/Ytqs5JbFHVH/WvvZGNxlnQuRAvU6V0DVKr4crnsqu3Uwd/wBFRgtIiZfEY6UixwW/aguDYkI7wcC4hvwObjXxhTKCXjNY2UiS4DRTbXXokQ8by4Et+A/dXOCryyyLVc0lrhdo5pIcMXERjCZwvtBkeSs0NjNiPZDIiAPvPaS0fbx1BxcalpYRFOTrdr2+Cjs2w5ibaXQID4jQbpLS2gdQGmM5iPmm7SsqNKFojwnQy4EtDiMYG/Sh96vNjeYeLRgMD3hjr5LA43CdrOMt3icQ+SqMIph8Saj33vddiRA2+4m6LxxCu8MSVpYbnVTn9XB0tcWzrBmZpl+BLviNBLbzbtKjfGM+9QpqXdBe5kRpa9po5p3wfh+a19nx3Q8HormPcw+k0qxxacdyuMY1jYkQvJLnFxOMlxqSfeSiSSSJpVJTlK+idj5QhCU7grnBI/zJ0btZiplc4JZSdG7WYpQlTayrm+FidN+sU0nZvhYnTfrFNKGMtAQhCCQUuxsqltNC8RqiKXY2VS2mheI1C1FntZ6KWH2XMhZpW/QrcLEbLmQs0rfoVbntZnuG5sfJkMARtkK0oX3ks6g94Dh/kvjZOiVn2t4ocCEzvc7/ACCXYviAWhdO9EhPb+e8fNQcPo1+05n8Lg3qtAXBv0HqqP8A1PwO4L21AgS83LzIi7XMU9aDS8KYiMf/AKvnCyw4MpDlYsu+K6HMNLgI1L4pQjGAOI73uRYlkwo1m2hGe0mJBu7WbxAbUZt4/FWGGn9OsnRHVCLenMMSVb09XZ/gg7HP9Ul/1+GVUW5lcxpX6xVvsc/1SX/X4ZVRbmVzGliaxUf0+51XPf8An9mwsAQDYMX0oxRD9JxmDTbK+rd3wcVViZ4Q9tftJeYdfU2yl+7+KnGtVL//ADsb/cj6sWORN5JC8OvVN9wQhC5lsFc4JZSdG7WYqZXOCWUnRu1mKUJU2sq5vhYnTfrFNKRNwjtsTF7b+McopnanZu8IYRkrHyhfW1Ozd4S7U7N3hA10fCl2NlUtpoXiNUbanZu8KXY8I+lS2L+9C4x941SlmLNrCz0QsRsuZCzSt+hW3CxGy00mRZT71v0KtT2sz/Dc2Pk5jg/ahkZqFHDb1yvq1peq0tpX4pi1JwzMeLFIoYji+la0rxVTG1Ozd4RtTs3eFVu7WPftHFi66F1g7hA2Uhx4MWAI0GPS+29ddixYjmSYS4QCeEBjIIhQoDS1jL152OmMn8gBT8/hT7U7N3hG1Ozd4RidrC/Tp48fUnYO2r6DNQ49y/cverepW80t36e9RJ6Pt0WJEpS+5z6VrS8a0r8U3tTs3eEbU7N3hHYe0cWLqaKxMJ4cvJulo0o2Ox0QxPWiXRXFQUpxXVRT0ZsSK90OGIbXGrWA1DBmqm9qdm7wk2p2bvCG21YWMIRk5LqfKF97U7N3hJtTs3eFB0uj5VzgllJ0btZiqNqdm7wrnBOGfSTi/tuzcpqlISo1hZ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6835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A80000"/>
                </a:solidFill>
                <a:latin typeface="Cambria" pitchFamily="18" charset="0"/>
              </a:rPr>
              <a:t>FINANČNÍ ANALÝZA</a:t>
            </a:r>
            <a:endParaRPr lang="cs-CZ" b="1" dirty="0">
              <a:solidFill>
                <a:srgbClr val="A80000"/>
              </a:solidFill>
              <a:latin typeface="Cambria" panose="020405030504060302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338" y="6072206"/>
            <a:ext cx="468519" cy="471485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91464" y="6278585"/>
            <a:ext cx="480136" cy="365125"/>
          </a:xfrm>
        </p:spPr>
        <p:txBody>
          <a:bodyPr/>
          <a:lstStyle/>
          <a:p>
            <a:pPr algn="ctr"/>
            <a:fld id="{C5831CF4-D449-48A2-9536-BF3E0AA62F92}" type="slidenum">
              <a:rPr lang="cs-CZ" sz="1200" b="1" smtClean="0"/>
              <a:pPr algn="ctr"/>
              <a:t>10</a:t>
            </a:fld>
            <a:endParaRPr lang="cs-CZ" sz="1200" b="1" dirty="0"/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AB8ED68D-C6EB-416F-83B5-B1A328F03B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23728" y="1406598"/>
            <a:ext cx="7096544" cy="4350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240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A80000"/>
                </a:solidFill>
                <a:latin typeface="Cambria" pitchFamily="18" charset="0"/>
              </a:rPr>
              <a:t>DOPLŇUJÍCÍ OTÁZKY VEDOUCÍHO PRÁCE</a:t>
            </a:r>
            <a:endParaRPr lang="cs-CZ" b="1" dirty="0">
              <a:solidFill>
                <a:srgbClr val="A80000"/>
              </a:solidFill>
              <a:latin typeface="Cambria" panose="020405030504060302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338" y="6072206"/>
            <a:ext cx="468519" cy="471485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91464" y="6278585"/>
            <a:ext cx="480136" cy="365125"/>
          </a:xfrm>
        </p:spPr>
        <p:txBody>
          <a:bodyPr/>
          <a:lstStyle/>
          <a:p>
            <a:pPr algn="ctr"/>
            <a:fld id="{C5831CF4-D449-48A2-9536-BF3E0AA62F92}" type="slidenum">
              <a:rPr lang="cs-CZ" sz="1200" b="1" smtClean="0"/>
              <a:pPr algn="ctr"/>
              <a:t>11</a:t>
            </a:fld>
            <a:endParaRPr lang="cs-CZ" sz="1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162467"/>
          </a:xfrm>
        </p:spPr>
        <p:txBody>
          <a:bodyPr/>
          <a:lstStyle/>
          <a:p>
            <a:pPr marL="624078" indent="-514350">
              <a:buFont typeface="+mj-lt"/>
              <a:buAutoNum type="arabicParenR"/>
            </a:pPr>
            <a:r>
              <a:rPr lang="cs-CZ" dirty="0"/>
              <a:t>Budou se výsledky DP aplikovat?</a:t>
            </a:r>
          </a:p>
          <a:p>
            <a:pPr marL="624078" indent="-514350">
              <a:buFont typeface="+mj-lt"/>
              <a:buAutoNum type="arabicParenR"/>
            </a:pPr>
            <a:endParaRPr lang="cs-CZ" dirty="0"/>
          </a:p>
          <a:p>
            <a:pPr marL="624078" indent="-514350">
              <a:buFont typeface="+mj-lt"/>
              <a:buAutoNum type="arabicParenR"/>
            </a:pPr>
            <a:r>
              <a:rPr lang="cs-CZ" dirty="0"/>
              <a:t>Podrobně vysvětlete použité metody a uveďte důvody jejich aplikace v kontextu s cílem práce.</a:t>
            </a:r>
          </a:p>
        </p:txBody>
      </p:sp>
    </p:spTree>
    <p:extLst>
      <p:ext uri="{BB962C8B-B14F-4D97-AF65-F5344CB8AC3E}">
        <p14:creationId xmlns:p14="http://schemas.microsoft.com/office/powerpoint/2010/main" val="2314792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A80000"/>
                </a:solidFill>
                <a:latin typeface="Cambria" pitchFamily="18" charset="0"/>
              </a:rPr>
              <a:t>DOPLŇUJÍCÍ OTÁZKY OPONENTA PRÁCE</a:t>
            </a:r>
            <a:endParaRPr lang="cs-CZ" b="1" dirty="0">
              <a:solidFill>
                <a:srgbClr val="A80000"/>
              </a:solidFill>
              <a:latin typeface="Cambria" panose="020405030504060302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338" y="6072206"/>
            <a:ext cx="468519" cy="471485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91464" y="6278585"/>
            <a:ext cx="480136" cy="365125"/>
          </a:xfrm>
        </p:spPr>
        <p:txBody>
          <a:bodyPr/>
          <a:lstStyle/>
          <a:p>
            <a:pPr algn="ctr"/>
            <a:fld id="{C5831CF4-D449-48A2-9536-BF3E0AA62F92}" type="slidenum">
              <a:rPr lang="cs-CZ" sz="1200" b="1" smtClean="0"/>
              <a:pPr algn="ctr"/>
              <a:t>12</a:t>
            </a:fld>
            <a:endParaRPr lang="cs-CZ" sz="1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162467"/>
          </a:xfrm>
        </p:spPr>
        <p:txBody>
          <a:bodyPr/>
          <a:lstStyle/>
          <a:p>
            <a:pPr marL="624078" indent="-514350">
              <a:buFont typeface="+mj-lt"/>
              <a:buAutoNum type="arabicParenR"/>
            </a:pPr>
            <a:r>
              <a:rPr lang="cs-CZ" dirty="0"/>
              <a:t>Ztotožňuje se autorka s rozvržením vah hodnocení SWOT a proč?</a:t>
            </a:r>
          </a:p>
          <a:p>
            <a:pPr marL="624078" indent="-514350">
              <a:buFont typeface="+mj-lt"/>
              <a:buAutoNum type="arabi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585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A80000"/>
                </a:solidFill>
                <a:latin typeface="Cambria" pitchFamily="18" charset="0"/>
              </a:rPr>
              <a:t>DOPLŇUJÍCÍ OTÁZKY OPONENTA PRÁCE</a:t>
            </a:r>
            <a:endParaRPr lang="cs-CZ" b="1" dirty="0">
              <a:solidFill>
                <a:srgbClr val="A80000"/>
              </a:solidFill>
              <a:latin typeface="Cambria" panose="020405030504060302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338" y="6072206"/>
            <a:ext cx="468519" cy="471485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91464" y="6278585"/>
            <a:ext cx="480136" cy="365125"/>
          </a:xfrm>
        </p:spPr>
        <p:txBody>
          <a:bodyPr/>
          <a:lstStyle/>
          <a:p>
            <a:pPr algn="ctr"/>
            <a:fld id="{C5831CF4-D449-48A2-9536-BF3E0AA62F92}" type="slidenum">
              <a:rPr lang="cs-CZ" sz="1200" b="1" smtClean="0"/>
              <a:pPr algn="ctr"/>
              <a:t>13</a:t>
            </a:fld>
            <a:endParaRPr lang="cs-CZ" sz="1200" b="1" dirty="0"/>
          </a:p>
        </p:txBody>
      </p:sp>
      <p:graphicFrame>
        <p:nvGraphicFramePr>
          <p:cNvPr id="14" name="Zástupný symbol pro obsah 13">
            <a:extLst>
              <a:ext uri="{FF2B5EF4-FFF2-40B4-BE49-F238E27FC236}">
                <a16:creationId xmlns:a16="http://schemas.microsoft.com/office/drawing/2014/main" id="{5261B73C-58E9-47FF-B232-B7F5303DA8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6675106"/>
              </p:ext>
            </p:extLst>
          </p:nvPr>
        </p:nvGraphicFramePr>
        <p:xfrm>
          <a:off x="454257" y="1669398"/>
          <a:ext cx="8229600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8736">
                  <a:extLst>
                    <a:ext uri="{9D8B030D-6E8A-4147-A177-3AD203B41FA5}">
                      <a16:colId xmlns:a16="http://schemas.microsoft.com/office/drawing/2014/main" val="3045756546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909199733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3051927070"/>
                    </a:ext>
                  </a:extLst>
                </a:gridCol>
                <a:gridCol w="586408">
                  <a:extLst>
                    <a:ext uri="{9D8B030D-6E8A-4147-A177-3AD203B41FA5}">
                      <a16:colId xmlns:a16="http://schemas.microsoft.com/office/drawing/2014/main" val="842208296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SILNÉ STRÁNKY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SLABÉ STRÁNKY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091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Dlouhá tradice firmy</a:t>
                      </a:r>
                    </a:p>
                    <a:p>
                      <a:r>
                        <a:rPr lang="cs-CZ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Vysoký podíl VK</a:t>
                      </a:r>
                    </a:p>
                    <a:p>
                      <a:r>
                        <a:rPr lang="cs-CZ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Zručný tým pracovníků</a:t>
                      </a:r>
                    </a:p>
                    <a:p>
                      <a:r>
                        <a:rPr lang="cs-CZ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Kvalitní dodávky materiálu</a:t>
                      </a:r>
                    </a:p>
                    <a:p>
                      <a:r>
                        <a:rPr lang="cs-CZ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Stálý okruh odběratelů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  <a:p>
                      <a:r>
                        <a:rPr lang="cs-CZ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  <a:p>
                      <a:r>
                        <a:rPr lang="cs-CZ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  <a:p>
                      <a:r>
                        <a:rPr lang="cs-CZ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  <a:p>
                      <a:r>
                        <a:rPr lang="cs-CZ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Dlouhé dodací lhůty</a:t>
                      </a:r>
                    </a:p>
                    <a:p>
                      <a:r>
                        <a:rPr lang="cs-CZ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Nedostatečná mechanizace</a:t>
                      </a:r>
                    </a:p>
                    <a:p>
                      <a:r>
                        <a:rPr lang="cs-CZ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Nízká Čistá zisková marže</a:t>
                      </a:r>
                    </a:p>
                    <a:p>
                      <a:r>
                        <a:rPr lang="cs-CZ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Slabá propagace</a:t>
                      </a:r>
                    </a:p>
                    <a:p>
                      <a:r>
                        <a:rPr lang="cs-CZ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Vyšší náklady na dopravu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  <a:p>
                      <a:r>
                        <a:rPr lang="cs-CZ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  <a:p>
                      <a:r>
                        <a:rPr lang="cs-CZ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  <a:p>
                      <a:r>
                        <a:rPr lang="cs-CZ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  <a:p>
                      <a:r>
                        <a:rPr lang="cs-CZ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060618"/>
                  </a:ext>
                </a:extLst>
              </a:tr>
            </a:tbl>
          </a:graphicData>
        </a:graphic>
      </p:graphicFrame>
      <p:graphicFrame>
        <p:nvGraphicFramePr>
          <p:cNvPr id="16" name="Zástupný symbol pro obsah 13">
            <a:extLst>
              <a:ext uri="{FF2B5EF4-FFF2-40B4-BE49-F238E27FC236}">
                <a16:creationId xmlns:a16="http://schemas.microsoft.com/office/drawing/2014/main" id="{173F43EE-5092-453A-A36D-98178F1D6D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8738628"/>
              </p:ext>
            </p:extLst>
          </p:nvPr>
        </p:nvGraphicFramePr>
        <p:xfrm>
          <a:off x="454257" y="3893503"/>
          <a:ext cx="8229600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1679">
                  <a:extLst>
                    <a:ext uri="{9D8B030D-6E8A-4147-A177-3AD203B41FA5}">
                      <a16:colId xmlns:a16="http://schemas.microsoft.com/office/drawing/2014/main" val="3045756546"/>
                    </a:ext>
                  </a:extLst>
                </a:gridCol>
                <a:gridCol w="573121">
                  <a:extLst>
                    <a:ext uri="{9D8B030D-6E8A-4147-A177-3AD203B41FA5}">
                      <a16:colId xmlns:a16="http://schemas.microsoft.com/office/drawing/2014/main" val="3909199733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3051927070"/>
                    </a:ext>
                  </a:extLst>
                </a:gridCol>
                <a:gridCol w="586408">
                  <a:extLst>
                    <a:ext uri="{9D8B030D-6E8A-4147-A177-3AD203B41FA5}">
                      <a16:colId xmlns:a16="http://schemas.microsoft.com/office/drawing/2014/main" val="842208296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PŘÍLEŽITOSTI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HROZBY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091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Pořízení nové mechanizace</a:t>
                      </a:r>
                    </a:p>
                    <a:p>
                      <a:r>
                        <a:rPr lang="cs-CZ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Navýšení počtu pracovníků</a:t>
                      </a:r>
                    </a:p>
                    <a:p>
                      <a:r>
                        <a:rPr lang="cs-CZ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Získání úvěru na investice</a:t>
                      </a:r>
                    </a:p>
                    <a:p>
                      <a:r>
                        <a:rPr lang="cs-CZ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Vstup na mezinárodní trhy</a:t>
                      </a:r>
                    </a:p>
                    <a:p>
                      <a:r>
                        <a:rPr lang="cs-CZ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Využití moderních technologií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  <a:p>
                      <a:r>
                        <a:rPr lang="cs-CZ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  <a:p>
                      <a:r>
                        <a:rPr lang="cs-CZ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  <a:endParaRPr lang="cs-CZ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cs-CZ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  <a:p>
                      <a:r>
                        <a:rPr lang="cs-CZ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Odchod pracovníků</a:t>
                      </a:r>
                    </a:p>
                    <a:p>
                      <a:r>
                        <a:rPr lang="cs-CZ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Ztráta dodavatele</a:t>
                      </a:r>
                    </a:p>
                    <a:p>
                      <a:r>
                        <a:rPr lang="cs-CZ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Ztráta konkurenceschopnosti</a:t>
                      </a:r>
                    </a:p>
                    <a:p>
                      <a:r>
                        <a:rPr lang="cs-CZ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Rostoucí reklamace</a:t>
                      </a:r>
                    </a:p>
                    <a:p>
                      <a:r>
                        <a:rPr lang="cs-CZ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Nárůst cen surovin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  <a:p>
                      <a:r>
                        <a:rPr lang="cs-CZ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  <a:p>
                      <a:r>
                        <a:rPr lang="cs-CZ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  <a:p>
                      <a:r>
                        <a:rPr lang="cs-CZ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  <a:p>
                      <a:r>
                        <a:rPr lang="cs-CZ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060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223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357438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rgbClr val="A8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3377467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162467"/>
          </a:xfrm>
        </p:spPr>
        <p:txBody>
          <a:bodyPr>
            <a:normAutofit/>
          </a:bodyPr>
          <a:lstStyle/>
          <a:p>
            <a:pPr marL="624078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latin typeface="+mj-lt"/>
              </a:rPr>
              <a:t>Cíl práce</a:t>
            </a:r>
          </a:p>
          <a:p>
            <a:pPr marL="624078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/>
              <a:t>Motivace k řešení dané problematiky</a:t>
            </a:r>
          </a:p>
          <a:p>
            <a:pPr marL="624078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latin typeface="+mj-lt"/>
              </a:rPr>
              <a:t>Sběr dat a metodika práce</a:t>
            </a:r>
          </a:p>
          <a:p>
            <a:pPr marL="624078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latin typeface="+mj-lt"/>
              </a:rPr>
              <a:t>Analýza současného stavu</a:t>
            </a:r>
          </a:p>
          <a:p>
            <a:pPr marL="624078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latin typeface="+mj-lt"/>
              </a:rPr>
              <a:t>Návrhy opatření a závěr</a:t>
            </a:r>
          </a:p>
          <a:p>
            <a:pPr marL="624078" indent="-514350">
              <a:spcAft>
                <a:spcPts val="1800"/>
              </a:spcAft>
              <a:buFont typeface="+mj-lt"/>
              <a:buAutoNum type="arabicParenR"/>
            </a:pPr>
            <a:r>
              <a:rPr lang="cs-CZ" dirty="0">
                <a:latin typeface="+mj-lt"/>
              </a:rPr>
              <a:t>Doplňující otázky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200" b="1" dirty="0">
                <a:solidFill>
                  <a:srgbClr val="A80000"/>
                </a:solidFill>
                <a:latin typeface="Cambria" panose="02040503050406030204" pitchFamily="18" charset="0"/>
              </a:rPr>
              <a:t>OBSAH</a:t>
            </a:r>
            <a:endParaRPr lang="cs-CZ" b="1" dirty="0">
              <a:solidFill>
                <a:srgbClr val="A80000"/>
              </a:solidFill>
              <a:latin typeface="Cambria" panose="020405030504060302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338" y="6072206"/>
            <a:ext cx="468519" cy="471485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91464" y="6278585"/>
            <a:ext cx="365760" cy="365125"/>
          </a:xfrm>
        </p:spPr>
        <p:txBody>
          <a:bodyPr/>
          <a:lstStyle/>
          <a:p>
            <a:pPr algn="ctr"/>
            <a:fld id="{C5831CF4-D449-48A2-9536-BF3E0AA62F92}" type="slidenum">
              <a:rPr lang="cs-CZ" sz="1200" b="1" smtClean="0"/>
              <a:pPr algn="ctr"/>
              <a:t>2</a:t>
            </a:fld>
            <a:endParaRPr lang="cs-CZ" sz="1200" b="1" dirty="0"/>
          </a:p>
        </p:txBody>
      </p:sp>
    </p:spTree>
    <p:extLst>
      <p:ext uri="{BB962C8B-B14F-4D97-AF65-F5344CB8AC3E}">
        <p14:creationId xmlns:p14="http://schemas.microsoft.com/office/powerpoint/2010/main" val="2885736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57364"/>
            <a:ext cx="8226657" cy="4149927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cs-CZ" sz="2400" dirty="0">
                <a:latin typeface="+mj-lt"/>
              </a:rPr>
              <a:t>„Cílem práce je analyzovat logistické procesy v podniku Český dřevěný nábytek, následně tyto procesy optimalizovat a ekonomicky vyhodnotit.“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A80000"/>
                </a:solidFill>
                <a:latin typeface="Cambria" pitchFamily="18" charset="0"/>
              </a:rPr>
              <a:t>CÍL PRÁCE</a:t>
            </a:r>
            <a:endParaRPr lang="cs-CZ" b="1" dirty="0">
              <a:solidFill>
                <a:srgbClr val="A80000"/>
              </a:solidFill>
              <a:latin typeface="Cambria" panose="020405030504060302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338" y="6072206"/>
            <a:ext cx="468519" cy="471485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91464" y="6278585"/>
            <a:ext cx="365760" cy="365125"/>
          </a:xfrm>
        </p:spPr>
        <p:txBody>
          <a:bodyPr/>
          <a:lstStyle/>
          <a:p>
            <a:pPr algn="ctr"/>
            <a:fld id="{C5831CF4-D449-48A2-9536-BF3E0AA62F92}" type="slidenum">
              <a:rPr lang="cs-CZ" sz="1200" b="1" smtClean="0"/>
              <a:pPr algn="ctr"/>
              <a:t>3</a:t>
            </a:fld>
            <a:endParaRPr lang="cs-CZ" sz="1200" b="1" dirty="0"/>
          </a:p>
        </p:txBody>
      </p:sp>
    </p:spTree>
    <p:extLst>
      <p:ext uri="{BB962C8B-B14F-4D97-AF65-F5344CB8AC3E}">
        <p14:creationId xmlns:p14="http://schemas.microsoft.com/office/powerpoint/2010/main" val="2885736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149927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cs-CZ" dirty="0">
                <a:latin typeface="+mj-lt"/>
              </a:rPr>
              <a:t>Ověření teoretických znalostí v praxi</a:t>
            </a:r>
          </a:p>
          <a:p>
            <a:pPr>
              <a:spcAft>
                <a:spcPts val="1200"/>
              </a:spcAft>
            </a:pPr>
            <a:r>
              <a:rPr lang="cs-CZ" dirty="0">
                <a:latin typeface="+mj-lt"/>
              </a:rPr>
              <a:t>Subjektivní zájem o výsledky analýzy</a:t>
            </a:r>
          </a:p>
          <a:p>
            <a:pPr>
              <a:spcAft>
                <a:spcPts val="1200"/>
              </a:spcAft>
            </a:pPr>
            <a:r>
              <a:rPr lang="cs-CZ" dirty="0">
                <a:latin typeface="+mj-lt"/>
              </a:rPr>
              <a:t>Možnost prakticky pomoci danému podniku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A80000"/>
                </a:solidFill>
                <a:latin typeface="Cambria" pitchFamily="18" charset="0"/>
              </a:rPr>
              <a:t>MOTIVACE K ŘEŠENÍ DANÉ PROBLEMATIKY</a:t>
            </a:r>
            <a:endParaRPr lang="cs-CZ" b="1" dirty="0">
              <a:solidFill>
                <a:srgbClr val="A80000"/>
              </a:solidFill>
              <a:latin typeface="Cambria" panose="020405030504060302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338" y="6072206"/>
            <a:ext cx="468519" cy="471485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91464" y="6278585"/>
            <a:ext cx="365760" cy="365125"/>
          </a:xfrm>
        </p:spPr>
        <p:txBody>
          <a:bodyPr/>
          <a:lstStyle/>
          <a:p>
            <a:pPr algn="ctr"/>
            <a:fld id="{C5831CF4-D449-48A2-9536-BF3E0AA62F92}" type="slidenum">
              <a:rPr lang="cs-CZ" sz="1200" b="1" smtClean="0"/>
              <a:pPr algn="ctr"/>
              <a:t>4</a:t>
            </a:fld>
            <a:endParaRPr lang="cs-CZ" sz="1200" b="1" dirty="0"/>
          </a:p>
        </p:txBody>
      </p:sp>
    </p:spTree>
    <p:extLst>
      <p:ext uri="{BB962C8B-B14F-4D97-AF65-F5344CB8AC3E}">
        <p14:creationId xmlns:p14="http://schemas.microsoft.com/office/powerpoint/2010/main" val="2885736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4643"/>
            <a:ext cx="8229600" cy="4786346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cs-CZ" dirty="0"/>
              <a:t>Sběr dat</a:t>
            </a:r>
          </a:p>
          <a:p>
            <a:pPr lvl="1">
              <a:spcAft>
                <a:spcPts val="1800"/>
              </a:spcAft>
            </a:pPr>
            <a:r>
              <a:rPr lang="cs-CZ" dirty="0"/>
              <a:t>Analýza interních dokumentů</a:t>
            </a:r>
          </a:p>
          <a:p>
            <a:pPr lvl="1">
              <a:spcAft>
                <a:spcPts val="1800"/>
              </a:spcAft>
            </a:pPr>
            <a:r>
              <a:rPr lang="cs-CZ" dirty="0"/>
              <a:t>Pozorování a dotazníkové šetření</a:t>
            </a:r>
          </a:p>
          <a:p>
            <a:pPr>
              <a:spcAft>
                <a:spcPts val="1800"/>
              </a:spcAft>
            </a:pPr>
            <a:r>
              <a:rPr lang="cs-CZ" dirty="0"/>
              <a:t>Metodika práce</a:t>
            </a:r>
          </a:p>
          <a:p>
            <a:pPr lvl="1">
              <a:spcAft>
                <a:spcPts val="1800"/>
              </a:spcAft>
            </a:pPr>
            <a:r>
              <a:rPr lang="cs-CZ" dirty="0"/>
              <a:t>Finanční analýza</a:t>
            </a:r>
          </a:p>
          <a:p>
            <a:pPr lvl="1">
              <a:spcAft>
                <a:spcPts val="1800"/>
              </a:spcAft>
            </a:pPr>
            <a:r>
              <a:rPr lang="cs-CZ" dirty="0"/>
              <a:t>Strom současné reality</a:t>
            </a:r>
          </a:p>
          <a:p>
            <a:pPr lvl="1">
              <a:spcAft>
                <a:spcPts val="1800"/>
              </a:spcAft>
            </a:pPr>
            <a:r>
              <a:rPr lang="cs-CZ" dirty="0"/>
              <a:t>SWOT analýza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A80000"/>
                </a:solidFill>
                <a:latin typeface="Cambria" pitchFamily="18" charset="0"/>
              </a:rPr>
              <a:t>SBĚR DAT A METODIKA PRÁCE</a:t>
            </a:r>
            <a:endParaRPr lang="cs-CZ" b="1" dirty="0">
              <a:solidFill>
                <a:srgbClr val="A80000"/>
              </a:solidFill>
              <a:latin typeface="Cambria" panose="020405030504060302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338" y="6072206"/>
            <a:ext cx="468519" cy="471485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91464" y="6278585"/>
            <a:ext cx="365760" cy="365125"/>
          </a:xfrm>
        </p:spPr>
        <p:txBody>
          <a:bodyPr/>
          <a:lstStyle/>
          <a:p>
            <a:pPr algn="ctr"/>
            <a:fld id="{C5831CF4-D449-48A2-9536-BF3E0AA62F92}" type="slidenum">
              <a:rPr lang="cs-CZ" sz="1200" b="1" smtClean="0"/>
              <a:pPr algn="ctr"/>
              <a:t>5</a:t>
            </a:fld>
            <a:endParaRPr lang="cs-CZ" sz="1200" b="1" dirty="0"/>
          </a:p>
        </p:txBody>
      </p:sp>
    </p:spTree>
    <p:extLst>
      <p:ext uri="{BB962C8B-B14F-4D97-AF65-F5344CB8AC3E}">
        <p14:creationId xmlns:p14="http://schemas.microsoft.com/office/powerpoint/2010/main" val="2494192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149927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A80000"/>
                </a:solidFill>
                <a:latin typeface="Cambria" pitchFamily="18" charset="0"/>
              </a:rPr>
              <a:t>PŘEDSTAVENÍ PODNIKU</a:t>
            </a:r>
            <a:endParaRPr lang="cs-CZ" b="1" dirty="0">
              <a:solidFill>
                <a:srgbClr val="A80000"/>
              </a:solidFill>
              <a:latin typeface="Cambria" panose="020405030504060302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338" y="6072206"/>
            <a:ext cx="468519" cy="471485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91464" y="6278585"/>
            <a:ext cx="365760" cy="365125"/>
          </a:xfrm>
        </p:spPr>
        <p:txBody>
          <a:bodyPr/>
          <a:lstStyle/>
          <a:p>
            <a:pPr algn="ctr"/>
            <a:fld id="{C5831CF4-D449-48A2-9536-BF3E0AA62F92}" type="slidenum">
              <a:rPr lang="cs-CZ" sz="1200" b="1" smtClean="0"/>
              <a:pPr algn="ctr"/>
              <a:t>6</a:t>
            </a:fld>
            <a:endParaRPr lang="cs-CZ" sz="1200" b="1" dirty="0"/>
          </a:p>
        </p:txBody>
      </p:sp>
      <p:pic>
        <p:nvPicPr>
          <p:cNvPr id="6" name="Zástupný symbol pro obsah 17">
            <a:extLst>
              <a:ext uri="{FF2B5EF4-FFF2-40B4-BE49-F238E27FC236}">
                <a16:creationId xmlns:a16="http://schemas.microsoft.com/office/drawing/2014/main" id="{9A528C9E-13AC-4045-8DDB-706DC98DBE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1" y="1844824"/>
            <a:ext cx="6925669" cy="3854589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B4909838-0CB1-4085-B3BF-9056D7151E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305" y="1567037"/>
            <a:ext cx="3247552" cy="251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581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149927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A80000"/>
                </a:solidFill>
                <a:latin typeface="Cambria" pitchFamily="18" charset="0"/>
              </a:rPr>
              <a:t>DOTAZNÍKOVÉ ŠETŘENÍ</a:t>
            </a:r>
            <a:endParaRPr lang="cs-CZ" b="1" dirty="0">
              <a:solidFill>
                <a:srgbClr val="A80000"/>
              </a:solidFill>
              <a:latin typeface="Cambria" panose="020405030504060302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338" y="6072206"/>
            <a:ext cx="468519" cy="471485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91464" y="6278585"/>
            <a:ext cx="365760" cy="365125"/>
          </a:xfrm>
        </p:spPr>
        <p:txBody>
          <a:bodyPr/>
          <a:lstStyle/>
          <a:p>
            <a:pPr algn="ctr"/>
            <a:fld id="{C5831CF4-D449-48A2-9536-BF3E0AA62F92}" type="slidenum">
              <a:rPr lang="cs-CZ" sz="1200" b="1" smtClean="0"/>
              <a:pPr algn="ctr"/>
              <a:t>7</a:t>
            </a:fld>
            <a:endParaRPr lang="cs-CZ" sz="1200" b="1" dirty="0"/>
          </a:p>
        </p:txBody>
      </p:sp>
      <p:pic>
        <p:nvPicPr>
          <p:cNvPr id="6" name="Zástupný symbol pro obsah 12">
            <a:extLst>
              <a:ext uri="{FF2B5EF4-FFF2-40B4-BE49-F238E27FC236}">
                <a16:creationId xmlns:a16="http://schemas.microsoft.com/office/drawing/2014/main" id="{1B863090-798A-48E6-B875-B0BB60AB54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89609"/>
            <a:ext cx="8229600" cy="4109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137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91464" y="6278585"/>
            <a:ext cx="365760" cy="365125"/>
          </a:xfrm>
        </p:spPr>
        <p:txBody>
          <a:bodyPr/>
          <a:lstStyle/>
          <a:p>
            <a:pPr algn="ctr"/>
            <a:fld id="{C5831CF4-D449-48A2-9536-BF3E0AA62F92}" type="slidenum">
              <a:rPr lang="cs-CZ" sz="1200" b="1" smtClean="0"/>
              <a:pPr algn="ctr"/>
              <a:t>8</a:t>
            </a:fld>
            <a:endParaRPr lang="cs-CZ" sz="1200" b="1" dirty="0"/>
          </a:p>
        </p:txBody>
      </p:sp>
      <p:pic>
        <p:nvPicPr>
          <p:cNvPr id="9" name="Zástupný symbol pro obsah 6">
            <a:extLst>
              <a:ext uri="{FF2B5EF4-FFF2-40B4-BE49-F238E27FC236}">
                <a16:creationId xmlns:a16="http://schemas.microsoft.com/office/drawing/2014/main" id="{23079A1C-1824-4CC9-BE8B-E3CAFFD47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92804"/>
            <a:ext cx="6548228" cy="6185781"/>
          </a:xfrm>
        </p:spPr>
      </p:pic>
      <p:sp>
        <p:nvSpPr>
          <p:cNvPr id="10" name="Nadpis 1">
            <a:extLst>
              <a:ext uri="{FF2B5EF4-FFF2-40B4-BE49-F238E27FC236}">
                <a16:creationId xmlns:a16="http://schemas.microsoft.com/office/drawing/2014/main" id="{A3896D99-325C-44D3-BCF1-3DF53B130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/>
          <a:lstStyle/>
          <a:p>
            <a:r>
              <a:rPr lang="cs-CZ" sz="3200" dirty="0">
                <a:solidFill>
                  <a:srgbClr val="A80000"/>
                </a:solidFill>
                <a:latin typeface="Cambria" pitchFamily="18" charset="0"/>
              </a:rPr>
              <a:t>STROM</a:t>
            </a:r>
            <a:br>
              <a:rPr lang="cs-CZ" sz="3200" dirty="0">
                <a:solidFill>
                  <a:srgbClr val="A80000"/>
                </a:solidFill>
                <a:latin typeface="Cambria" pitchFamily="18" charset="0"/>
              </a:rPr>
            </a:br>
            <a:r>
              <a:rPr lang="cs-CZ" sz="3200" dirty="0">
                <a:solidFill>
                  <a:srgbClr val="A80000"/>
                </a:solidFill>
                <a:latin typeface="Cambria" pitchFamily="18" charset="0"/>
              </a:rPr>
              <a:t>  SOUČASNÉ</a:t>
            </a:r>
            <a:br>
              <a:rPr lang="cs-CZ" sz="3200" dirty="0">
                <a:solidFill>
                  <a:srgbClr val="A80000"/>
                </a:solidFill>
                <a:latin typeface="Cambria" pitchFamily="18" charset="0"/>
              </a:rPr>
            </a:br>
            <a:r>
              <a:rPr lang="cs-CZ" sz="3200" dirty="0">
                <a:solidFill>
                  <a:srgbClr val="A80000"/>
                </a:solidFill>
                <a:latin typeface="Cambria" pitchFamily="18" charset="0"/>
              </a:rPr>
              <a:t>    REALITY</a:t>
            </a:r>
            <a:endParaRPr lang="cs-CZ" b="1" dirty="0">
              <a:solidFill>
                <a:srgbClr val="A80000"/>
              </a:solidFill>
              <a:latin typeface="Cambria" panose="020405030504060302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338" y="6072206"/>
            <a:ext cx="468519" cy="471485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48029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A80000"/>
                </a:solidFill>
                <a:latin typeface="Cambria" pitchFamily="18" charset="0"/>
              </a:rPr>
              <a:t>NÁVRHY OPATŘENÍ</a:t>
            </a:r>
            <a:endParaRPr lang="cs-CZ" b="1" dirty="0">
              <a:solidFill>
                <a:srgbClr val="A80000"/>
              </a:solidFill>
              <a:latin typeface="Cambria" panose="020405030504060302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338" y="6072206"/>
            <a:ext cx="468519" cy="471485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91464" y="6278585"/>
            <a:ext cx="480136" cy="365125"/>
          </a:xfrm>
        </p:spPr>
        <p:txBody>
          <a:bodyPr/>
          <a:lstStyle/>
          <a:p>
            <a:pPr algn="ctr"/>
            <a:fld id="{C5831CF4-D449-48A2-9536-BF3E0AA62F92}" type="slidenum">
              <a:rPr lang="cs-CZ" sz="1200" b="1" smtClean="0"/>
              <a:pPr algn="ctr"/>
              <a:t>9</a:t>
            </a:fld>
            <a:endParaRPr lang="cs-CZ" sz="1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162467"/>
          </a:xfrm>
        </p:spPr>
        <p:txBody>
          <a:bodyPr>
            <a:normAutofit/>
          </a:bodyPr>
          <a:lstStyle/>
          <a:p>
            <a:pPr marL="624078" indent="-514350">
              <a:spcAft>
                <a:spcPts val="1800"/>
              </a:spcAft>
              <a:buFont typeface="+mj-lt"/>
              <a:buAutoNum type="arabicParenR"/>
            </a:pPr>
            <a:r>
              <a:rPr lang="cs-CZ" dirty="0"/>
              <a:t>Vysoké náklady na mzdy a dopravu</a:t>
            </a:r>
          </a:p>
          <a:p>
            <a:pPr lvl="2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cs-CZ" dirty="0"/>
              <a:t> Outsourcing</a:t>
            </a:r>
          </a:p>
          <a:p>
            <a:pPr lvl="2">
              <a:spcAft>
                <a:spcPts val="1800"/>
              </a:spcAft>
              <a:buFont typeface="Wingdings" panose="05000000000000000000" pitchFamily="2" charset="2"/>
              <a:buChar char="Ø"/>
            </a:pPr>
            <a:endParaRPr lang="cs-CZ" dirty="0"/>
          </a:p>
          <a:p>
            <a:pPr marL="624078" indent="-514350">
              <a:spcAft>
                <a:spcPts val="1800"/>
              </a:spcAft>
              <a:buFont typeface="+mj-lt"/>
              <a:buAutoNum type="arabicParenR"/>
            </a:pPr>
            <a:r>
              <a:rPr lang="cs-CZ" dirty="0"/>
              <a:t>Nedostatečná mechanizační technika</a:t>
            </a:r>
          </a:p>
          <a:p>
            <a:pPr lvl="2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cs-CZ" dirty="0"/>
              <a:t> Pořízení VZV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99871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5729</TotalTime>
  <Words>263</Words>
  <Application>Microsoft Office PowerPoint</Application>
  <PresentationFormat>Předvádění na obrazovce (4:3)</PresentationFormat>
  <Paragraphs>101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3" baseType="lpstr">
      <vt:lpstr>Arial</vt:lpstr>
      <vt:lpstr>Calibri</vt:lpstr>
      <vt:lpstr>Cambria</vt:lpstr>
      <vt:lpstr>Lucida Sans Unicode</vt:lpstr>
      <vt:lpstr>Verdana</vt:lpstr>
      <vt:lpstr>Wingdings</vt:lpstr>
      <vt:lpstr>Wingdings 2</vt:lpstr>
      <vt:lpstr>Wingdings 3</vt:lpstr>
      <vt:lpstr>Shluk</vt:lpstr>
      <vt:lpstr>Finanční dopad optimalizace logistických procesů v podniku Český dřevěný nábytek</vt:lpstr>
      <vt:lpstr>OBSAH</vt:lpstr>
      <vt:lpstr>CÍL PRÁCE</vt:lpstr>
      <vt:lpstr>MOTIVACE K ŘEŠENÍ DANÉ PROBLEMATIKY</vt:lpstr>
      <vt:lpstr>SBĚR DAT A METODIKA PRÁCE</vt:lpstr>
      <vt:lpstr>PŘEDSTAVENÍ PODNIKU</vt:lpstr>
      <vt:lpstr>DOTAZNÍKOVÉ ŠETŘENÍ</vt:lpstr>
      <vt:lpstr>STROM   SOUČASNÉ     REALITY</vt:lpstr>
      <vt:lpstr>NÁVRHY OPATŘENÍ</vt:lpstr>
      <vt:lpstr>FINANČNÍ ANALÝZA</vt:lpstr>
      <vt:lpstr>DOPLŇUJÍCÍ OTÁZKY VEDOUCÍHO PRÁCE</vt:lpstr>
      <vt:lpstr>DOPLŇUJÍCÍ OTÁZKY OPONENTA PRÁCE</vt:lpstr>
      <vt:lpstr>DOPLŇUJÍCÍ OTÁZKY OPONENTA PRÁCE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Taťka</dc:creator>
  <cp:lastModifiedBy>Jiri Motejzik</cp:lastModifiedBy>
  <cp:revision>375</cp:revision>
  <dcterms:created xsi:type="dcterms:W3CDTF">2014-08-24T14:28:11Z</dcterms:created>
  <dcterms:modified xsi:type="dcterms:W3CDTF">2018-05-30T20:21:29Z</dcterms:modified>
</cp:coreProperties>
</file>