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9" r:id="rId10"/>
    <p:sldId id="263" r:id="rId11"/>
    <p:sldId id="268" r:id="rId12"/>
    <p:sldId id="261" r:id="rId13"/>
    <p:sldId id="270" r:id="rId14"/>
    <p:sldId id="271" r:id="rId15"/>
    <p:sldId id="272" r:id="rId16"/>
    <p:sldId id="260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explosion val="6"/>
          <c:cat>
            <c:strRef>
              <c:f>List1!$A$2:$A$3</c:f>
              <c:strCache>
                <c:ptCount val="2"/>
                <c:pt idx="0">
                  <c:v>Fixní náklady</c:v>
                </c:pt>
                <c:pt idx="1">
                  <c:v>Variabilní náklady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364109795881328"/>
          <c:y val="0.25124716422796667"/>
          <c:w val="0.36230854400016177"/>
          <c:h val="0.53810804451298888"/>
        </c:manualLayout>
      </c:layout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AEBF-2D4D-4B78-A15A-1888503C8B63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781DF-10FF-49D9-933F-59FCF23A4A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781DF-10FF-49D9-933F-59FCF23A4A4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ty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48680"/>
            <a:ext cx="723900" cy="72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Racionalizace nákladových položek ve vybrané dopravní společnosti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sz="2200" dirty="0" smtClean="0">
                <a:solidFill>
                  <a:schemeClr val="tx1"/>
                </a:solidFill>
              </a:rPr>
              <a:t>Autorka </a:t>
            </a:r>
            <a:r>
              <a:rPr lang="cs-CZ" sz="2200" dirty="0" smtClean="0">
                <a:solidFill>
                  <a:schemeClr val="tx1"/>
                </a:solidFill>
              </a:rPr>
              <a:t>diplomové práce:		Bc. Michaela Tollingerová</a:t>
            </a:r>
          </a:p>
          <a:p>
            <a:pPr algn="l"/>
            <a:r>
              <a:rPr lang="cs-CZ" sz="2200" dirty="0" smtClean="0">
                <a:solidFill>
                  <a:schemeClr val="tx1"/>
                </a:solidFill>
              </a:rPr>
              <a:t>Vedoucí diplomové práce:		Ing. </a:t>
            </a:r>
            <a:r>
              <a:rPr lang="cs-CZ" sz="2200" dirty="0" err="1" smtClean="0">
                <a:solidFill>
                  <a:schemeClr val="tx1"/>
                </a:solidFill>
              </a:rPr>
              <a:t>Ondrej</a:t>
            </a:r>
            <a:r>
              <a:rPr lang="cs-CZ" sz="2200" dirty="0" smtClean="0">
                <a:solidFill>
                  <a:schemeClr val="tx1"/>
                </a:solidFill>
              </a:rPr>
              <a:t> Stopka, PhD.</a:t>
            </a:r>
          </a:p>
          <a:p>
            <a:pPr algn="l"/>
            <a:r>
              <a:rPr lang="cs-CZ" sz="2200" dirty="0" smtClean="0">
                <a:solidFill>
                  <a:schemeClr val="tx1"/>
                </a:solidFill>
              </a:rPr>
              <a:t>Oponent diplomové práce: 		doc. Ing. Miloš </a:t>
            </a:r>
            <a:r>
              <a:rPr lang="cs-CZ" sz="2200" dirty="0" err="1" smtClean="0">
                <a:solidFill>
                  <a:schemeClr val="tx1"/>
                </a:solidFill>
              </a:rPr>
              <a:t>Hitka</a:t>
            </a:r>
            <a:r>
              <a:rPr lang="cs-CZ" sz="2200" dirty="0" smtClean="0">
                <a:solidFill>
                  <a:schemeClr val="tx1"/>
                </a:solidFill>
              </a:rPr>
              <a:t>, PhD.</a:t>
            </a:r>
          </a:p>
          <a:p>
            <a:pPr algn="l"/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700" dirty="0" smtClean="0">
                <a:solidFill>
                  <a:schemeClr val="tx1"/>
                </a:solidFill>
              </a:rPr>
              <a:t>Vysoká škola technická a </a:t>
            </a:r>
            <a:r>
              <a:rPr lang="cs-CZ" sz="1700" dirty="0">
                <a:solidFill>
                  <a:schemeClr val="tx1"/>
                </a:solidFill>
              </a:rPr>
              <a:t>ekonomická v Českých Budějovicích</a:t>
            </a:r>
          </a:p>
          <a:p>
            <a:pPr algn="l"/>
            <a:r>
              <a:rPr lang="pl-PL" sz="1700" dirty="0">
                <a:solidFill>
                  <a:schemeClr val="tx1"/>
                </a:solidFill>
              </a:rPr>
              <a:t>Program: Dopravní technologie a spoje</a:t>
            </a:r>
          </a:p>
          <a:p>
            <a:pPr algn="l"/>
            <a:r>
              <a:rPr lang="cs-CZ" sz="1700" dirty="0">
                <a:solidFill>
                  <a:schemeClr val="tx1"/>
                </a:solidFill>
              </a:rPr>
              <a:t>Obor: Logistické technologie</a:t>
            </a:r>
          </a:p>
          <a:p>
            <a:pPr algn="l"/>
            <a:r>
              <a:rPr lang="cs-CZ" sz="1700" dirty="0" smtClean="0">
                <a:solidFill>
                  <a:schemeClr val="tx1"/>
                </a:solidFill>
              </a:rPr>
              <a:t>Červen, 2018</a:t>
            </a:r>
          </a:p>
          <a:p>
            <a:pPr algn="l"/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Shrnutí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Racionalizace nákladů </a:t>
            </a:r>
            <a:r>
              <a:rPr lang="cs-CZ" dirty="0" smtClean="0"/>
              <a:t>vyžaduje </a:t>
            </a:r>
            <a:r>
              <a:rPr lang="cs-CZ" b="1" i="1" dirty="0" smtClean="0"/>
              <a:t>výbornou orientaci </a:t>
            </a:r>
            <a:r>
              <a:rPr lang="cs-CZ" dirty="0" smtClean="0"/>
              <a:t>v </a:t>
            </a:r>
            <a:r>
              <a:rPr lang="cs-CZ" dirty="0" smtClean="0"/>
              <a:t>prostředí</a:t>
            </a:r>
            <a:endParaRPr lang="cs-CZ" dirty="0" smtClean="0"/>
          </a:p>
          <a:p>
            <a:r>
              <a:rPr lang="cs-CZ" dirty="0" smtClean="0"/>
              <a:t>Většina dopravců </a:t>
            </a:r>
            <a:r>
              <a:rPr lang="cs-CZ" b="1" i="1" dirty="0" smtClean="0"/>
              <a:t>nezná své náklady </a:t>
            </a:r>
            <a:r>
              <a:rPr lang="cs-CZ" dirty="0" smtClean="0"/>
              <a:t>-&gt; výnosy nižší než náklady</a:t>
            </a:r>
          </a:p>
          <a:p>
            <a:r>
              <a:rPr lang="cs-CZ" dirty="0" smtClean="0"/>
              <a:t>Na dopravu připadne velké množství peněz, </a:t>
            </a:r>
            <a:r>
              <a:rPr lang="cs-CZ" b="1" i="1" dirty="0" smtClean="0"/>
              <a:t>nekončí</a:t>
            </a:r>
            <a:r>
              <a:rPr lang="cs-CZ" dirty="0" smtClean="0"/>
              <a:t> u nich</a:t>
            </a:r>
            <a:endParaRPr lang="cs-CZ" dirty="0" smtClean="0"/>
          </a:p>
          <a:p>
            <a:r>
              <a:rPr lang="cs-CZ" dirty="0" smtClean="0"/>
              <a:t>Zisková </a:t>
            </a:r>
            <a:r>
              <a:rPr lang="cs-CZ" b="1" i="1" dirty="0" smtClean="0"/>
              <a:t>marže </a:t>
            </a:r>
            <a:r>
              <a:rPr lang="cs-CZ" b="1" i="1" dirty="0" smtClean="0"/>
              <a:t>dosahuje 1,77 </a:t>
            </a:r>
            <a:r>
              <a:rPr lang="cs-CZ" b="1" i="1" dirty="0" smtClean="0"/>
              <a:t>% </a:t>
            </a:r>
            <a:r>
              <a:rPr lang="cs-CZ" dirty="0" smtClean="0"/>
              <a:t>-&gt; pod průměrem ostatních odvětví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Optimální racionalizaci nákladů by v rámci zachování kvality služeb mělo následovat optimalizování ceníku služeb dopravce.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Doplňující otázka oponenta diplomové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dívate</a:t>
            </a:r>
            <a:r>
              <a:rPr lang="cs-CZ" dirty="0" smtClean="0"/>
              <a:t> na </a:t>
            </a:r>
            <a:r>
              <a:rPr lang="cs-CZ" dirty="0" err="1" smtClean="0"/>
              <a:t>možnosť</a:t>
            </a:r>
            <a:r>
              <a:rPr lang="cs-CZ" dirty="0" smtClean="0"/>
              <a:t> </a:t>
            </a:r>
            <a:r>
              <a:rPr lang="cs-CZ" dirty="0" err="1" smtClean="0"/>
              <a:t>racionalizácie</a:t>
            </a:r>
            <a:r>
              <a:rPr lang="cs-CZ" dirty="0" smtClean="0"/>
              <a:t> </a:t>
            </a:r>
            <a:r>
              <a:rPr lang="cs-CZ" dirty="0" err="1" smtClean="0"/>
              <a:t>nákladov</a:t>
            </a:r>
            <a:r>
              <a:rPr lang="cs-CZ" dirty="0" smtClean="0"/>
              <a:t> v </a:t>
            </a:r>
            <a:r>
              <a:rPr lang="cs-CZ" dirty="0" err="1" smtClean="0"/>
              <a:t>prípade</a:t>
            </a:r>
            <a:r>
              <a:rPr lang="cs-CZ" dirty="0" smtClean="0"/>
              <a:t> </a:t>
            </a:r>
            <a:r>
              <a:rPr lang="cs-CZ" dirty="0" err="1" smtClean="0"/>
              <a:t>protektorovania</a:t>
            </a:r>
            <a:r>
              <a:rPr lang="cs-CZ" dirty="0" smtClean="0"/>
              <a:t> </a:t>
            </a:r>
            <a:r>
              <a:rPr lang="cs-CZ" dirty="0" err="1" smtClean="0"/>
              <a:t>pneumatík</a:t>
            </a:r>
            <a:r>
              <a:rPr lang="cs-CZ" dirty="0" smtClean="0"/>
              <a:t>? O </a:t>
            </a:r>
            <a:r>
              <a:rPr lang="cs-CZ" dirty="0" err="1" smtClean="0"/>
              <a:t>akú</a:t>
            </a:r>
            <a:r>
              <a:rPr lang="cs-CZ" dirty="0" smtClean="0"/>
              <a:t> </a:t>
            </a:r>
            <a:r>
              <a:rPr lang="pl-PL" dirty="0" smtClean="0"/>
              <a:t>veľkú úsporu by sa jednalo?</a:t>
            </a:r>
          </a:p>
          <a:p>
            <a:endParaRPr lang="cs-CZ" dirty="0" smtClean="0"/>
          </a:p>
          <a:p>
            <a:r>
              <a:rPr lang="cs-CZ" dirty="0" smtClean="0"/>
              <a:t>ANO -&gt;  </a:t>
            </a:r>
            <a:r>
              <a:rPr lang="cs-CZ" i="1" dirty="0" smtClean="0"/>
              <a:t>MOHLA BY BÝT ÚSPORA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Protektor - obnovený běhoun pneumatiky, max. 2x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Nejekologičtější způsob recyklace pneumatik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Prodlouží životnost pláště o  70 %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Prořezání pneu prodlouží životnost asi o 30 %</a:t>
            </a:r>
          </a:p>
          <a:p>
            <a:pPr lvl="1"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Kalkulace úspory při protektorování pneumatik tahače a návěsu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Cena 1 nové pneumatiky tahač:	431,50 €</a:t>
            </a:r>
          </a:p>
          <a:p>
            <a:pPr>
              <a:buNone/>
            </a:pPr>
            <a:r>
              <a:rPr lang="cs-CZ" dirty="0" smtClean="0"/>
              <a:t>	Životnost nové pneu tahač:		180 000 km</a:t>
            </a:r>
          </a:p>
          <a:p>
            <a:r>
              <a:rPr lang="cs-CZ" dirty="0" smtClean="0"/>
              <a:t>Cena protektorování 1 pláště:	 65 €</a:t>
            </a:r>
          </a:p>
          <a:p>
            <a:pPr>
              <a:buNone/>
            </a:pPr>
            <a:r>
              <a:rPr lang="cs-CZ" dirty="0" smtClean="0"/>
              <a:t>	Životnost protektoru (70 %):	 126 000 km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Cena 1 nové pneumatiky návěs:	265,50 €</a:t>
            </a:r>
          </a:p>
          <a:p>
            <a:pPr>
              <a:buNone/>
            </a:pPr>
            <a:r>
              <a:rPr lang="cs-CZ" dirty="0" smtClean="0"/>
              <a:t>	Životnost nové pneu návěs:		250 000 km</a:t>
            </a:r>
          </a:p>
          <a:p>
            <a:r>
              <a:rPr lang="cs-CZ" dirty="0" smtClean="0"/>
              <a:t>Cena protektorování 1 pláště:	65 €</a:t>
            </a:r>
          </a:p>
          <a:p>
            <a:pPr>
              <a:buNone/>
            </a:pPr>
            <a:r>
              <a:rPr lang="cs-CZ" dirty="0" smtClean="0"/>
              <a:t>	Životnost protektoru (70 %): 	175 000 km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Kalkulace úspory při protektorování pneumatik tahače a návěsu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smtClean="0"/>
              <a:t>Náklad pneu tahač nová sada a 1x protektor </a:t>
            </a:r>
          </a:p>
          <a:p>
            <a:pPr>
              <a:buNone/>
            </a:pPr>
            <a:r>
              <a:rPr lang="cs-CZ" dirty="0" smtClean="0"/>
              <a:t>N = (6 x cena pneu tahač + 6x cena protektoru) / (nájezd 180 000 + 126 000 km) = 0,0097 €/km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Náklad pneu návěs nová sada a 1x protektor </a:t>
            </a:r>
          </a:p>
          <a:p>
            <a:pPr>
              <a:buNone/>
            </a:pPr>
            <a:r>
              <a:rPr lang="cs-CZ" dirty="0" smtClean="0"/>
              <a:t>N = (6 x cena pneu návěs + 6x cena protektoru) / (nájezd 250 000 + 175 000 km) = 0,0034 €/km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 tahač a návěs celkový náklad 0,0131 €/km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Kalkulace úspory při protektorování pneumatik tahače a návěsu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1x nové + 1x protektorovat	0,0131 €/km</a:t>
            </a:r>
          </a:p>
          <a:p>
            <a:r>
              <a:rPr lang="cs-CZ" dirty="0" smtClean="0"/>
              <a:t>2x nové pneu				0,0208 €/km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dirty="0" smtClean="0"/>
              <a:t>Výsledná celková úspora pro případ jednorázového </a:t>
            </a:r>
            <a:r>
              <a:rPr lang="cs-CZ" b="1" dirty="0" smtClean="0"/>
              <a:t>protektorování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0,0077 €/</a:t>
            </a:r>
            <a:r>
              <a:rPr lang="cs-CZ" b="1" dirty="0" smtClean="0"/>
              <a:t>km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Doplňující otázka vedoucího diplomové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Prosím autorku práce o dodatečné vyjádření se k nejdůležitějším dosaženým přínosům DP (technické zhodnocení navrhovaných řešení).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Děkuji za pozornost 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Bc. Michaela Tollingerová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pic>
        <p:nvPicPr>
          <p:cNvPr id="7" name="Obrázek 6" descr="logoty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48680"/>
            <a:ext cx="723900" cy="72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a důvody řešení problému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Kalkulace nákladů návěsové soupravy</a:t>
            </a:r>
          </a:p>
          <a:p>
            <a:r>
              <a:rPr lang="cs-CZ" dirty="0" smtClean="0"/>
              <a:t>Možnosti racionalizace nákladů</a:t>
            </a:r>
          </a:p>
          <a:p>
            <a:r>
              <a:rPr lang="cs-CZ" dirty="0" smtClean="0"/>
              <a:t>Shrnutí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Doplňující otázky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Motivace a důvody řešení problému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Zkušenosti </a:t>
            </a:r>
          </a:p>
          <a:p>
            <a:r>
              <a:rPr lang="cs-CZ" dirty="0" smtClean="0"/>
              <a:t>Zájem o obor – práce koníčkem</a:t>
            </a:r>
            <a:endParaRPr lang="cs-CZ" sz="2800" dirty="0" smtClean="0"/>
          </a:p>
          <a:p>
            <a:r>
              <a:rPr lang="cs-CZ" dirty="0" smtClean="0"/>
              <a:t>Aplikace teorie do praxe</a:t>
            </a:r>
          </a:p>
          <a:p>
            <a:r>
              <a:rPr lang="cs-CZ" dirty="0" smtClean="0"/>
              <a:t>Kalkulace nákladů pro vyjednávání o ceně</a:t>
            </a:r>
          </a:p>
          <a:p>
            <a:r>
              <a:rPr lang="cs-CZ" dirty="0" smtClean="0"/>
              <a:t>Přínos pro další zaměstnání</a:t>
            </a:r>
          </a:p>
          <a:p>
            <a:r>
              <a:rPr lang="cs-CZ" dirty="0" smtClean="0"/>
              <a:t>Aktuální problematika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Cílem mé diplomové práce je provedení analýzy a racionalizace nákladových položek ve společnosti ECO Logistik s.r.o., která se zabývá mezinárodní silniční nákladní dopravou.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Kalkulace nákladů návěsové soupravy</a:t>
            </a:r>
            <a:endParaRPr lang="cs-CZ" b="1" dirty="0"/>
          </a:p>
        </p:txBody>
      </p:sp>
      <p:pic>
        <p:nvPicPr>
          <p:cNvPr id="4" name="Zástupný symbol pro obsah 3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4824535" cy="5155739"/>
          </a:xfrm>
        </p:spPr>
      </p:pic>
      <p:sp>
        <p:nvSpPr>
          <p:cNvPr id="5" name="TextovéPole 4"/>
          <p:cNvSpPr txBox="1"/>
          <p:nvPr/>
        </p:nvSpPr>
        <p:spPr>
          <a:xfrm>
            <a:off x="5580112" y="2132856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b="1" dirty="0" smtClean="0"/>
              <a:t>Pracovní postup: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Výpočet nákladů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Stanovení min. ceny z výše nákladů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Porovnání s daty z praxe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Hledání úspor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Navržení řešení včetně aktuálních trendů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Překvapivé výstupy kalkulace nákladů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 fixních a variabilních nákladů činní </a:t>
            </a:r>
          </a:p>
          <a:p>
            <a:pPr>
              <a:buNone/>
            </a:pPr>
            <a:r>
              <a:rPr lang="cs-CZ" sz="2800" dirty="0" smtClean="0"/>
              <a:t>	54 % : 46 %</a:t>
            </a:r>
          </a:p>
          <a:p>
            <a:endParaRPr lang="cs-CZ" sz="2800" dirty="0" smtClean="0"/>
          </a:p>
          <a:p>
            <a:r>
              <a:rPr lang="cs-CZ" dirty="0" smtClean="0"/>
              <a:t>Porovnání s praxí: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Při 88% využití času je nákladem 1,2811 €/km -&gt; velmi vysoká sazba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Při celodenním prostoji (používá se: 8,5 hod.) je nákladem 251,26 €/km -&gt; optimální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Graf 12"/>
          <p:cNvGraphicFramePr/>
          <p:nvPr/>
        </p:nvGraphicFramePr>
        <p:xfrm>
          <a:off x="4572000" y="1340768"/>
          <a:ext cx="3168352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racionalizace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 smtClean="0"/>
              <a:t>Vývojové trendy: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dirty="0" smtClean="0"/>
              <a:t>Tahač </a:t>
            </a:r>
            <a:r>
              <a:rPr lang="cs-CZ" dirty="0" err="1" smtClean="0"/>
              <a:t>Scania</a:t>
            </a:r>
            <a:r>
              <a:rPr lang="cs-CZ" dirty="0" smtClean="0"/>
              <a:t> na alternativní pohon CNG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smtClean="0"/>
              <a:t>Prodejci </a:t>
            </a:r>
            <a:r>
              <a:rPr lang="cs-CZ" dirty="0" err="1" smtClean="0"/>
              <a:t>Scania</a:t>
            </a:r>
            <a:r>
              <a:rPr lang="cs-CZ" dirty="0" smtClean="0"/>
              <a:t> Strakonice, </a:t>
            </a:r>
            <a:r>
              <a:rPr lang="cs-CZ" dirty="0" err="1" smtClean="0"/>
              <a:t>Chrášťany</a:t>
            </a:r>
            <a:r>
              <a:rPr lang="cs-CZ" dirty="0" smtClean="0"/>
              <a:t> ještě neprodávali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smtClean="0"/>
              <a:t>Náklady pouze na PHM: 1,50 €/km 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smtClean="0"/>
              <a:t>-&gt; </a:t>
            </a:r>
            <a:r>
              <a:rPr lang="cs-CZ" i="1" dirty="0" smtClean="0"/>
              <a:t>NENÍ ÚSPORA</a:t>
            </a:r>
          </a:p>
          <a:p>
            <a:pPr marL="1771650" lvl="3" indent="-514350">
              <a:buNone/>
            </a:pPr>
            <a:endParaRPr lang="cs-CZ" i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	Provozování autonomních vozidel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err="1" smtClean="0"/>
              <a:t>Platooning</a:t>
            </a:r>
            <a:r>
              <a:rPr lang="cs-CZ" dirty="0" smtClean="0"/>
              <a:t> nebo soupravy dlouhé 25 m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smtClean="0"/>
              <a:t>Snížení potřeby řidičů o 1/3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cs-CZ" dirty="0" smtClean="0"/>
              <a:t>-&gt; </a:t>
            </a:r>
            <a:r>
              <a:rPr lang="cs-CZ" i="1" dirty="0" smtClean="0"/>
              <a:t>MOHLA BY BÝT ÚSPORA</a:t>
            </a:r>
          </a:p>
          <a:p>
            <a:pPr marL="0" lvl="3" indent="-51435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scani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5939790" cy="329501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5486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Tahač </a:t>
            </a:r>
            <a:r>
              <a:rPr lang="cs-CZ" b="1" dirty="0" err="1" smtClean="0"/>
              <a:t>Scania</a:t>
            </a:r>
            <a:r>
              <a:rPr lang="cs-CZ" b="1" dirty="0" smtClean="0"/>
              <a:t> na CNG pohon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16216" y="29249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Scania</a:t>
            </a:r>
            <a:r>
              <a:rPr lang="cs-CZ" b="1" dirty="0" smtClean="0"/>
              <a:t> </a:t>
            </a:r>
            <a:r>
              <a:rPr lang="cs-CZ" b="1" dirty="0" err="1" smtClean="0"/>
              <a:t>Platooning</a:t>
            </a:r>
            <a:endParaRPr lang="cs-CZ" b="1" dirty="0"/>
          </a:p>
        </p:txBody>
      </p:sp>
      <p:pic>
        <p:nvPicPr>
          <p:cNvPr id="6" name="Obrázek 5" descr="10408-001-SKISS-PLATOO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405263"/>
            <a:ext cx="4493128" cy="2992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racionalizace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3" indent="-514350">
              <a:buNone/>
            </a:pPr>
            <a:r>
              <a:rPr lang="cs-CZ" sz="3200" dirty="0" smtClean="0"/>
              <a:t>Standardní možnosti:</a:t>
            </a:r>
          </a:p>
          <a:p>
            <a:pPr marL="971550" lvl="4" indent="-514350">
              <a:buFont typeface="Arial" pitchFamily="34" charset="0"/>
              <a:buChar char="•"/>
            </a:pPr>
            <a:r>
              <a:rPr lang="cs-CZ" sz="2800" dirty="0" smtClean="0"/>
              <a:t>Optimální výběr trasy, čerpací stanice podle ceny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Snižování nákladů mýta, PHM ( i kontrola spotřeby) 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Závisí na lidském zdroji 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-&gt; </a:t>
            </a:r>
            <a:r>
              <a:rPr lang="cs-CZ" i="1" dirty="0" smtClean="0"/>
              <a:t>MOHLA BY BÝT ÚSPORA</a:t>
            </a:r>
            <a:endParaRPr lang="cs-CZ" dirty="0" smtClean="0"/>
          </a:p>
          <a:p>
            <a:pPr marL="1885950" lvl="6" indent="-514350">
              <a:buNone/>
            </a:pPr>
            <a:endParaRPr lang="cs-CZ" dirty="0" smtClean="0"/>
          </a:p>
          <a:p>
            <a:pPr marL="914400" lvl="8" indent="-514350"/>
            <a:r>
              <a:rPr lang="cs-CZ" sz="2800" dirty="0" smtClean="0"/>
              <a:t>Snižování dalších nákladů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Menší počet zaměstnanců, menší kanceláře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Nábor levnější pracovní síly (není odborná!)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Nákup neoriginálních náhradních dílů a pneumatik, protektorování nebo prořezávání pneumatik</a:t>
            </a:r>
          </a:p>
          <a:p>
            <a:pPr marL="1885950" lvl="6" indent="-514350">
              <a:buFont typeface="Courier New" pitchFamily="49" charset="0"/>
              <a:buChar char="o"/>
            </a:pPr>
            <a:r>
              <a:rPr lang="cs-CZ" dirty="0" smtClean="0"/>
              <a:t>-&gt; </a:t>
            </a:r>
            <a:r>
              <a:rPr lang="cs-CZ" i="1" dirty="0" smtClean="0"/>
              <a:t>MOHLA BY BÝT ÚSPORA</a:t>
            </a:r>
            <a:endParaRPr lang="cs-CZ" dirty="0" smtClean="0"/>
          </a:p>
          <a:p>
            <a:pPr marL="1885950" lvl="6" indent="-514350">
              <a:buFont typeface="Courier New" pitchFamily="49" charset="0"/>
              <a:buChar char="o"/>
            </a:pPr>
            <a:endParaRPr lang="cs-CZ" dirty="0" smtClean="0"/>
          </a:p>
          <a:p>
            <a:pPr marL="1885950" lvl="6" indent="-514350">
              <a:buFont typeface="Courier New" pitchFamily="49" charset="0"/>
              <a:buChar char="o"/>
            </a:pPr>
            <a:endParaRPr lang="cs-CZ" dirty="0" smtClean="0"/>
          </a:p>
          <a:p>
            <a:pPr marL="1885950" lvl="6" indent="-514350"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6.6.2018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518</Words>
  <Application>Microsoft Office PowerPoint</Application>
  <PresentationFormat>Předvádění na obrazovce (4:3)</PresentationFormat>
  <Paragraphs>149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Racionalizace nákladových položek ve vybrané dopravní společnosti</vt:lpstr>
      <vt:lpstr>Obsah</vt:lpstr>
      <vt:lpstr>Motivace a důvody řešení problému</vt:lpstr>
      <vt:lpstr>Cíl práce</vt:lpstr>
      <vt:lpstr>Kalkulace nákladů návěsové soupravy</vt:lpstr>
      <vt:lpstr>Překvapivé výstupy kalkulace nákladů</vt:lpstr>
      <vt:lpstr>Možnosti racionalizace nákladů</vt:lpstr>
      <vt:lpstr>Snímek 8</vt:lpstr>
      <vt:lpstr>Možnosti racionalizace nákladů</vt:lpstr>
      <vt:lpstr>Shrnutí </vt:lpstr>
      <vt:lpstr>Závěr</vt:lpstr>
      <vt:lpstr>Doplňující otázka oponenta diplomové práce</vt:lpstr>
      <vt:lpstr>Kalkulace úspory při protektorování pneumatik tahače a návěsu</vt:lpstr>
      <vt:lpstr>Kalkulace úspory při protektorování pneumatik tahače a návěsu</vt:lpstr>
      <vt:lpstr>Kalkulace úspory při protektorování pneumatik tahače a návěsu</vt:lpstr>
      <vt:lpstr>Doplňující otázka vedoucího diplomové práce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nákladových položek ve vybrané dopravní společnosti</dc:title>
  <dc:creator>Michaela</dc:creator>
  <cp:lastModifiedBy>Michaela Tollingerová</cp:lastModifiedBy>
  <cp:revision>77</cp:revision>
  <dcterms:created xsi:type="dcterms:W3CDTF">2018-05-30T09:41:09Z</dcterms:created>
  <dcterms:modified xsi:type="dcterms:W3CDTF">2018-05-30T14:47:15Z</dcterms:modified>
</cp:coreProperties>
</file>