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7"/>
  </p:notesMasterIdLst>
  <p:sldIdLst>
    <p:sldId id="256" r:id="rId2"/>
    <p:sldId id="257" r:id="rId3"/>
    <p:sldId id="270" r:id="rId4"/>
    <p:sldId id="274" r:id="rId5"/>
    <p:sldId id="275" r:id="rId6"/>
    <p:sldId id="276" r:id="rId7"/>
    <p:sldId id="258" r:id="rId8"/>
    <p:sldId id="279" r:id="rId9"/>
    <p:sldId id="280" r:id="rId10"/>
    <p:sldId id="281" r:id="rId11"/>
    <p:sldId id="282" r:id="rId12"/>
    <p:sldId id="283" r:id="rId13"/>
    <p:sldId id="265" r:id="rId14"/>
    <p:sldId id="267" r:id="rId15"/>
    <p:sldId id="266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9FA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Střední styl 4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64" d="100"/>
          <a:sy n="64" d="100"/>
        </p:scale>
        <p:origin x="157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nco\Desktop\Kopie%20-%20Pr&#367;m&#283;rn&#253;%20ro&#269;n&#237;%20j&#237;zdn&#237;%20v&#253;kon%20jednotliv&#253;ch%20&#345;idi&#269;&#367;%20+%20Anal&#253;za%20roku%202017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nco\Desktop\Kopie%20-%20Pr&#367;m&#283;rn&#253;%20ro&#269;n&#237;%20j&#237;zdn&#237;%20v&#253;kon%20jednotliv&#253;ch%20&#345;idi&#269;&#367;%20+%20Anal&#253;za%20roku%202017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nco\Desktop\Kopie%20-%20Pr&#367;m&#283;rn&#253;%20ro&#269;n&#237;%20j&#237;zdn&#237;%20v&#253;kon%20jednotliv&#253;ch%20&#345;idi&#269;&#367;%20+%20Anal&#253;za%20roku%202017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'Variabilní náklady'!$A$28:$A$36</c:f>
              <c:strCache>
                <c:ptCount val="9"/>
                <c:pt idx="0">
                  <c:v>Náklady na pohonné hmoty</c:v>
                </c:pt>
                <c:pt idx="1">
                  <c:v>Náklady na motorový olej </c:v>
                </c:pt>
                <c:pt idx="2">
                  <c:v>Náklady na převodový olej </c:v>
                </c:pt>
                <c:pt idx="3">
                  <c:v>Náklady na pneumatiky tahače </c:v>
                </c:pt>
                <c:pt idx="4">
                  <c:v>Náklady na pneumatiky návěsu</c:v>
                </c:pt>
                <c:pt idx="5">
                  <c:v>Náklady na opravy a udržování</c:v>
                </c:pt>
                <c:pt idx="6">
                  <c:v>Náklady na mýtné</c:v>
                </c:pt>
                <c:pt idx="7">
                  <c:v>Mzdové náklady včetně odvodů</c:v>
                </c:pt>
                <c:pt idx="8">
                  <c:v>Náklady na stravné </c:v>
                </c:pt>
              </c:strCache>
            </c:strRef>
          </c:cat>
          <c:val>
            <c:numRef>
              <c:f>'Variabilní náklady'!$B$28:$B$36</c:f>
              <c:numCache>
                <c:formatCode>0.00%</c:formatCode>
                <c:ptCount val="9"/>
                <c:pt idx="0">
                  <c:v>0.45429999999999998</c:v>
                </c:pt>
                <c:pt idx="1">
                  <c:v>4.7000000000000002E-3</c:v>
                </c:pt>
                <c:pt idx="2">
                  <c:v>2.0000000000000001E-4</c:v>
                </c:pt>
                <c:pt idx="3">
                  <c:v>1.8800000000000001E-2</c:v>
                </c:pt>
                <c:pt idx="4">
                  <c:v>1.2500000000000001E-2</c:v>
                </c:pt>
                <c:pt idx="5">
                  <c:v>8.4099999999999994E-2</c:v>
                </c:pt>
                <c:pt idx="6">
                  <c:v>8.6199999999999999E-2</c:v>
                </c:pt>
                <c:pt idx="7">
                  <c:v>0.32200000000000001</c:v>
                </c:pt>
                <c:pt idx="8">
                  <c:v>1.7299999999999999E-2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9A-4FEE-BCF6-C37FE88B72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3898240"/>
        <c:axId val="113899776"/>
      </c:barChart>
      <c:catAx>
        <c:axId val="1138982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3899776"/>
        <c:crosses val="autoZero"/>
        <c:auto val="1"/>
        <c:lblAlgn val="ctr"/>
        <c:lblOffset val="100"/>
        <c:noMultiLvlLbl val="0"/>
      </c:catAx>
      <c:valAx>
        <c:axId val="1138997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3898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-1.0185067526415994E-16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8AC-4861-85B5-AC91215148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'Fixní náklady'!$A$21:$A$26</c:f>
              <c:strCache>
                <c:ptCount val="6"/>
                <c:pt idx="0">
                  <c:v>Náklady na povinné smluvní pojištění odpovědnosti</c:v>
                </c:pt>
                <c:pt idx="1">
                  <c:v>Náklady na havarijní pojištění </c:v>
                </c:pt>
                <c:pt idx="2">
                  <c:v>Náklady na silniční daň </c:v>
                </c:pt>
                <c:pt idx="3">
                  <c:v>Režijní náklady</c:v>
                </c:pt>
                <c:pt idx="4">
                  <c:v>Splátka leasingu</c:v>
                </c:pt>
                <c:pt idx="5">
                  <c:v>Náklady na vytápění </c:v>
                </c:pt>
              </c:strCache>
            </c:strRef>
          </c:cat>
          <c:val>
            <c:numRef>
              <c:f>'Fixní náklady'!$B$21:$B$26</c:f>
              <c:numCache>
                <c:formatCode>0.00%</c:formatCode>
                <c:ptCount val="6"/>
                <c:pt idx="0">
                  <c:v>5.2499999999999998E-2</c:v>
                </c:pt>
                <c:pt idx="1">
                  <c:v>4.8599999999999997E-2</c:v>
                </c:pt>
                <c:pt idx="2">
                  <c:v>4.1200000000000001E-2</c:v>
                </c:pt>
                <c:pt idx="3">
                  <c:v>9.3299999999999994E-2</c:v>
                </c:pt>
                <c:pt idx="4">
                  <c:v>0.76149999999999995</c:v>
                </c:pt>
                <c:pt idx="5">
                  <c:v>2.8E-3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AC-4861-85B5-AC91215148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4064000"/>
        <c:axId val="114073984"/>
      </c:barChart>
      <c:catAx>
        <c:axId val="1140640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4073984"/>
        <c:crosses val="autoZero"/>
        <c:auto val="1"/>
        <c:lblAlgn val="ctr"/>
        <c:lblOffset val="100"/>
        <c:noMultiLvlLbl val="0"/>
      </c:catAx>
      <c:valAx>
        <c:axId val="1140739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4064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'Data pro Bod zvratu'!$D$12:$E$12</c:f>
              <c:strCache>
                <c:ptCount val="2"/>
                <c:pt idx="0">
                  <c:v>Jízdní výkon</c:v>
                </c:pt>
                <c:pt idx="1">
                  <c:v>KBR</c:v>
                </c:pt>
              </c:strCache>
            </c:strRef>
          </c:cat>
          <c:val>
            <c:numRef>
              <c:f>'Data pro Bod zvratu'!$D$13:$E$13</c:f>
              <c:numCache>
                <c:formatCode>#,##0</c:formatCode>
                <c:ptCount val="2"/>
                <c:pt idx="0">
                  <c:v>348140</c:v>
                </c:pt>
                <c:pt idx="1">
                  <c:v>275802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B5-4108-B2AD-7CEEBFB8AC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14118656"/>
        <c:axId val="114120192"/>
      </c:barChart>
      <c:catAx>
        <c:axId val="114118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4120192"/>
        <c:crosses val="autoZero"/>
        <c:auto val="1"/>
        <c:lblAlgn val="ctr"/>
        <c:lblOffset val="100"/>
        <c:noMultiLvlLbl val="0"/>
      </c:catAx>
      <c:valAx>
        <c:axId val="11412019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gradFill>
                <a:gsLst>
                  <a:gs pos="0">
                    <a:schemeClr val="tx1">
                      <a:lumMod val="5000"/>
                      <a:lumOff val="95000"/>
                    </a:schemeClr>
                  </a:gs>
                  <a:gs pos="10000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4118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4C0384-AA68-4349-BA52-D5F88E50A4B3}" type="doc">
      <dgm:prSet loTypeId="urn:microsoft.com/office/officeart/2005/8/layout/hierarchy1" loCatId="hierarchy" qsTypeId="urn:microsoft.com/office/officeart/2005/8/quickstyle/3d2" qsCatId="3D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94A8E369-5906-4376-A3A0-051643DCF81C}">
      <dgm:prSet phldrT="[Text]" custT="1"/>
      <dgm:spPr/>
      <dgm:t>
        <a:bodyPr/>
        <a:lstStyle/>
        <a:p>
          <a:r>
            <a:rPr lang="cs-CZ" sz="2000" dirty="0"/>
            <a:t>DHL Express</a:t>
          </a:r>
        </a:p>
      </dgm:t>
    </dgm:pt>
    <dgm:pt modelId="{94A30DFF-555E-4D60-BE17-6157318140E4}" type="parTrans" cxnId="{1279697A-5FCA-4F7D-B02E-1494DEB1A164}">
      <dgm:prSet/>
      <dgm:spPr/>
      <dgm:t>
        <a:bodyPr/>
        <a:lstStyle/>
        <a:p>
          <a:endParaRPr lang="cs-CZ"/>
        </a:p>
      </dgm:t>
    </dgm:pt>
    <dgm:pt modelId="{1C2776EF-1FB1-46F4-B7F4-05BCE0A78A35}" type="sibTrans" cxnId="{1279697A-5FCA-4F7D-B02E-1494DEB1A164}">
      <dgm:prSet/>
      <dgm:spPr/>
      <dgm:t>
        <a:bodyPr/>
        <a:lstStyle/>
        <a:p>
          <a:endParaRPr lang="cs-CZ"/>
        </a:p>
      </dgm:t>
    </dgm:pt>
    <dgm:pt modelId="{DE5C2A01-41F8-4015-A4F2-1301CF76775A}">
      <dgm:prSet phldrT="[Text]" custT="1"/>
      <dgm:spPr/>
      <dgm:t>
        <a:bodyPr/>
        <a:lstStyle/>
        <a:p>
          <a:r>
            <a:rPr lang="cs-CZ" sz="2000" dirty="0"/>
            <a:t>DHL Supply </a:t>
          </a:r>
          <a:r>
            <a:rPr lang="cs-CZ" sz="2000" dirty="0" err="1"/>
            <a:t>Chain</a:t>
          </a:r>
          <a:endParaRPr lang="cs-CZ" sz="2000" dirty="0"/>
        </a:p>
      </dgm:t>
    </dgm:pt>
    <dgm:pt modelId="{B9CB9FCA-0877-4109-B68D-9CC4EE8DBFBD}" type="parTrans" cxnId="{E5BF4BEC-312F-44DE-9092-370E0F4B5D5B}">
      <dgm:prSet/>
      <dgm:spPr/>
      <dgm:t>
        <a:bodyPr/>
        <a:lstStyle/>
        <a:p>
          <a:endParaRPr lang="cs-CZ"/>
        </a:p>
      </dgm:t>
    </dgm:pt>
    <dgm:pt modelId="{D648D6BF-FFB1-437B-A76B-C9FB89D9D9EA}" type="sibTrans" cxnId="{E5BF4BEC-312F-44DE-9092-370E0F4B5D5B}">
      <dgm:prSet/>
      <dgm:spPr/>
      <dgm:t>
        <a:bodyPr/>
        <a:lstStyle/>
        <a:p>
          <a:endParaRPr lang="cs-CZ"/>
        </a:p>
      </dgm:t>
    </dgm:pt>
    <dgm:pt modelId="{5C8C8DB1-9BD6-419B-8842-988A9D76E729}">
      <dgm:prSet phldrT="[Text]" custT="1"/>
      <dgm:spPr/>
      <dgm:t>
        <a:bodyPr/>
        <a:lstStyle/>
        <a:p>
          <a:r>
            <a:rPr lang="cs-CZ" sz="2000" dirty="0"/>
            <a:t>DHL </a:t>
          </a:r>
          <a:r>
            <a:rPr lang="cs-CZ" sz="2000" dirty="0" err="1"/>
            <a:t>Global</a:t>
          </a:r>
          <a:r>
            <a:rPr lang="cs-CZ" sz="2000" dirty="0"/>
            <a:t> </a:t>
          </a:r>
          <a:r>
            <a:rPr lang="cs-CZ" sz="2000" dirty="0" err="1"/>
            <a:t>Forwarding</a:t>
          </a:r>
          <a:endParaRPr lang="cs-CZ" sz="2000" dirty="0"/>
        </a:p>
      </dgm:t>
    </dgm:pt>
    <dgm:pt modelId="{FE720832-CE2B-400B-88E8-69CFAF9E3DFC}" type="sibTrans" cxnId="{DB3ACE42-0B62-4D6D-8FE7-3EACA406C4DA}">
      <dgm:prSet/>
      <dgm:spPr/>
      <dgm:t>
        <a:bodyPr/>
        <a:lstStyle/>
        <a:p>
          <a:endParaRPr lang="cs-CZ"/>
        </a:p>
      </dgm:t>
    </dgm:pt>
    <dgm:pt modelId="{11829BCC-36A0-4DBC-A748-A10BDB5A1457}" type="parTrans" cxnId="{DB3ACE42-0B62-4D6D-8FE7-3EACA406C4DA}">
      <dgm:prSet/>
      <dgm:spPr/>
      <dgm:t>
        <a:bodyPr/>
        <a:lstStyle/>
        <a:p>
          <a:endParaRPr lang="cs-CZ"/>
        </a:p>
      </dgm:t>
    </dgm:pt>
    <dgm:pt modelId="{0043BBF4-0C2D-4634-8D31-C877A4E31B05}">
      <dgm:prSet phldrT="[Text]" custT="1"/>
      <dgm:spPr/>
      <dgm:t>
        <a:bodyPr/>
        <a:lstStyle/>
        <a:p>
          <a:r>
            <a:rPr lang="cs-CZ" sz="2000" dirty="0"/>
            <a:t>DHL </a:t>
          </a:r>
          <a:r>
            <a:rPr lang="cs-CZ" sz="2000" dirty="0" err="1"/>
            <a:t>Freight</a:t>
          </a:r>
          <a:endParaRPr lang="cs-CZ" sz="2000" dirty="0"/>
        </a:p>
      </dgm:t>
    </dgm:pt>
    <dgm:pt modelId="{B8C92B1B-343A-432D-8B86-4025BDFA49B4}" type="sibTrans" cxnId="{97AE0BED-C4A6-4F15-8003-E8F43EEAFED5}">
      <dgm:prSet/>
      <dgm:spPr/>
      <dgm:t>
        <a:bodyPr/>
        <a:lstStyle/>
        <a:p>
          <a:endParaRPr lang="cs-CZ"/>
        </a:p>
      </dgm:t>
    </dgm:pt>
    <dgm:pt modelId="{4C9DD891-B9A0-4507-B79E-337B6C481764}" type="parTrans" cxnId="{97AE0BED-C4A6-4F15-8003-E8F43EEAFED5}">
      <dgm:prSet/>
      <dgm:spPr/>
      <dgm:t>
        <a:bodyPr/>
        <a:lstStyle/>
        <a:p>
          <a:endParaRPr lang="cs-CZ"/>
        </a:p>
      </dgm:t>
    </dgm:pt>
    <dgm:pt modelId="{2A7A2502-6663-4285-867B-265102CF5414}">
      <dgm:prSet phldrT="[Text]" custT="1"/>
      <dgm:spPr/>
      <dgm:t>
        <a:bodyPr/>
        <a:lstStyle/>
        <a:p>
          <a:r>
            <a:rPr lang="cs-CZ" sz="2000" dirty="0"/>
            <a:t>DHL</a:t>
          </a:r>
        </a:p>
      </dgm:t>
    </dgm:pt>
    <dgm:pt modelId="{088BACF7-53A0-4175-A897-64A234A6F68C}" type="sibTrans" cxnId="{6B6ADCF4-99A8-4AC4-8ACB-6789047DB315}">
      <dgm:prSet/>
      <dgm:spPr/>
      <dgm:t>
        <a:bodyPr/>
        <a:lstStyle/>
        <a:p>
          <a:endParaRPr lang="cs-CZ"/>
        </a:p>
      </dgm:t>
    </dgm:pt>
    <dgm:pt modelId="{73FB24DD-C344-4544-9356-D2BD1AB8929E}" type="parTrans" cxnId="{6B6ADCF4-99A8-4AC4-8ACB-6789047DB315}">
      <dgm:prSet/>
      <dgm:spPr/>
      <dgm:t>
        <a:bodyPr/>
        <a:lstStyle/>
        <a:p>
          <a:endParaRPr lang="cs-CZ"/>
        </a:p>
      </dgm:t>
    </dgm:pt>
    <dgm:pt modelId="{B3996DBB-A700-4E7A-9E7E-4B38C72ECC7A}" type="pres">
      <dgm:prSet presAssocID="{AF4C0384-AA68-4349-BA52-D5F88E50A4B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4EB4D94-2741-477C-89D3-D150A85A8188}" type="pres">
      <dgm:prSet presAssocID="{2A7A2502-6663-4285-867B-265102CF5414}" presName="hierRoot1" presStyleCnt="0"/>
      <dgm:spPr/>
    </dgm:pt>
    <dgm:pt modelId="{208AAEA2-EB0F-4F88-A882-001D9809F029}" type="pres">
      <dgm:prSet presAssocID="{2A7A2502-6663-4285-867B-265102CF5414}" presName="composite" presStyleCnt="0"/>
      <dgm:spPr/>
    </dgm:pt>
    <dgm:pt modelId="{90CF8F47-4375-4DF0-92AB-04FDE8E0E318}" type="pres">
      <dgm:prSet presAssocID="{2A7A2502-6663-4285-867B-265102CF5414}" presName="background" presStyleLbl="node0" presStyleIdx="0" presStyleCnt="1"/>
      <dgm:spPr/>
    </dgm:pt>
    <dgm:pt modelId="{5DD6F3E4-62DC-4AFD-AD1F-87BD7645B06B}" type="pres">
      <dgm:prSet presAssocID="{2A7A2502-6663-4285-867B-265102CF5414}" presName="text" presStyleLbl="fgAcc0" presStyleIdx="0" presStyleCnt="1" custLinFactNeighborX="1824" custLinFactNeighborY="-58236">
        <dgm:presLayoutVars>
          <dgm:chPref val="3"/>
        </dgm:presLayoutVars>
      </dgm:prSet>
      <dgm:spPr/>
    </dgm:pt>
    <dgm:pt modelId="{37789327-F48D-4E40-A68E-963FF1CADDC5}" type="pres">
      <dgm:prSet presAssocID="{2A7A2502-6663-4285-867B-265102CF5414}" presName="hierChild2" presStyleCnt="0"/>
      <dgm:spPr/>
    </dgm:pt>
    <dgm:pt modelId="{7612FB65-5D2D-4EB8-B52B-8C2429B05BB1}" type="pres">
      <dgm:prSet presAssocID="{11829BCC-36A0-4DBC-A748-A10BDB5A1457}" presName="Name10" presStyleLbl="parChTrans1D2" presStyleIdx="0" presStyleCnt="4"/>
      <dgm:spPr/>
    </dgm:pt>
    <dgm:pt modelId="{5A84E809-DA17-4422-851E-49F82765972D}" type="pres">
      <dgm:prSet presAssocID="{5C8C8DB1-9BD6-419B-8842-988A9D76E729}" presName="hierRoot2" presStyleCnt="0"/>
      <dgm:spPr/>
    </dgm:pt>
    <dgm:pt modelId="{D34A0576-3907-4E55-BD9A-8FD453B53A42}" type="pres">
      <dgm:prSet presAssocID="{5C8C8DB1-9BD6-419B-8842-988A9D76E729}" presName="composite2" presStyleCnt="0"/>
      <dgm:spPr/>
    </dgm:pt>
    <dgm:pt modelId="{7EA2E291-07D6-4820-8F8D-3BABF0BD498F}" type="pres">
      <dgm:prSet presAssocID="{5C8C8DB1-9BD6-419B-8842-988A9D76E729}" presName="background2" presStyleLbl="node2" presStyleIdx="0" presStyleCnt="4"/>
      <dgm:spPr/>
    </dgm:pt>
    <dgm:pt modelId="{8E0DDB55-950F-469E-8AEA-FD6DF565C81F}" type="pres">
      <dgm:prSet presAssocID="{5C8C8DB1-9BD6-419B-8842-988A9D76E729}" presName="text2" presStyleLbl="fgAcc2" presStyleIdx="0" presStyleCnt="4">
        <dgm:presLayoutVars>
          <dgm:chPref val="3"/>
        </dgm:presLayoutVars>
      </dgm:prSet>
      <dgm:spPr/>
    </dgm:pt>
    <dgm:pt modelId="{6F9AF425-A8F8-4526-B13B-1408DEAA6B59}" type="pres">
      <dgm:prSet presAssocID="{5C8C8DB1-9BD6-419B-8842-988A9D76E729}" presName="hierChild3" presStyleCnt="0"/>
      <dgm:spPr/>
    </dgm:pt>
    <dgm:pt modelId="{20BBDAF9-2AD4-4950-84F1-9E064FC9B514}" type="pres">
      <dgm:prSet presAssocID="{94A30DFF-555E-4D60-BE17-6157318140E4}" presName="Name10" presStyleLbl="parChTrans1D2" presStyleIdx="1" presStyleCnt="4"/>
      <dgm:spPr/>
    </dgm:pt>
    <dgm:pt modelId="{A3533D4F-AA71-4CC3-9984-64C17A1F5C59}" type="pres">
      <dgm:prSet presAssocID="{94A8E369-5906-4376-A3A0-051643DCF81C}" presName="hierRoot2" presStyleCnt="0"/>
      <dgm:spPr/>
    </dgm:pt>
    <dgm:pt modelId="{755C2EDD-05C5-41C2-AA90-0735D96CFC4E}" type="pres">
      <dgm:prSet presAssocID="{94A8E369-5906-4376-A3A0-051643DCF81C}" presName="composite2" presStyleCnt="0"/>
      <dgm:spPr/>
    </dgm:pt>
    <dgm:pt modelId="{648E26B0-F286-4F42-8C5A-62841979B12D}" type="pres">
      <dgm:prSet presAssocID="{94A8E369-5906-4376-A3A0-051643DCF81C}" presName="background2" presStyleLbl="node2" presStyleIdx="1" presStyleCnt="4"/>
      <dgm:spPr/>
    </dgm:pt>
    <dgm:pt modelId="{BCBD5B46-DAF7-4184-8006-6FFBE9024401}" type="pres">
      <dgm:prSet presAssocID="{94A8E369-5906-4376-A3A0-051643DCF81C}" presName="text2" presStyleLbl="fgAcc2" presStyleIdx="1" presStyleCnt="4">
        <dgm:presLayoutVars>
          <dgm:chPref val="3"/>
        </dgm:presLayoutVars>
      </dgm:prSet>
      <dgm:spPr/>
    </dgm:pt>
    <dgm:pt modelId="{B5C9EA7A-6E27-4F4A-8CF8-3F58778FED90}" type="pres">
      <dgm:prSet presAssocID="{94A8E369-5906-4376-A3A0-051643DCF81C}" presName="hierChild3" presStyleCnt="0"/>
      <dgm:spPr/>
    </dgm:pt>
    <dgm:pt modelId="{7376BCC2-5BD6-4BDC-9ECF-65F8F846E474}" type="pres">
      <dgm:prSet presAssocID="{4C9DD891-B9A0-4507-B79E-337B6C481764}" presName="Name10" presStyleLbl="parChTrans1D2" presStyleIdx="2" presStyleCnt="4"/>
      <dgm:spPr/>
    </dgm:pt>
    <dgm:pt modelId="{04F5C982-683D-4087-9A8A-3732C65048C8}" type="pres">
      <dgm:prSet presAssocID="{0043BBF4-0C2D-4634-8D31-C877A4E31B05}" presName="hierRoot2" presStyleCnt="0"/>
      <dgm:spPr/>
    </dgm:pt>
    <dgm:pt modelId="{D01BEAFB-6D6D-4054-92F7-06106DA484D0}" type="pres">
      <dgm:prSet presAssocID="{0043BBF4-0C2D-4634-8D31-C877A4E31B05}" presName="composite2" presStyleCnt="0"/>
      <dgm:spPr/>
    </dgm:pt>
    <dgm:pt modelId="{CDE39B50-1742-4893-B7D8-19B2DE025ECC}" type="pres">
      <dgm:prSet presAssocID="{0043BBF4-0C2D-4634-8D31-C877A4E31B05}" presName="background2" presStyleLbl="node2" presStyleIdx="2" presStyleCnt="4"/>
      <dgm:spPr/>
    </dgm:pt>
    <dgm:pt modelId="{34D6946A-1992-47E9-A3C0-A998DA11D861}" type="pres">
      <dgm:prSet presAssocID="{0043BBF4-0C2D-4634-8D31-C877A4E31B05}" presName="text2" presStyleLbl="fgAcc2" presStyleIdx="2" presStyleCnt="4" custLinFactNeighborX="145" custLinFactNeighborY="-750">
        <dgm:presLayoutVars>
          <dgm:chPref val="3"/>
        </dgm:presLayoutVars>
      </dgm:prSet>
      <dgm:spPr/>
    </dgm:pt>
    <dgm:pt modelId="{BC5726BF-F736-4EBC-8560-7B9E6D6A8B1E}" type="pres">
      <dgm:prSet presAssocID="{0043BBF4-0C2D-4634-8D31-C877A4E31B05}" presName="hierChild3" presStyleCnt="0"/>
      <dgm:spPr/>
    </dgm:pt>
    <dgm:pt modelId="{1E7AC124-F87E-45D7-8FF8-6B61891D42A5}" type="pres">
      <dgm:prSet presAssocID="{B9CB9FCA-0877-4109-B68D-9CC4EE8DBFBD}" presName="Name10" presStyleLbl="parChTrans1D2" presStyleIdx="3" presStyleCnt="4"/>
      <dgm:spPr/>
    </dgm:pt>
    <dgm:pt modelId="{41F08FA5-84C1-413D-A156-AB3EBFDF0BB2}" type="pres">
      <dgm:prSet presAssocID="{DE5C2A01-41F8-4015-A4F2-1301CF76775A}" presName="hierRoot2" presStyleCnt="0"/>
      <dgm:spPr/>
    </dgm:pt>
    <dgm:pt modelId="{0C20C3C0-D52A-4724-BC39-8755B1FBDB0C}" type="pres">
      <dgm:prSet presAssocID="{DE5C2A01-41F8-4015-A4F2-1301CF76775A}" presName="composite2" presStyleCnt="0"/>
      <dgm:spPr/>
    </dgm:pt>
    <dgm:pt modelId="{3ADA8E9F-EF10-47C1-9DB3-BE43A4C8C028}" type="pres">
      <dgm:prSet presAssocID="{DE5C2A01-41F8-4015-A4F2-1301CF76775A}" presName="background2" presStyleLbl="node2" presStyleIdx="3" presStyleCnt="4"/>
      <dgm:spPr/>
    </dgm:pt>
    <dgm:pt modelId="{6BD264CA-EC0B-4029-8798-41B81A0092A5}" type="pres">
      <dgm:prSet presAssocID="{DE5C2A01-41F8-4015-A4F2-1301CF76775A}" presName="text2" presStyleLbl="fgAcc2" presStyleIdx="3" presStyleCnt="4">
        <dgm:presLayoutVars>
          <dgm:chPref val="3"/>
        </dgm:presLayoutVars>
      </dgm:prSet>
      <dgm:spPr/>
    </dgm:pt>
    <dgm:pt modelId="{1841F191-3F5D-40DA-8270-65B9427290AA}" type="pres">
      <dgm:prSet presAssocID="{DE5C2A01-41F8-4015-A4F2-1301CF76775A}" presName="hierChild3" presStyleCnt="0"/>
      <dgm:spPr/>
    </dgm:pt>
  </dgm:ptLst>
  <dgm:cxnLst>
    <dgm:cxn modelId="{D60ADC0E-94A6-41F5-9A32-CCAA6B3CDCD6}" type="presOf" srcId="{0043BBF4-0C2D-4634-8D31-C877A4E31B05}" destId="{34D6946A-1992-47E9-A3C0-A998DA11D861}" srcOrd="0" destOrd="0" presId="urn:microsoft.com/office/officeart/2005/8/layout/hierarchy1"/>
    <dgm:cxn modelId="{0851A210-E51D-486C-8300-DC03E3F25611}" type="presOf" srcId="{2A7A2502-6663-4285-867B-265102CF5414}" destId="{5DD6F3E4-62DC-4AFD-AD1F-87BD7645B06B}" srcOrd="0" destOrd="0" presId="urn:microsoft.com/office/officeart/2005/8/layout/hierarchy1"/>
    <dgm:cxn modelId="{0701521E-07A8-4B6D-B0B2-3C70CDD75ED4}" type="presOf" srcId="{94A8E369-5906-4376-A3A0-051643DCF81C}" destId="{BCBD5B46-DAF7-4184-8006-6FFBE9024401}" srcOrd="0" destOrd="0" presId="urn:microsoft.com/office/officeart/2005/8/layout/hierarchy1"/>
    <dgm:cxn modelId="{3E85E640-D52B-4732-8652-0533BEE15AE4}" type="presOf" srcId="{11829BCC-36A0-4DBC-A748-A10BDB5A1457}" destId="{7612FB65-5D2D-4EB8-B52B-8C2429B05BB1}" srcOrd="0" destOrd="0" presId="urn:microsoft.com/office/officeart/2005/8/layout/hierarchy1"/>
    <dgm:cxn modelId="{DB3ACE42-0B62-4D6D-8FE7-3EACA406C4DA}" srcId="{2A7A2502-6663-4285-867B-265102CF5414}" destId="{5C8C8DB1-9BD6-419B-8842-988A9D76E729}" srcOrd="0" destOrd="0" parTransId="{11829BCC-36A0-4DBC-A748-A10BDB5A1457}" sibTransId="{FE720832-CE2B-400B-88E8-69CFAF9E3DFC}"/>
    <dgm:cxn modelId="{1279697A-5FCA-4F7D-B02E-1494DEB1A164}" srcId="{2A7A2502-6663-4285-867B-265102CF5414}" destId="{94A8E369-5906-4376-A3A0-051643DCF81C}" srcOrd="1" destOrd="0" parTransId="{94A30DFF-555E-4D60-BE17-6157318140E4}" sibTransId="{1C2776EF-1FB1-46F4-B7F4-05BCE0A78A35}"/>
    <dgm:cxn modelId="{CC21CE8B-12BC-4F3A-8FDA-AAF4D12A3E98}" type="presOf" srcId="{B9CB9FCA-0877-4109-B68D-9CC4EE8DBFBD}" destId="{1E7AC124-F87E-45D7-8FF8-6B61891D42A5}" srcOrd="0" destOrd="0" presId="urn:microsoft.com/office/officeart/2005/8/layout/hierarchy1"/>
    <dgm:cxn modelId="{7D864FA0-E03E-40FB-AA39-1512981EA4DE}" type="presOf" srcId="{DE5C2A01-41F8-4015-A4F2-1301CF76775A}" destId="{6BD264CA-EC0B-4029-8798-41B81A0092A5}" srcOrd="0" destOrd="0" presId="urn:microsoft.com/office/officeart/2005/8/layout/hierarchy1"/>
    <dgm:cxn modelId="{C9C1E2AC-41BA-4A8A-BF0B-94FF93258BE8}" type="presOf" srcId="{5C8C8DB1-9BD6-419B-8842-988A9D76E729}" destId="{8E0DDB55-950F-469E-8AEA-FD6DF565C81F}" srcOrd="0" destOrd="0" presId="urn:microsoft.com/office/officeart/2005/8/layout/hierarchy1"/>
    <dgm:cxn modelId="{2F152DCC-4BE1-4ADD-81B4-F1884647230D}" type="presOf" srcId="{94A30DFF-555E-4D60-BE17-6157318140E4}" destId="{20BBDAF9-2AD4-4950-84F1-9E064FC9B514}" srcOrd="0" destOrd="0" presId="urn:microsoft.com/office/officeart/2005/8/layout/hierarchy1"/>
    <dgm:cxn modelId="{B2CA1FD8-F509-47BF-9B86-687A8BF648E6}" type="presOf" srcId="{AF4C0384-AA68-4349-BA52-D5F88E50A4B3}" destId="{B3996DBB-A700-4E7A-9E7E-4B38C72ECC7A}" srcOrd="0" destOrd="0" presId="urn:microsoft.com/office/officeart/2005/8/layout/hierarchy1"/>
    <dgm:cxn modelId="{F580C1E3-66EA-4A17-8B4B-A5C2676134CC}" type="presOf" srcId="{4C9DD891-B9A0-4507-B79E-337B6C481764}" destId="{7376BCC2-5BD6-4BDC-9ECF-65F8F846E474}" srcOrd="0" destOrd="0" presId="urn:microsoft.com/office/officeart/2005/8/layout/hierarchy1"/>
    <dgm:cxn modelId="{E5BF4BEC-312F-44DE-9092-370E0F4B5D5B}" srcId="{2A7A2502-6663-4285-867B-265102CF5414}" destId="{DE5C2A01-41F8-4015-A4F2-1301CF76775A}" srcOrd="3" destOrd="0" parTransId="{B9CB9FCA-0877-4109-B68D-9CC4EE8DBFBD}" sibTransId="{D648D6BF-FFB1-437B-A76B-C9FB89D9D9EA}"/>
    <dgm:cxn modelId="{97AE0BED-C4A6-4F15-8003-E8F43EEAFED5}" srcId="{2A7A2502-6663-4285-867B-265102CF5414}" destId="{0043BBF4-0C2D-4634-8D31-C877A4E31B05}" srcOrd="2" destOrd="0" parTransId="{4C9DD891-B9A0-4507-B79E-337B6C481764}" sibTransId="{B8C92B1B-343A-432D-8B86-4025BDFA49B4}"/>
    <dgm:cxn modelId="{6B6ADCF4-99A8-4AC4-8ACB-6789047DB315}" srcId="{AF4C0384-AA68-4349-BA52-D5F88E50A4B3}" destId="{2A7A2502-6663-4285-867B-265102CF5414}" srcOrd="0" destOrd="0" parTransId="{73FB24DD-C344-4544-9356-D2BD1AB8929E}" sibTransId="{088BACF7-53A0-4175-A897-64A234A6F68C}"/>
    <dgm:cxn modelId="{7590824E-2AE7-4B83-86BC-D5738446D599}" type="presParOf" srcId="{B3996DBB-A700-4E7A-9E7E-4B38C72ECC7A}" destId="{84EB4D94-2741-477C-89D3-D150A85A8188}" srcOrd="0" destOrd="0" presId="urn:microsoft.com/office/officeart/2005/8/layout/hierarchy1"/>
    <dgm:cxn modelId="{72996ABB-5B6C-4B60-9CDA-0CC7E141FFC6}" type="presParOf" srcId="{84EB4D94-2741-477C-89D3-D150A85A8188}" destId="{208AAEA2-EB0F-4F88-A882-001D9809F029}" srcOrd="0" destOrd="0" presId="urn:microsoft.com/office/officeart/2005/8/layout/hierarchy1"/>
    <dgm:cxn modelId="{0B54E9A9-52F9-4650-A6B8-16445804655F}" type="presParOf" srcId="{208AAEA2-EB0F-4F88-A882-001D9809F029}" destId="{90CF8F47-4375-4DF0-92AB-04FDE8E0E318}" srcOrd="0" destOrd="0" presId="urn:microsoft.com/office/officeart/2005/8/layout/hierarchy1"/>
    <dgm:cxn modelId="{E7222026-9EFB-4BAF-AFBA-C501FB61DC53}" type="presParOf" srcId="{208AAEA2-EB0F-4F88-A882-001D9809F029}" destId="{5DD6F3E4-62DC-4AFD-AD1F-87BD7645B06B}" srcOrd="1" destOrd="0" presId="urn:microsoft.com/office/officeart/2005/8/layout/hierarchy1"/>
    <dgm:cxn modelId="{A297BC6D-5504-4F62-8199-F5E083BEFB93}" type="presParOf" srcId="{84EB4D94-2741-477C-89D3-D150A85A8188}" destId="{37789327-F48D-4E40-A68E-963FF1CADDC5}" srcOrd="1" destOrd="0" presId="urn:microsoft.com/office/officeart/2005/8/layout/hierarchy1"/>
    <dgm:cxn modelId="{FFD2E736-4817-410E-9B01-82024F77ED1F}" type="presParOf" srcId="{37789327-F48D-4E40-A68E-963FF1CADDC5}" destId="{7612FB65-5D2D-4EB8-B52B-8C2429B05BB1}" srcOrd="0" destOrd="0" presId="urn:microsoft.com/office/officeart/2005/8/layout/hierarchy1"/>
    <dgm:cxn modelId="{B36AF5C0-BE18-43F7-A824-2F95514927DC}" type="presParOf" srcId="{37789327-F48D-4E40-A68E-963FF1CADDC5}" destId="{5A84E809-DA17-4422-851E-49F82765972D}" srcOrd="1" destOrd="0" presId="urn:microsoft.com/office/officeart/2005/8/layout/hierarchy1"/>
    <dgm:cxn modelId="{36DC82E9-594A-4F45-9434-AFB8CCAFFA3A}" type="presParOf" srcId="{5A84E809-DA17-4422-851E-49F82765972D}" destId="{D34A0576-3907-4E55-BD9A-8FD453B53A42}" srcOrd="0" destOrd="0" presId="urn:microsoft.com/office/officeart/2005/8/layout/hierarchy1"/>
    <dgm:cxn modelId="{637FF1D1-9186-4622-BCB7-EC4C09105973}" type="presParOf" srcId="{D34A0576-3907-4E55-BD9A-8FD453B53A42}" destId="{7EA2E291-07D6-4820-8F8D-3BABF0BD498F}" srcOrd="0" destOrd="0" presId="urn:microsoft.com/office/officeart/2005/8/layout/hierarchy1"/>
    <dgm:cxn modelId="{BCDD0C65-70CC-48C4-BB25-4E54327E266E}" type="presParOf" srcId="{D34A0576-3907-4E55-BD9A-8FD453B53A42}" destId="{8E0DDB55-950F-469E-8AEA-FD6DF565C81F}" srcOrd="1" destOrd="0" presId="urn:microsoft.com/office/officeart/2005/8/layout/hierarchy1"/>
    <dgm:cxn modelId="{B51ACDCF-3204-4CA2-AE75-D4E30597F787}" type="presParOf" srcId="{5A84E809-DA17-4422-851E-49F82765972D}" destId="{6F9AF425-A8F8-4526-B13B-1408DEAA6B59}" srcOrd="1" destOrd="0" presId="urn:microsoft.com/office/officeart/2005/8/layout/hierarchy1"/>
    <dgm:cxn modelId="{5EE541CF-59F2-439B-88D9-D991D83A329B}" type="presParOf" srcId="{37789327-F48D-4E40-A68E-963FF1CADDC5}" destId="{20BBDAF9-2AD4-4950-84F1-9E064FC9B514}" srcOrd="2" destOrd="0" presId="urn:microsoft.com/office/officeart/2005/8/layout/hierarchy1"/>
    <dgm:cxn modelId="{060E2EA3-8F0F-4EA2-B328-8A7263218C88}" type="presParOf" srcId="{37789327-F48D-4E40-A68E-963FF1CADDC5}" destId="{A3533D4F-AA71-4CC3-9984-64C17A1F5C59}" srcOrd="3" destOrd="0" presId="urn:microsoft.com/office/officeart/2005/8/layout/hierarchy1"/>
    <dgm:cxn modelId="{E7106C4A-5846-4C17-8121-451904CA88D2}" type="presParOf" srcId="{A3533D4F-AA71-4CC3-9984-64C17A1F5C59}" destId="{755C2EDD-05C5-41C2-AA90-0735D96CFC4E}" srcOrd="0" destOrd="0" presId="urn:microsoft.com/office/officeart/2005/8/layout/hierarchy1"/>
    <dgm:cxn modelId="{23108E40-9503-475C-8417-F30786DD5751}" type="presParOf" srcId="{755C2EDD-05C5-41C2-AA90-0735D96CFC4E}" destId="{648E26B0-F286-4F42-8C5A-62841979B12D}" srcOrd="0" destOrd="0" presId="urn:microsoft.com/office/officeart/2005/8/layout/hierarchy1"/>
    <dgm:cxn modelId="{70F8BDCF-E6FA-46CB-9F8A-B84402D04247}" type="presParOf" srcId="{755C2EDD-05C5-41C2-AA90-0735D96CFC4E}" destId="{BCBD5B46-DAF7-4184-8006-6FFBE9024401}" srcOrd="1" destOrd="0" presId="urn:microsoft.com/office/officeart/2005/8/layout/hierarchy1"/>
    <dgm:cxn modelId="{0FBA7C30-5BF2-4291-9988-08E629B8D732}" type="presParOf" srcId="{A3533D4F-AA71-4CC3-9984-64C17A1F5C59}" destId="{B5C9EA7A-6E27-4F4A-8CF8-3F58778FED90}" srcOrd="1" destOrd="0" presId="urn:microsoft.com/office/officeart/2005/8/layout/hierarchy1"/>
    <dgm:cxn modelId="{1AABEA0E-F9AE-437E-B251-6F98413CC1CD}" type="presParOf" srcId="{37789327-F48D-4E40-A68E-963FF1CADDC5}" destId="{7376BCC2-5BD6-4BDC-9ECF-65F8F846E474}" srcOrd="4" destOrd="0" presId="urn:microsoft.com/office/officeart/2005/8/layout/hierarchy1"/>
    <dgm:cxn modelId="{82D1F945-82A9-4CD5-8EB5-2BE30710770F}" type="presParOf" srcId="{37789327-F48D-4E40-A68E-963FF1CADDC5}" destId="{04F5C982-683D-4087-9A8A-3732C65048C8}" srcOrd="5" destOrd="0" presId="urn:microsoft.com/office/officeart/2005/8/layout/hierarchy1"/>
    <dgm:cxn modelId="{2EFAE4A5-EA47-487C-9C53-19A2DF46A09D}" type="presParOf" srcId="{04F5C982-683D-4087-9A8A-3732C65048C8}" destId="{D01BEAFB-6D6D-4054-92F7-06106DA484D0}" srcOrd="0" destOrd="0" presId="urn:microsoft.com/office/officeart/2005/8/layout/hierarchy1"/>
    <dgm:cxn modelId="{8FB8DD25-806B-4D9F-9FC0-FDE03EA19AD5}" type="presParOf" srcId="{D01BEAFB-6D6D-4054-92F7-06106DA484D0}" destId="{CDE39B50-1742-4893-B7D8-19B2DE025ECC}" srcOrd="0" destOrd="0" presId="urn:microsoft.com/office/officeart/2005/8/layout/hierarchy1"/>
    <dgm:cxn modelId="{A0600B00-E48B-4AE8-BE59-F6638FACDA43}" type="presParOf" srcId="{D01BEAFB-6D6D-4054-92F7-06106DA484D0}" destId="{34D6946A-1992-47E9-A3C0-A998DA11D861}" srcOrd="1" destOrd="0" presId="urn:microsoft.com/office/officeart/2005/8/layout/hierarchy1"/>
    <dgm:cxn modelId="{126236C3-D55D-4CBD-8E12-F7BF53A80B78}" type="presParOf" srcId="{04F5C982-683D-4087-9A8A-3732C65048C8}" destId="{BC5726BF-F736-4EBC-8560-7B9E6D6A8B1E}" srcOrd="1" destOrd="0" presId="urn:microsoft.com/office/officeart/2005/8/layout/hierarchy1"/>
    <dgm:cxn modelId="{CA0E8C72-0C1A-4DF6-AACC-96416CBC8A80}" type="presParOf" srcId="{37789327-F48D-4E40-A68E-963FF1CADDC5}" destId="{1E7AC124-F87E-45D7-8FF8-6B61891D42A5}" srcOrd="6" destOrd="0" presId="urn:microsoft.com/office/officeart/2005/8/layout/hierarchy1"/>
    <dgm:cxn modelId="{FB94415B-6241-4E31-AEBE-F2D71C7ED416}" type="presParOf" srcId="{37789327-F48D-4E40-A68E-963FF1CADDC5}" destId="{41F08FA5-84C1-413D-A156-AB3EBFDF0BB2}" srcOrd="7" destOrd="0" presId="urn:microsoft.com/office/officeart/2005/8/layout/hierarchy1"/>
    <dgm:cxn modelId="{851C76E9-24FE-41E4-8B22-195A8B46CA14}" type="presParOf" srcId="{41F08FA5-84C1-413D-A156-AB3EBFDF0BB2}" destId="{0C20C3C0-D52A-4724-BC39-8755B1FBDB0C}" srcOrd="0" destOrd="0" presId="urn:microsoft.com/office/officeart/2005/8/layout/hierarchy1"/>
    <dgm:cxn modelId="{61B69686-F216-41E2-8D52-77B9101EBEFA}" type="presParOf" srcId="{0C20C3C0-D52A-4724-BC39-8755B1FBDB0C}" destId="{3ADA8E9F-EF10-47C1-9DB3-BE43A4C8C028}" srcOrd="0" destOrd="0" presId="urn:microsoft.com/office/officeart/2005/8/layout/hierarchy1"/>
    <dgm:cxn modelId="{9C8E3D45-E4EA-48D5-8B42-1230354C7BFF}" type="presParOf" srcId="{0C20C3C0-D52A-4724-BC39-8755B1FBDB0C}" destId="{6BD264CA-EC0B-4029-8798-41B81A0092A5}" srcOrd="1" destOrd="0" presId="urn:microsoft.com/office/officeart/2005/8/layout/hierarchy1"/>
    <dgm:cxn modelId="{843159F9-8EB0-4BB7-AA44-A906E3BDC7A5}" type="presParOf" srcId="{41F08FA5-84C1-413D-A156-AB3EBFDF0BB2}" destId="{1841F191-3F5D-40DA-8270-65B9427290A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7AC124-F87E-45D7-8FF8-6B61891D42A5}">
      <dsp:nvSpPr>
        <dsp:cNvPr id="0" name=""/>
        <dsp:cNvSpPr/>
      </dsp:nvSpPr>
      <dsp:spPr>
        <a:xfrm>
          <a:off x="3432954" y="772451"/>
          <a:ext cx="2648194" cy="8708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5664"/>
              </a:lnTo>
              <a:lnTo>
                <a:pt x="2648194" y="735664"/>
              </a:lnTo>
              <a:lnTo>
                <a:pt x="2648194" y="870823"/>
              </a:lnTo>
            </a:path>
          </a:pathLst>
        </a:custGeom>
        <a:noFill/>
        <a:ln w="1905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76BCC2-5BD6-4BDC-9ECF-65F8F846E474}">
      <dsp:nvSpPr>
        <dsp:cNvPr id="0" name=""/>
        <dsp:cNvSpPr/>
      </dsp:nvSpPr>
      <dsp:spPr>
        <a:xfrm>
          <a:off x="3432954" y="772451"/>
          <a:ext cx="867105" cy="8638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8716"/>
              </a:lnTo>
              <a:lnTo>
                <a:pt x="867105" y="728716"/>
              </a:lnTo>
              <a:lnTo>
                <a:pt x="867105" y="863875"/>
              </a:lnTo>
            </a:path>
          </a:pathLst>
        </a:custGeom>
        <a:noFill/>
        <a:ln w="1905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BBDAF9-2AD4-4950-84F1-9E064FC9B514}">
      <dsp:nvSpPr>
        <dsp:cNvPr id="0" name=""/>
        <dsp:cNvSpPr/>
      </dsp:nvSpPr>
      <dsp:spPr>
        <a:xfrm>
          <a:off x="2514740" y="772451"/>
          <a:ext cx="918214" cy="870823"/>
        </a:xfrm>
        <a:custGeom>
          <a:avLst/>
          <a:gdLst/>
          <a:ahLst/>
          <a:cxnLst/>
          <a:rect l="0" t="0" r="0" b="0"/>
          <a:pathLst>
            <a:path>
              <a:moveTo>
                <a:pt x="918214" y="0"/>
              </a:moveTo>
              <a:lnTo>
                <a:pt x="918214" y="735664"/>
              </a:lnTo>
              <a:lnTo>
                <a:pt x="0" y="735664"/>
              </a:lnTo>
              <a:lnTo>
                <a:pt x="0" y="870823"/>
              </a:lnTo>
            </a:path>
          </a:pathLst>
        </a:custGeom>
        <a:noFill/>
        <a:ln w="1905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12FB65-5D2D-4EB8-B52B-8C2429B05BB1}">
      <dsp:nvSpPr>
        <dsp:cNvPr id="0" name=""/>
        <dsp:cNvSpPr/>
      </dsp:nvSpPr>
      <dsp:spPr>
        <a:xfrm>
          <a:off x="731536" y="772451"/>
          <a:ext cx="2701418" cy="870823"/>
        </a:xfrm>
        <a:custGeom>
          <a:avLst/>
          <a:gdLst/>
          <a:ahLst/>
          <a:cxnLst/>
          <a:rect l="0" t="0" r="0" b="0"/>
          <a:pathLst>
            <a:path>
              <a:moveTo>
                <a:pt x="2701418" y="0"/>
              </a:moveTo>
              <a:lnTo>
                <a:pt x="2701418" y="735664"/>
              </a:lnTo>
              <a:lnTo>
                <a:pt x="0" y="735664"/>
              </a:lnTo>
              <a:lnTo>
                <a:pt x="0" y="870823"/>
              </a:lnTo>
            </a:path>
          </a:pathLst>
        </a:custGeom>
        <a:noFill/>
        <a:ln w="1905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CF8F47-4375-4DF0-92AB-04FDE8E0E318}">
      <dsp:nvSpPr>
        <dsp:cNvPr id="0" name=""/>
        <dsp:cNvSpPr/>
      </dsp:nvSpPr>
      <dsp:spPr>
        <a:xfrm>
          <a:off x="2703461" y="-154004"/>
          <a:ext cx="1458985" cy="9264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DD6F3E4-62DC-4AFD-AD1F-87BD7645B06B}">
      <dsp:nvSpPr>
        <dsp:cNvPr id="0" name=""/>
        <dsp:cNvSpPr/>
      </dsp:nvSpPr>
      <dsp:spPr>
        <a:xfrm>
          <a:off x="2865571" y="0"/>
          <a:ext cx="1458985" cy="9264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DHL</a:t>
          </a:r>
        </a:p>
      </dsp:txBody>
      <dsp:txXfrm>
        <a:off x="2892706" y="27135"/>
        <a:ext cx="1404715" cy="872185"/>
      </dsp:txXfrm>
    </dsp:sp>
    <dsp:sp modelId="{7EA2E291-07D6-4820-8F8D-3BABF0BD498F}">
      <dsp:nvSpPr>
        <dsp:cNvPr id="0" name=""/>
        <dsp:cNvSpPr/>
      </dsp:nvSpPr>
      <dsp:spPr>
        <a:xfrm>
          <a:off x="2043" y="1643275"/>
          <a:ext cx="1458985" cy="9264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E0DDB55-950F-469E-8AEA-FD6DF565C81F}">
      <dsp:nvSpPr>
        <dsp:cNvPr id="0" name=""/>
        <dsp:cNvSpPr/>
      </dsp:nvSpPr>
      <dsp:spPr>
        <a:xfrm>
          <a:off x="164152" y="1797279"/>
          <a:ext cx="1458985" cy="9264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DHL </a:t>
          </a:r>
          <a:r>
            <a:rPr lang="cs-CZ" sz="2000" kern="1200" dirty="0" err="1"/>
            <a:t>Global</a:t>
          </a:r>
          <a:r>
            <a:rPr lang="cs-CZ" sz="2000" kern="1200" dirty="0"/>
            <a:t> </a:t>
          </a:r>
          <a:r>
            <a:rPr lang="cs-CZ" sz="2000" kern="1200" dirty="0" err="1"/>
            <a:t>Forwarding</a:t>
          </a:r>
          <a:endParaRPr lang="cs-CZ" sz="2000" kern="1200" dirty="0"/>
        </a:p>
      </dsp:txBody>
      <dsp:txXfrm>
        <a:off x="191287" y="1824414"/>
        <a:ext cx="1404715" cy="872185"/>
      </dsp:txXfrm>
    </dsp:sp>
    <dsp:sp modelId="{648E26B0-F286-4F42-8C5A-62841979B12D}">
      <dsp:nvSpPr>
        <dsp:cNvPr id="0" name=""/>
        <dsp:cNvSpPr/>
      </dsp:nvSpPr>
      <dsp:spPr>
        <a:xfrm>
          <a:off x="1785247" y="1643275"/>
          <a:ext cx="1458985" cy="9264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CBD5B46-DAF7-4184-8006-6FFBE9024401}">
      <dsp:nvSpPr>
        <dsp:cNvPr id="0" name=""/>
        <dsp:cNvSpPr/>
      </dsp:nvSpPr>
      <dsp:spPr>
        <a:xfrm>
          <a:off x="1947357" y="1797279"/>
          <a:ext cx="1458985" cy="9264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DHL Express</a:t>
          </a:r>
        </a:p>
      </dsp:txBody>
      <dsp:txXfrm>
        <a:off x="1974492" y="1824414"/>
        <a:ext cx="1404715" cy="872185"/>
      </dsp:txXfrm>
    </dsp:sp>
    <dsp:sp modelId="{CDE39B50-1742-4893-B7D8-19B2DE025ECC}">
      <dsp:nvSpPr>
        <dsp:cNvPr id="0" name=""/>
        <dsp:cNvSpPr/>
      </dsp:nvSpPr>
      <dsp:spPr>
        <a:xfrm>
          <a:off x="3570567" y="1636326"/>
          <a:ext cx="1458985" cy="9264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4D6946A-1992-47E9-A3C0-A998DA11D861}">
      <dsp:nvSpPr>
        <dsp:cNvPr id="0" name=""/>
        <dsp:cNvSpPr/>
      </dsp:nvSpPr>
      <dsp:spPr>
        <a:xfrm>
          <a:off x="3732677" y="1790330"/>
          <a:ext cx="1458985" cy="9264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DHL </a:t>
          </a:r>
          <a:r>
            <a:rPr lang="cs-CZ" sz="2000" kern="1200" dirty="0" err="1"/>
            <a:t>Freight</a:t>
          </a:r>
          <a:endParaRPr lang="cs-CZ" sz="2000" kern="1200" dirty="0"/>
        </a:p>
      </dsp:txBody>
      <dsp:txXfrm>
        <a:off x="3759812" y="1817465"/>
        <a:ext cx="1404715" cy="872185"/>
      </dsp:txXfrm>
    </dsp:sp>
    <dsp:sp modelId="{3ADA8E9F-EF10-47C1-9DB3-BE43A4C8C028}">
      <dsp:nvSpPr>
        <dsp:cNvPr id="0" name=""/>
        <dsp:cNvSpPr/>
      </dsp:nvSpPr>
      <dsp:spPr>
        <a:xfrm>
          <a:off x="5351656" y="1643275"/>
          <a:ext cx="1458985" cy="9264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BD264CA-EC0B-4029-8798-41B81A0092A5}">
      <dsp:nvSpPr>
        <dsp:cNvPr id="0" name=""/>
        <dsp:cNvSpPr/>
      </dsp:nvSpPr>
      <dsp:spPr>
        <a:xfrm>
          <a:off x="5513766" y="1797279"/>
          <a:ext cx="1458985" cy="9264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DHL Supply </a:t>
          </a:r>
          <a:r>
            <a:rPr lang="cs-CZ" sz="2000" kern="1200" dirty="0" err="1"/>
            <a:t>Chain</a:t>
          </a:r>
          <a:endParaRPr lang="cs-CZ" sz="2000" kern="1200" dirty="0"/>
        </a:p>
      </dsp:txBody>
      <dsp:txXfrm>
        <a:off x="5540901" y="1824414"/>
        <a:ext cx="1404715" cy="8721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752B4D-764F-4886-957B-47AB68C92015}" type="datetimeFigureOut">
              <a:rPr lang="cs-CZ" smtClean="0"/>
              <a:pPr/>
              <a:t>29.05.2018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FC5BF1-89B2-489E-A7C3-4B5138A603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9B6BBEF-CBE4-4481-8570-8802F4F3A543}" type="datetimeFigureOut">
              <a:rPr lang="cs-CZ" smtClean="0"/>
              <a:pPr/>
              <a:t>29.05.2018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B85758C-F776-4DF5-A472-A43701D144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6BBEF-CBE4-4481-8570-8802F4F3A543}" type="datetimeFigureOut">
              <a:rPr lang="cs-CZ" smtClean="0"/>
              <a:pPr/>
              <a:t>29.05.2018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5758C-F776-4DF5-A472-A43701D144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6BBEF-CBE4-4481-8570-8802F4F3A543}" type="datetimeFigureOut">
              <a:rPr lang="cs-CZ" smtClean="0"/>
              <a:pPr/>
              <a:t>29.05.2018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5758C-F776-4DF5-A472-A43701D144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6BBEF-CBE4-4481-8570-8802F4F3A543}" type="datetimeFigureOut">
              <a:rPr lang="cs-CZ" smtClean="0"/>
              <a:pPr/>
              <a:t>29.05.2018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5758C-F776-4DF5-A472-A43701D144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6BBEF-CBE4-4481-8570-8802F4F3A543}" type="datetimeFigureOut">
              <a:rPr lang="cs-CZ" smtClean="0"/>
              <a:pPr/>
              <a:t>29.05.2018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5758C-F776-4DF5-A472-A43701D144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6BBEF-CBE4-4481-8570-8802F4F3A543}" type="datetimeFigureOut">
              <a:rPr lang="cs-CZ" smtClean="0"/>
              <a:pPr/>
              <a:t>29.05.2018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5758C-F776-4DF5-A472-A43701D144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B6BBEF-CBE4-4481-8570-8802F4F3A543}" type="datetimeFigureOut">
              <a:rPr lang="cs-CZ" smtClean="0"/>
              <a:pPr/>
              <a:t>29.05.2018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85758C-F776-4DF5-A472-A43701D144B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 spd="med"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9B6BBEF-CBE4-4481-8570-8802F4F3A543}" type="datetimeFigureOut">
              <a:rPr lang="cs-CZ" smtClean="0"/>
              <a:pPr/>
              <a:t>29.05.2018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B85758C-F776-4DF5-A472-A43701D144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6BBEF-CBE4-4481-8570-8802F4F3A543}" type="datetimeFigureOut">
              <a:rPr lang="cs-CZ" smtClean="0"/>
              <a:pPr/>
              <a:t>29.05.2018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5758C-F776-4DF5-A472-A43701D144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6BBEF-CBE4-4481-8570-8802F4F3A543}" type="datetimeFigureOut">
              <a:rPr lang="cs-CZ" smtClean="0"/>
              <a:pPr/>
              <a:t>29.05.2018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5758C-F776-4DF5-A472-A43701D144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6BBEF-CBE4-4481-8570-8802F4F3A543}" type="datetimeFigureOut">
              <a:rPr lang="cs-CZ" smtClean="0"/>
              <a:pPr/>
              <a:t>29.05.2018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5758C-F776-4DF5-A472-A43701D144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9B6BBEF-CBE4-4481-8570-8802F4F3A543}" type="datetimeFigureOut">
              <a:rPr lang="cs-CZ" smtClean="0"/>
              <a:pPr/>
              <a:t>29.05.2018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B85758C-F776-4DF5-A472-A43701D144B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 spd="med">
    <p:pull dir="d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1700808"/>
            <a:ext cx="8602216" cy="1470025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threePt" dir="t"/>
            </a:scene3d>
          </a:bodyPr>
          <a:lstStyle/>
          <a:p>
            <a:pPr algn="ctr"/>
            <a:r>
              <a:rPr lang="cs-CZ" sz="4000" dirty="0">
                <a:effectLst>
                  <a:outerShdw blurRad="50800" dist="50800" dir="5400000" algn="ctr" rotWithShape="0">
                    <a:srgbClr val="000000"/>
                  </a:outerShdw>
                </a:effectLst>
              </a:rPr>
              <a:t>Racionalizace logistických procesů ve vybrané společnosti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8537" y="4280892"/>
            <a:ext cx="6552728" cy="1752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solidFill>
                  <a:schemeClr val="accent2">
                    <a:lumMod val="50000"/>
                  </a:schemeClr>
                </a:solidFill>
              </a:rPr>
              <a:t>Autor diplomové práce: 		Bc. Michaela Pencová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solidFill>
                  <a:schemeClr val="accent2">
                    <a:lumMod val="50000"/>
                  </a:schemeClr>
                </a:solidFill>
              </a:rPr>
              <a:t>Vedoucí diplomové práce: 	Ing. Ondrej Stopka, PhD.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solidFill>
                  <a:schemeClr val="accent2">
                    <a:lumMod val="50000"/>
                  </a:schemeClr>
                </a:solidFill>
              </a:rPr>
              <a:t>Oponent diplomové práce: 	Ing. Pavla Lejsková, Ph.D.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solidFill>
                  <a:schemeClr val="accent3">
                    <a:lumMod val="50000"/>
                  </a:schemeClr>
                </a:solidFill>
              </a:rPr>
              <a:t>České Budějovice, duben 2018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259632" y="260648"/>
            <a:ext cx="7056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Vysoká škola technická a ekonomická v Českých Budějovicích</a:t>
            </a:r>
          </a:p>
          <a:p>
            <a:pPr algn="ctr"/>
            <a:r>
              <a:rPr lang="cs-CZ" sz="2000" b="1" dirty="0">
                <a:solidFill>
                  <a:schemeClr val="bg1"/>
                </a:solidFill>
              </a:rPr>
              <a:t> Ústav </a:t>
            </a:r>
            <a:r>
              <a:rPr lang="cs-CZ" sz="2000" b="1" dirty="0" err="1">
                <a:solidFill>
                  <a:schemeClr val="bg1"/>
                </a:solidFill>
              </a:rPr>
              <a:t>technicko-technologický</a:t>
            </a:r>
            <a:endParaRPr lang="cs-CZ" sz="2000" dirty="0">
              <a:solidFill>
                <a:schemeClr val="bg1"/>
              </a:solidFill>
            </a:endParaRPr>
          </a:p>
        </p:txBody>
      </p:sp>
      <p:pic>
        <p:nvPicPr>
          <p:cNvPr id="12290" name="Picture 2" descr="http://is.vstecb.cz/do/5610/pr/flier/obr/logo_vs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6632"/>
            <a:ext cx="908720" cy="90872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01DA2C-1CFC-4AE5-B543-361EECFC5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850032"/>
            <a:ext cx="8229600" cy="1066800"/>
          </a:xfrm>
        </p:spPr>
        <p:txBody>
          <a:bodyPr>
            <a:normAutofit/>
          </a:bodyPr>
          <a:lstStyle/>
          <a:p>
            <a:r>
              <a:rPr lang="cs-CZ" dirty="0"/>
              <a:t>Kalkulační list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02815D6F-2A53-49E6-B16F-E43DD54D86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1704838"/>
              </p:ext>
            </p:extLst>
          </p:nvPr>
        </p:nvGraphicFramePr>
        <p:xfrm>
          <a:off x="1043608" y="1916832"/>
          <a:ext cx="6840760" cy="45410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08512">
                  <a:extLst>
                    <a:ext uri="{9D8B030D-6E8A-4147-A177-3AD203B41FA5}">
                      <a16:colId xmlns:a16="http://schemas.microsoft.com/office/drawing/2014/main" val="1568589478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382273915"/>
                    </a:ext>
                  </a:extLst>
                </a:gridCol>
              </a:tblGrid>
              <a:tr h="404482">
                <a:tc>
                  <a:txBody>
                    <a:bodyPr/>
                    <a:lstStyle/>
                    <a:p>
                      <a:pPr indent="1276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Nákladové položky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Kalkulace nákladů v Kč/km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089757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indent="127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Náklady na pohonné hmoty</a:t>
                      </a:r>
                      <a:endParaRPr lang="cs-CZ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270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6,5175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2018531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indent="127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Náklady na motorový olej </a:t>
                      </a:r>
                      <a:endParaRPr lang="cs-CZ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270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0,0668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5284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indent="127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Náklady na převodový olej </a:t>
                      </a:r>
                      <a:endParaRPr lang="cs-CZ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270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0,0024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549873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indent="127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Náklady na pneumatiky tahače </a:t>
                      </a:r>
                      <a:endParaRPr lang="cs-CZ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270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0,2700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782352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indent="127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Náklady na pneumatiky návěsu</a:t>
                      </a:r>
                      <a:endParaRPr lang="cs-CZ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270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0,1800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6783428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indent="127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Náklady na opravy a udržování</a:t>
                      </a:r>
                      <a:endParaRPr lang="cs-CZ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270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1,2064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99543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indent="127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Náklady na mýtné</a:t>
                      </a:r>
                      <a:endParaRPr lang="cs-CZ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270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1,2360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545330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indent="127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Mzdové náklady včetně odvodů</a:t>
                      </a:r>
                      <a:endParaRPr lang="cs-CZ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270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4,6188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2391732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127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Náklady na stravné </a:t>
                      </a:r>
                      <a:endParaRPr lang="cs-CZ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270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0,2476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1570786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1276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Součet jednotkových nákladů závislých na km 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270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14,3455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9021081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indent="127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Náklady na povinné smluvní pojištění odpovědnosti</a:t>
                      </a:r>
                      <a:endParaRPr lang="cs-CZ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270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0,4653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221128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indent="127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effectLst/>
                        </a:rPr>
                        <a:t>Náklady na havarijní pojištění </a:t>
                      </a:r>
                      <a:endParaRPr lang="cs-CZ" sz="14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270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0,4309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753242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indent="127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Náklady na silniční daň </a:t>
                      </a:r>
                      <a:endParaRPr lang="cs-CZ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270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0,3653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8698915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indent="127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Režijní náklady</a:t>
                      </a:r>
                      <a:endParaRPr lang="cs-CZ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270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0,8273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610018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indent="127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Splátka leasingu</a:t>
                      </a:r>
                      <a:endParaRPr lang="cs-CZ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270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6,7490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41022693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127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Náklady na vytápění </a:t>
                      </a:r>
                      <a:endParaRPr lang="cs-CZ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270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0,0250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4169517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1276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Součet jednotkových fixních nákladů 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270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8,8628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58960395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1276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Součet celkových jednotkových nákladů 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1270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23,2083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317280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60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7DBFBF-74CB-4E6A-BD38-A7CA427D9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50032"/>
            <a:ext cx="8229600" cy="1066800"/>
          </a:xfrm>
        </p:spPr>
        <p:txBody>
          <a:bodyPr>
            <a:normAutofit/>
          </a:bodyPr>
          <a:lstStyle/>
          <a:p>
            <a:r>
              <a:rPr lang="cs-CZ" dirty="0"/>
              <a:t>Zhodnocení návrhu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05201459-DF12-4BB9-B57A-31BC2C4B5BB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67916" y="1916832"/>
                <a:ext cx="8229600" cy="4325112"/>
              </a:xfrm>
            </p:spPr>
            <p:txBody>
              <a:bodyPr>
                <a:normAutofit fontScale="85000" lnSpcReduction="10000"/>
              </a:bodyPr>
              <a:lstStyle/>
              <a:p>
                <a:pPr>
                  <a:lnSpc>
                    <a:spcPct val="150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cs-CZ" sz="3000" dirty="0"/>
                  <a:t>Výpočet úspory na 1 km: </a:t>
                </a:r>
              </a:p>
              <a:p>
                <a:pPr lvl="1">
                  <a:lnSpc>
                    <a:spcPct val="150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cs-CZ" sz="30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cs-CZ" sz="3000" i="1">
                        <a:latin typeface="Cambria Math" panose="02040503050406030204" pitchFamily="18" charset="0"/>
                      </a:rPr>
                      <m:t>4 </m:t>
                    </m:r>
                    <m:r>
                      <a:rPr lang="cs-CZ" sz="3000" i="1">
                        <a:latin typeface="Cambria Math" panose="02040503050406030204" pitchFamily="18" charset="0"/>
                      </a:rPr>
                      <m:t>𝐾</m:t>
                    </m:r>
                    <m:r>
                      <a:rPr lang="cs-CZ" sz="3000" i="1">
                        <a:latin typeface="Cambria Math" panose="02040503050406030204" pitchFamily="18" charset="0"/>
                      </a:rPr>
                      <m:t>č−23,2083 </m:t>
                    </m:r>
                    <m:r>
                      <a:rPr lang="cs-CZ" sz="3000" i="1">
                        <a:latin typeface="Cambria Math" panose="02040503050406030204" pitchFamily="18" charset="0"/>
                      </a:rPr>
                      <m:t>𝐾</m:t>
                    </m:r>
                    <m:r>
                      <a:rPr lang="cs-CZ" sz="3000" i="1">
                        <a:latin typeface="Cambria Math" panose="02040503050406030204" pitchFamily="18" charset="0"/>
                      </a:rPr>
                      <m:t>č=0,7917 </m:t>
                    </m:r>
                    <m:r>
                      <a:rPr lang="cs-CZ" sz="3000" i="1">
                        <a:latin typeface="Cambria Math" panose="02040503050406030204" pitchFamily="18" charset="0"/>
                      </a:rPr>
                      <m:t>𝐾</m:t>
                    </m:r>
                    <m:r>
                      <a:rPr lang="cs-CZ" sz="3000" i="1">
                        <a:latin typeface="Cambria Math" panose="02040503050406030204" pitchFamily="18" charset="0"/>
                      </a:rPr>
                      <m:t>č/</m:t>
                    </m:r>
                    <m:r>
                      <a:rPr lang="cs-CZ" sz="3000" i="1">
                        <a:latin typeface="Cambria Math" panose="02040503050406030204" pitchFamily="18" charset="0"/>
                      </a:rPr>
                      <m:t>𝑘𝑚</m:t>
                    </m:r>
                  </m:oMath>
                </a14:m>
                <a:r>
                  <a:rPr lang="cs-CZ" sz="3000" dirty="0"/>
                  <a:t>	</a:t>
                </a:r>
              </a:p>
              <a:p>
                <a:pPr>
                  <a:lnSpc>
                    <a:spcPct val="150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cs-CZ" sz="3000" dirty="0"/>
                  <a:t>Výpočet roční úspory 1 návěsové soupravy:</a:t>
                </a:r>
              </a:p>
              <a:p>
                <a:pPr lvl="1">
                  <a:lnSpc>
                    <a:spcPct val="150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cs-CZ" sz="3000" i="1">
                        <a:latin typeface="Cambria Math" panose="02040503050406030204" pitchFamily="18" charset="0"/>
                      </a:rPr>
                      <m:t>0,7917 </m:t>
                    </m:r>
                    <m:r>
                      <a:rPr lang="cs-CZ" sz="3000" i="1">
                        <a:latin typeface="Cambria Math" panose="02040503050406030204" pitchFamily="18" charset="0"/>
                      </a:rPr>
                      <m:t>𝐾</m:t>
                    </m:r>
                    <m:r>
                      <a:rPr lang="cs-CZ" sz="3000" i="1">
                        <a:latin typeface="Cambria Math" panose="02040503050406030204" pitchFamily="18" charset="0"/>
                      </a:rPr>
                      <m:t>č ×87 035 </m:t>
                    </m:r>
                    <m:r>
                      <a:rPr lang="cs-CZ" sz="3000" i="1">
                        <a:latin typeface="Cambria Math" panose="02040503050406030204" pitchFamily="18" charset="0"/>
                      </a:rPr>
                      <m:t>𝑘𝑚</m:t>
                    </m:r>
                    <m:r>
                      <a:rPr lang="cs-CZ" sz="3000" i="1">
                        <a:latin typeface="Cambria Math" panose="02040503050406030204" pitchFamily="18" charset="0"/>
                      </a:rPr>
                      <m:t>=68 905 </m:t>
                    </m:r>
                    <m:r>
                      <a:rPr lang="cs-CZ" sz="3000" i="1">
                        <a:latin typeface="Cambria Math" panose="02040503050406030204" pitchFamily="18" charset="0"/>
                      </a:rPr>
                      <m:t>𝐾</m:t>
                    </m:r>
                    <m:r>
                      <a:rPr lang="cs-CZ" sz="3000" i="1">
                        <a:latin typeface="Cambria Math" panose="02040503050406030204" pitchFamily="18" charset="0"/>
                      </a:rPr>
                      <m:t>č/</m:t>
                    </m:r>
                    <m:r>
                      <a:rPr lang="cs-CZ" sz="3000" i="1">
                        <a:latin typeface="Cambria Math" panose="02040503050406030204" pitchFamily="18" charset="0"/>
                      </a:rPr>
                      <m:t>𝑟𝑜𝑘</m:t>
                    </m:r>
                  </m:oMath>
                </a14:m>
                <a:endParaRPr lang="cs-CZ" sz="3000" dirty="0"/>
              </a:p>
              <a:p>
                <a:pPr>
                  <a:lnSpc>
                    <a:spcPct val="150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cs-CZ" sz="3000" dirty="0"/>
                  <a:t>Výpočet roční úspory 4 návěsových souprav:</a:t>
                </a:r>
              </a:p>
              <a:p>
                <a:pPr lvl="1">
                  <a:lnSpc>
                    <a:spcPct val="150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cs-CZ" sz="3000" i="1">
                        <a:latin typeface="Cambria Math" panose="02040503050406030204" pitchFamily="18" charset="0"/>
                      </a:rPr>
                      <m:t>68 905 </m:t>
                    </m:r>
                    <m:r>
                      <a:rPr lang="cs-CZ" sz="3000" i="1">
                        <a:latin typeface="Cambria Math" panose="02040503050406030204" pitchFamily="18" charset="0"/>
                      </a:rPr>
                      <m:t>𝐾</m:t>
                    </m:r>
                    <m:r>
                      <a:rPr lang="cs-CZ" sz="3000" i="1">
                        <a:latin typeface="Cambria Math" panose="02040503050406030204" pitchFamily="18" charset="0"/>
                      </a:rPr>
                      <m:t>č ×4=275 620 </m:t>
                    </m:r>
                    <m:r>
                      <a:rPr lang="cs-CZ" sz="3000" i="1">
                        <a:latin typeface="Cambria Math" panose="02040503050406030204" pitchFamily="18" charset="0"/>
                      </a:rPr>
                      <m:t>𝐾</m:t>
                    </m:r>
                    <m:r>
                      <a:rPr lang="cs-CZ" sz="3000" i="1">
                        <a:latin typeface="Cambria Math" panose="02040503050406030204" pitchFamily="18" charset="0"/>
                      </a:rPr>
                      <m:t>č/</m:t>
                    </m:r>
                    <m:r>
                      <a:rPr lang="cs-CZ" sz="3000" i="1">
                        <a:latin typeface="Cambria Math" panose="02040503050406030204" pitchFamily="18" charset="0"/>
                      </a:rPr>
                      <m:t>𝑟𝑜𝑘</m:t>
                    </m:r>
                  </m:oMath>
                </a14:m>
                <a:endParaRPr lang="cs-CZ" sz="3000" dirty="0"/>
              </a:p>
              <a:p>
                <a:pPr lvl="1"/>
                <a:endParaRPr lang="cs-CZ" dirty="0"/>
              </a:p>
            </p:txBody>
          </p:sp>
        </mc:Choice>
        <mc:Fallback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05201459-DF12-4BB9-B57A-31BC2C4B5BB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916" y="1916832"/>
                <a:ext cx="8229600" cy="4325112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0831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7405DA-65B3-44F6-93E0-D67ABDCB8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85003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cs-CZ" dirty="0"/>
              <a:t>Kritický bod rentability po návrhu opatření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Zástupný symbol pro obsah 4">
                <a:extLst>
                  <a:ext uri="{FF2B5EF4-FFF2-40B4-BE49-F238E27FC236}">
                    <a16:creationId xmlns:a16="http://schemas.microsoft.com/office/drawing/2014/main" id="{1D45E830-B158-43F3-8E55-91A1BDF5D876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1038436" y="2124618"/>
                <a:ext cx="7067128" cy="1066801"/>
              </a:xfrm>
            </p:spPr>
            <p:txBody>
              <a:bodyPr/>
              <a:lstStyle/>
              <a:p>
                <a:pPr marL="109728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/>
                        <m:t>𝐿</m:t>
                      </m:r>
                      <m:r>
                        <a:rPr lang="cs-CZ" i="1"/>
                        <m:t>=</m:t>
                      </m:r>
                      <m:f>
                        <m:fPr>
                          <m:ctrlPr>
                            <a:rPr lang="cs-CZ" i="1"/>
                          </m:ctrlPr>
                        </m:fPr>
                        <m:num>
                          <m:sSub>
                            <m:sSubPr>
                              <m:ctrlPr>
                                <a:rPr lang="cs-CZ" i="1"/>
                              </m:ctrlPr>
                            </m:sSubPr>
                            <m:e>
                              <m:r>
                                <a:rPr lang="cs-CZ" i="1"/>
                                <m:t>𝑁</m:t>
                              </m:r>
                            </m:e>
                            <m:sub>
                              <m:r>
                                <a:rPr lang="cs-CZ" i="1"/>
                                <m:t>𝐹</m:t>
                              </m:r>
                            </m:sub>
                          </m:sSub>
                        </m:num>
                        <m:den>
                          <m:r>
                            <a:rPr lang="cs-CZ" i="1"/>
                            <m:t>𝑐</m:t>
                          </m:r>
                          <m:r>
                            <a:rPr lang="cs-CZ" i="1"/>
                            <m:t>−</m:t>
                          </m:r>
                          <m:sSub>
                            <m:sSubPr>
                              <m:ctrlPr>
                                <a:rPr lang="cs-CZ" i="1"/>
                              </m:ctrlPr>
                            </m:sSubPr>
                            <m:e>
                              <m:r>
                                <a:rPr lang="cs-CZ" i="1"/>
                                <m:t>𝑛</m:t>
                              </m:r>
                            </m:e>
                            <m:sub>
                              <m:r>
                                <a:rPr lang="cs-CZ" i="1"/>
                                <m:t>𝑣</m:t>
                              </m:r>
                            </m:sub>
                          </m:sSub>
                        </m:den>
                      </m:f>
                      <m:r>
                        <a:rPr lang="cs-CZ" i="1"/>
                        <m:t> =</m:t>
                      </m:r>
                      <m:f>
                        <m:fPr>
                          <m:ctrlPr>
                            <a:rPr lang="cs-CZ" i="1"/>
                          </m:ctrlPr>
                        </m:fPr>
                        <m:num>
                          <m:r>
                            <a:rPr lang="cs-CZ" i="1"/>
                            <m:t>3 085 452 </m:t>
                          </m:r>
                          <m:r>
                            <a:rPr lang="cs-CZ" i="1"/>
                            <m:t>𝐾</m:t>
                          </m:r>
                          <m:r>
                            <a:rPr lang="cs-CZ" i="1"/>
                            <m:t>č</m:t>
                          </m:r>
                        </m:num>
                        <m:den>
                          <m:r>
                            <a:rPr lang="cs-CZ" i="1"/>
                            <m:t>25,5327 </m:t>
                          </m:r>
                          <m:r>
                            <a:rPr lang="cs-CZ" i="1"/>
                            <m:t>𝐾</m:t>
                          </m:r>
                          <m:r>
                            <a:rPr lang="cs-CZ" i="1"/>
                            <m:t>č−14,3455 </m:t>
                          </m:r>
                          <m:r>
                            <a:rPr lang="cs-CZ" i="1"/>
                            <m:t>𝐾</m:t>
                          </m:r>
                          <m:r>
                            <a:rPr lang="cs-CZ" i="1"/>
                            <m:t>č</m:t>
                          </m:r>
                        </m:den>
                      </m:f>
                      <m:r>
                        <a:rPr lang="cs-CZ" i="1"/>
                        <m:t>=275 802 </m:t>
                      </m:r>
                      <m:r>
                        <a:rPr lang="cs-CZ" i="1"/>
                        <m:t>𝑘𝑚</m:t>
                      </m:r>
                    </m:oMath>
                  </m:oMathPara>
                </a14:m>
                <a:endParaRPr lang="cs-CZ" dirty="0"/>
              </a:p>
              <a:p>
                <a:pPr marL="109728" indent="0">
                  <a:buNone/>
                </a:pPr>
                <a:endParaRPr lang="cs-CZ" dirty="0"/>
              </a:p>
            </p:txBody>
          </p:sp>
        </mc:Choice>
        <mc:Fallback>
          <p:sp>
            <p:nvSpPr>
              <p:cNvPr id="5" name="Zástupný symbol pro obsah 4">
                <a:extLst>
                  <a:ext uri="{FF2B5EF4-FFF2-40B4-BE49-F238E27FC236}">
                    <a16:creationId xmlns:a16="http://schemas.microsoft.com/office/drawing/2014/main" id="{1D45E830-B158-43F3-8E55-91A1BDF5D87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1038436" y="2124618"/>
                <a:ext cx="7067128" cy="106680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F8736C7C-3DE8-46F5-BDC5-FC0495C85018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08981912"/>
              </p:ext>
            </p:extLst>
          </p:nvPr>
        </p:nvGraphicFramePr>
        <p:xfrm>
          <a:off x="533400" y="3191419"/>
          <a:ext cx="8229600" cy="3405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4385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50032"/>
            <a:ext cx="8229600" cy="1066800"/>
          </a:xfrm>
        </p:spPr>
        <p:txBody>
          <a:bodyPr>
            <a:normAutofit/>
          </a:bodyPr>
          <a:lstStyle/>
          <a:p>
            <a:r>
              <a:rPr lang="cs-CZ" dirty="0"/>
              <a:t>Závěrečné shrnutí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2511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dirty="0"/>
              <a:t>Navrhované opatření: koupě vlastních návěsových souprav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dirty="0"/>
              <a:t>Ekonomická úspora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dirty="0"/>
              <a:t>Dostatečné zajišťování přeprav a pokračování spolupráce se zákazníkem</a:t>
            </a:r>
          </a:p>
        </p:txBody>
      </p:sp>
      <p:pic>
        <p:nvPicPr>
          <p:cNvPr id="3074" name="Picture 2" descr="http://files.obecproobcany.webnode.cz/200000783-76db57735d/SPLN%C4%9ANO%20-%20fajfk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5013176"/>
            <a:ext cx="1609725" cy="157162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platzhalter 9">
            <a:extLst>
              <a:ext uri="{FF2B5EF4-FFF2-40B4-BE49-F238E27FC236}">
                <a16:creationId xmlns:a16="http://schemas.microsoft.com/office/drawing/2014/main" id="{C6AD61D7-2516-4896-94B9-97756F3FCC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85A4C867-1A02-4D10-A7DB-8A77A9EE38C1}"/>
              </a:ext>
            </a:extLst>
          </p:cNvPr>
          <p:cNvSpPr/>
          <p:nvPr/>
        </p:nvSpPr>
        <p:spPr>
          <a:xfrm>
            <a:off x="591395" y="764704"/>
            <a:ext cx="74201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Děkuji Vám za pozornost.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50032"/>
            <a:ext cx="8229600" cy="1066800"/>
          </a:xfrm>
        </p:spPr>
        <p:txBody>
          <a:bodyPr>
            <a:normAutofit/>
          </a:bodyPr>
          <a:lstStyle/>
          <a:p>
            <a:r>
              <a:rPr lang="cs-CZ" dirty="0"/>
              <a:t>Doplňující dotazy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8352928" cy="4752528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7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cs-CZ" sz="3000" dirty="0">
                <a:solidFill>
                  <a:schemeClr val="accent3">
                    <a:lumMod val="75000"/>
                  </a:schemeClr>
                </a:solidFill>
              </a:rPr>
              <a:t>Vedoucí: 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dirty="0"/>
              <a:t>Prosím autorku o zdůvodnění, proč nebyla v rámci kalkulace vlastních nákladů v silniční nákladní dopravě aplikována nejčastěji používaná standardní metoda kalkulace vlastních nákladů dopravce s rozdělením na variabilní a fixní? 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cs-CZ" sz="3000" dirty="0">
                <a:solidFill>
                  <a:schemeClr val="accent3">
                    <a:lumMod val="75000"/>
                  </a:schemeClr>
                </a:solidFill>
              </a:rPr>
              <a:t>Oponentka: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dirty="0"/>
              <a:t>Využije společnost DHL Váš návrh a poznatky z Vaší práce a bude uvažovat o pořízení vlastní soupravy? </a:t>
            </a:r>
          </a:p>
        </p:txBody>
      </p:sp>
      <p:pic>
        <p:nvPicPr>
          <p:cNvPr id="1026" name="Picture 2" descr="http://www.ocni-visus.cz/wp-content/uploads/dota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68952" y="688064"/>
            <a:ext cx="1707504" cy="1707504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78024"/>
            <a:ext cx="8229600" cy="1066800"/>
          </a:xfrm>
        </p:spPr>
        <p:txBody>
          <a:bodyPr>
            <a:normAutofit/>
          </a:bodyPr>
          <a:lstStyle/>
          <a:p>
            <a:r>
              <a:rPr lang="cs-CZ" dirty="0"/>
              <a:t>Cíl diplomové práce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7288" y="2938264"/>
            <a:ext cx="8229600" cy="432511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dirty="0"/>
              <a:t>Cílem práce je analyzovat vybrané logistické procesy u zvolené společnosti, navrhnout řešení jak tyto procesy efektivně řešit a následně navrhovaná doporučení vhodným způsobem zhodnotit. </a:t>
            </a:r>
          </a:p>
        </p:txBody>
      </p:sp>
      <p:pic>
        <p:nvPicPr>
          <p:cNvPr id="11266" name="Picture 2" descr="http://www.robertslovak.cz/wp-content/uploads/2014/12/smart_goal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778024"/>
            <a:ext cx="1944216" cy="194421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0266" y="778024"/>
            <a:ext cx="8229600" cy="1066800"/>
          </a:xfrm>
        </p:spPr>
        <p:txBody>
          <a:bodyPr>
            <a:noAutofit/>
          </a:bodyPr>
          <a:lstStyle/>
          <a:p>
            <a:r>
              <a:rPr lang="cs-CZ" dirty="0"/>
              <a:t>Motivace a důvody k řešení daného problému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561023"/>
            <a:ext cx="8229600" cy="4325112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dirty="0"/>
              <a:t>Využití teoretických poznatků k řešení praktického problému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dirty="0"/>
              <a:t>Zájem o danou problematiku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dirty="0"/>
              <a:t>Přínos pro danou společnost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FE58D6-B03B-4A60-AA0A-107A7C116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78024"/>
            <a:ext cx="8229600" cy="1066800"/>
          </a:xfrm>
        </p:spPr>
        <p:txBody>
          <a:bodyPr/>
          <a:lstStyle/>
          <a:p>
            <a:r>
              <a:rPr lang="cs-CZ" dirty="0"/>
              <a:t>Metodika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9843C9-F497-460D-9DBC-0B531201F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cs-CZ" dirty="0"/>
              <a:t>Sběr, shromažďování a zpracování dat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cs-CZ" dirty="0"/>
              <a:t>Analýzy a syntézy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cs-CZ" dirty="0"/>
              <a:t>Metody dedukce a indukce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cs-CZ" dirty="0"/>
              <a:t>Metody ekonomické analýzy</a:t>
            </a:r>
          </a:p>
        </p:txBody>
      </p:sp>
    </p:spTree>
    <p:extLst>
      <p:ext uri="{BB962C8B-B14F-4D97-AF65-F5344CB8AC3E}">
        <p14:creationId xmlns:p14="http://schemas.microsoft.com/office/powerpoint/2010/main" val="260075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7D468C-F8C5-4662-B4A0-5A15D5BA4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285" y="778024"/>
            <a:ext cx="8229600" cy="1066800"/>
          </a:xfrm>
        </p:spPr>
        <p:txBody>
          <a:bodyPr/>
          <a:lstStyle/>
          <a:p>
            <a:r>
              <a:rPr lang="cs-CZ" dirty="0"/>
              <a:t>Představení společnosti</a:t>
            </a:r>
          </a:p>
        </p:txBody>
      </p:sp>
      <p:pic>
        <p:nvPicPr>
          <p:cNvPr id="4" name="Obrázek 3" descr="Výsledek obrázku pro dhl logo">
            <a:extLst>
              <a:ext uri="{FF2B5EF4-FFF2-40B4-BE49-F238E27FC236}">
                <a16:creationId xmlns:a16="http://schemas.microsoft.com/office/drawing/2014/main" id="{7CB5A93E-CDA1-4BA9-891A-761D6A4819A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126" y="874187"/>
            <a:ext cx="2596515" cy="115379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D240D101-F72A-4861-BB15-3F462EC44B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9477297"/>
              </p:ext>
            </p:extLst>
          </p:nvPr>
        </p:nvGraphicFramePr>
        <p:xfrm>
          <a:off x="1084602" y="3573016"/>
          <a:ext cx="6974795" cy="30162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ovéPole 8">
            <a:extLst>
              <a:ext uri="{FF2B5EF4-FFF2-40B4-BE49-F238E27FC236}">
                <a16:creationId xmlns:a16="http://schemas.microsoft.com/office/drawing/2014/main" id="{99B73F83-E999-47A6-9529-5BEAC77B887B}"/>
              </a:ext>
            </a:extLst>
          </p:cNvPr>
          <p:cNvSpPr txBox="1"/>
          <p:nvPr/>
        </p:nvSpPr>
        <p:spPr>
          <a:xfrm>
            <a:off x="469359" y="2027982"/>
            <a:ext cx="8394517" cy="1918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Přepravní logistická firma</a:t>
            </a:r>
          </a:p>
          <a:p>
            <a:pPr marL="285750" indent="-285750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4 divize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8627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F5E0CE-DDFE-4A11-A66D-87CFABDC9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78024"/>
            <a:ext cx="8229600" cy="1066800"/>
          </a:xfrm>
        </p:spPr>
        <p:txBody>
          <a:bodyPr/>
          <a:lstStyle/>
          <a:p>
            <a:r>
              <a:rPr lang="cs-CZ" dirty="0"/>
              <a:t>DHL </a:t>
            </a:r>
            <a:r>
              <a:rPr lang="cs-CZ" dirty="0" err="1"/>
              <a:t>Freight</a:t>
            </a:r>
            <a:r>
              <a:rPr lang="cs-CZ" dirty="0"/>
              <a:t> v Českých Budějovicích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B8BD718-932B-4541-9776-BD803DD9F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8840"/>
            <a:ext cx="7859216" cy="1539616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11200" dirty="0"/>
              <a:t>Mezinárodní přeprava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11200" dirty="0"/>
              <a:t>Nemá vlastní vozový park 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11200" dirty="0"/>
              <a:t>Vnitrostátní přeprava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11200" dirty="0"/>
              <a:t>Nemá vlastní vozový park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11200" dirty="0"/>
              <a:t>Paušální návěsové soupravy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11200" dirty="0"/>
              <a:t>Paušální sazba za jeden ujetý kilometr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3415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790575"/>
            <a:ext cx="8201844" cy="1126257"/>
          </a:xfrm>
        </p:spPr>
        <p:txBody>
          <a:bodyPr>
            <a:normAutofit/>
          </a:bodyPr>
          <a:lstStyle/>
          <a:p>
            <a:r>
              <a:rPr lang="cs-CZ" dirty="0"/>
              <a:t>Výzkumný problém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5300" y="2204864"/>
            <a:ext cx="7893124" cy="2098011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dirty="0"/>
              <a:t>Koupě vlastní návěsové soupravy </a:t>
            </a:r>
            <a:r>
              <a:rPr lang="cs-CZ" dirty="0">
                <a:sym typeface="Wingdings" pitchFamily="2" charset="2"/>
              </a:rPr>
              <a:t> s</a:t>
            </a:r>
            <a:r>
              <a:rPr lang="cs-CZ" dirty="0"/>
              <a:t>nížení sazby </a:t>
            </a:r>
            <a:r>
              <a:rPr lang="cs-CZ" dirty="0">
                <a:sym typeface="Wingdings" pitchFamily="2" charset="2"/>
              </a:rPr>
              <a:t> racionalizace nákladů !  </a:t>
            </a:r>
          </a:p>
          <a:p>
            <a:pPr marL="109728" indent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cs-CZ" dirty="0">
              <a:sym typeface="Wingdings" pitchFamily="2" charset="2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dirty="0">
                <a:sym typeface="Wingdings" pitchFamily="2" charset="2"/>
              </a:rPr>
              <a:t>Výhody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dirty="0">
                <a:sym typeface="Wingdings" pitchFamily="2" charset="2"/>
              </a:rPr>
              <a:t>Nevýhody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215AF16-F55B-4F92-AE7E-C0B8C01EB448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479" r="11965" b="7482"/>
          <a:stretch/>
        </p:blipFill>
        <p:spPr bwMode="auto">
          <a:xfrm>
            <a:off x="4716016" y="3429000"/>
            <a:ext cx="4211960" cy="32129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15D0E4-68C5-4007-9DC2-3E4122A15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50032"/>
            <a:ext cx="8229600" cy="1066800"/>
          </a:xfrm>
        </p:spPr>
        <p:txBody>
          <a:bodyPr>
            <a:noAutofit/>
          </a:bodyPr>
          <a:lstStyle/>
          <a:p>
            <a:r>
              <a:rPr lang="cs-CZ" sz="3600" dirty="0"/>
              <a:t>Variabilní</a:t>
            </a:r>
            <a:r>
              <a:rPr lang="cs-CZ" dirty="0"/>
              <a:t> náklady závislé na ujetých kilometrech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8798A500-C41E-4A72-98DE-4FCA56DDBE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3000788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6375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ABEB99-F682-40E3-9596-078F0B1AA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50032"/>
            <a:ext cx="8229600" cy="1066800"/>
          </a:xfrm>
        </p:spPr>
        <p:txBody>
          <a:bodyPr>
            <a:noAutofit/>
          </a:bodyPr>
          <a:lstStyle/>
          <a:p>
            <a:r>
              <a:rPr lang="cs-CZ" dirty="0"/>
              <a:t>Fixní náklady nezávislé na ujetých kilometrech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38D7691C-52FD-4447-8E9A-4D4EBED349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0994470"/>
              </p:ext>
            </p:extLst>
          </p:nvPr>
        </p:nvGraphicFramePr>
        <p:xfrm>
          <a:off x="457200" y="2273002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4318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Vlastní 18">
      <a:dk1>
        <a:sysClr val="windowText" lastClr="000000"/>
      </a:dk1>
      <a:lt1>
        <a:srgbClr val="FFFFFF"/>
      </a:lt1>
      <a:dk2>
        <a:srgbClr val="990000"/>
      </a:dk2>
      <a:lt2>
        <a:srgbClr val="666699"/>
      </a:lt2>
      <a:accent1>
        <a:srgbClr val="53548A"/>
      </a:accent1>
      <a:accent2>
        <a:srgbClr val="438086"/>
      </a:accent2>
      <a:accent3>
        <a:srgbClr val="0070C0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6444</TotalTime>
  <Words>376</Words>
  <Application>Microsoft Office PowerPoint</Application>
  <PresentationFormat>Předvádění na obrazovce (4:3)</PresentationFormat>
  <Paragraphs>99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3" baseType="lpstr">
      <vt:lpstr>Arial</vt:lpstr>
      <vt:lpstr>Calibri</vt:lpstr>
      <vt:lpstr>Cambria Math</vt:lpstr>
      <vt:lpstr>Georgia</vt:lpstr>
      <vt:lpstr>Times New Roman</vt:lpstr>
      <vt:lpstr>Wingdings</vt:lpstr>
      <vt:lpstr>Wingdings 2</vt:lpstr>
      <vt:lpstr>Urbanistický</vt:lpstr>
      <vt:lpstr>Racionalizace logistických procesů ve vybrané společnosti</vt:lpstr>
      <vt:lpstr>Cíl diplomové práce </vt:lpstr>
      <vt:lpstr>Motivace a důvody k řešení daného problému </vt:lpstr>
      <vt:lpstr>Metodika práce</vt:lpstr>
      <vt:lpstr>Představení společnosti</vt:lpstr>
      <vt:lpstr>DHL Freight v Českých Budějovicích</vt:lpstr>
      <vt:lpstr>Výzkumný problém </vt:lpstr>
      <vt:lpstr>Variabilní náklady závislé na ujetých kilometrech</vt:lpstr>
      <vt:lpstr>Fixní náklady nezávislé na ujetých kilometrech</vt:lpstr>
      <vt:lpstr>Kalkulační list</vt:lpstr>
      <vt:lpstr>Zhodnocení návrhu</vt:lpstr>
      <vt:lpstr>Kritický bod rentability po návrhu opatření</vt:lpstr>
      <vt:lpstr>Závěrečné shrnutí </vt:lpstr>
      <vt:lpstr>Prezentace aplikace PowerPoint</vt:lpstr>
      <vt:lpstr>Doplňující dotazy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Optimalizace logistických procesů ve firmě Noerpel Packaging Solutions, s.r.o.</dc:title>
  <dc:creator>Michaela</dc:creator>
  <cp:lastModifiedBy>Michaela Pencová</cp:lastModifiedBy>
  <cp:revision>125</cp:revision>
  <dcterms:created xsi:type="dcterms:W3CDTF">2015-05-17T10:24:40Z</dcterms:created>
  <dcterms:modified xsi:type="dcterms:W3CDTF">2018-05-29T19:49:35Z</dcterms:modified>
</cp:coreProperties>
</file>