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69" r:id="rId3"/>
    <p:sldId id="258" r:id="rId4"/>
    <p:sldId id="259" r:id="rId5"/>
    <p:sldId id="262" r:id="rId6"/>
    <p:sldId id="260" r:id="rId7"/>
    <p:sldId id="279" r:id="rId8"/>
    <p:sldId id="270" r:id="rId9"/>
    <p:sldId id="276" r:id="rId10"/>
    <p:sldId id="271" r:id="rId11"/>
    <p:sldId id="273" r:id="rId12"/>
    <p:sldId id="278" r:id="rId13"/>
    <p:sldId id="275" r:id="rId14"/>
    <p:sldId id="277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4660"/>
  </p:normalViewPr>
  <p:slideViewPr>
    <p:cSldViewPr>
      <p:cViewPr>
        <p:scale>
          <a:sx n="76" d="100"/>
          <a:sy n="76" d="100"/>
        </p:scale>
        <p:origin x="-123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54EC-43BA-4DC5-8126-ADF1781E8E27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E4A2-15F8-45DB-AAE7-9CF11D34CA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4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E4A2-15F8-45DB-AAE7-9CF11D34CA0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E4A2-15F8-45DB-AAE7-9CF11D34CA0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46FE40-07C5-40A8-ACB0-FB0D227897BE}" type="datetimeFigureOut">
              <a:rPr lang="cs-CZ" smtClean="0"/>
              <a:pPr/>
              <a:t>26.5.2018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DC52E7-5509-46A6-A06A-37C98175D1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56865" y="548680"/>
            <a:ext cx="7308304" cy="129614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  <a:b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technicko-technologický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>
              <a:latin typeface="Georg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50851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5400" dirty="0" smtClean="0">
                <a:solidFill>
                  <a:schemeClr val="tx2"/>
                </a:solidFill>
                <a:latin typeface="Georgia" pitchFamily="18" charset="0"/>
              </a:rPr>
              <a:t>Posouzení materiálového toku ve společnosti </a:t>
            </a:r>
            <a:r>
              <a:rPr lang="cs-CZ" sz="5400" dirty="0" err="1" smtClean="0">
                <a:solidFill>
                  <a:schemeClr val="tx2"/>
                </a:solidFill>
                <a:latin typeface="Georgia" pitchFamily="18" charset="0"/>
              </a:rPr>
              <a:t>Weyland</a:t>
            </a:r>
            <a:r>
              <a:rPr lang="cs-CZ" sz="54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cs-CZ" sz="5400" dirty="0" err="1" smtClean="0">
                <a:solidFill>
                  <a:schemeClr val="tx2"/>
                </a:solidFill>
                <a:latin typeface="Georgia" pitchFamily="18" charset="0"/>
              </a:rPr>
              <a:t>Holz</a:t>
            </a:r>
            <a:r>
              <a:rPr lang="cs-CZ" sz="5400" dirty="0" smtClean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cs-CZ" sz="5400" dirty="0" smtClean="0">
                <a:solidFill>
                  <a:schemeClr val="tx2"/>
                </a:solidFill>
                <a:latin typeface="Georgia" pitchFamily="18" charset="0"/>
              </a:rPr>
              <a:t>s.r.o.</a:t>
            </a:r>
          </a:p>
          <a:p>
            <a:pPr>
              <a:spcBef>
                <a:spcPts val="0"/>
              </a:spcBef>
            </a:pPr>
            <a:endParaRPr lang="cs-CZ" sz="4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>
              <a:spcBef>
                <a:spcPts val="0"/>
              </a:spcBef>
            </a:pPr>
            <a:r>
              <a:rPr lang="cs-CZ" sz="2600" dirty="0" smtClean="0">
                <a:solidFill>
                  <a:schemeClr val="tx2"/>
                </a:solidFill>
                <a:latin typeface="Georgia" pitchFamily="18" charset="0"/>
              </a:rPr>
              <a:t>Autor práce: Bc. Michaela Bastlová, UČO 13453</a:t>
            </a:r>
          </a:p>
          <a:p>
            <a:pPr algn="l"/>
            <a:r>
              <a:rPr lang="cs-CZ" sz="2600" dirty="0" smtClean="0">
                <a:solidFill>
                  <a:schemeClr val="tx2"/>
                </a:solidFill>
                <a:latin typeface="Georgia" pitchFamily="18" charset="0"/>
              </a:rPr>
              <a:t>Vedoucí práce: doc. Ing. Petr Hrubý, Ph.D.</a:t>
            </a:r>
          </a:p>
          <a:p>
            <a:pPr algn="l"/>
            <a:r>
              <a:rPr lang="cs-CZ" sz="2600" dirty="0" smtClean="0">
                <a:solidFill>
                  <a:schemeClr val="tx2"/>
                </a:solidFill>
                <a:latin typeface="Georgia" pitchFamily="18" charset="0"/>
              </a:rPr>
              <a:t>Oponent práce: Ing. Pavla Lejsková, Ph.D.</a:t>
            </a:r>
            <a:endParaRPr lang="cs-CZ" sz="26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3" descr="C:\Users\doma\Desktop\Bakulda\logo-vste-podstran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Algoritmus – </a:t>
            </a:r>
            <a:r>
              <a:rPr lang="cs-CZ" sz="3200" dirty="0" smtClean="0">
                <a:latin typeface="Georgia" pitchFamily="18" charset="0"/>
              </a:rPr>
              <a:t>Výběr dodavatele a nákup </a:t>
            </a:r>
            <a:r>
              <a:rPr lang="cs-CZ" sz="3200" dirty="0" smtClean="0">
                <a:latin typeface="Georgia" pitchFamily="18" charset="0"/>
              </a:rPr>
              <a:t>materiálu</a:t>
            </a:r>
            <a:endParaRPr lang="cs-CZ" sz="32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4884"/>
            <a:ext cx="1978855" cy="487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7"/>
            <a:ext cx="3116932" cy="476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Sklad </a:t>
            </a:r>
            <a:r>
              <a:rPr lang="cs-CZ" sz="3200" dirty="0" smtClean="0">
                <a:latin typeface="Georgia" pitchFamily="18" charset="0"/>
              </a:rPr>
              <a:t>materiálu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303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vysoké </a:t>
            </a:r>
            <a:r>
              <a:rPr lang="cs-CZ" dirty="0"/>
              <a:t>a </a:t>
            </a:r>
            <a:r>
              <a:rPr lang="cs-CZ" dirty="0" smtClean="0"/>
              <a:t>dlouhé regály</a:t>
            </a:r>
          </a:p>
          <a:p>
            <a:r>
              <a:rPr lang="cs-CZ" dirty="0" smtClean="0"/>
              <a:t>zboží je při ukládání popsáno fixem a následně jsou skladníkem ve </a:t>
            </a:r>
            <a:r>
              <a:rPr lang="cs-CZ" dirty="0"/>
              <a:t>spolupráci s referentem nákupu a prodeje </a:t>
            </a:r>
            <a:r>
              <a:rPr lang="cs-CZ" dirty="0" smtClean="0"/>
              <a:t>vloženy </a:t>
            </a:r>
            <a:r>
              <a:rPr lang="cs-CZ" dirty="0"/>
              <a:t>informace o skladové položce do skladového rakouského systému </a:t>
            </a:r>
            <a:r>
              <a:rPr lang="cs-CZ" dirty="0" err="1"/>
              <a:t>Smar</a:t>
            </a:r>
            <a:r>
              <a:rPr lang="cs-CZ" dirty="0"/>
              <a:t> </a:t>
            </a:r>
            <a:r>
              <a:rPr lang="cs-CZ" dirty="0" smtClean="0"/>
              <a:t>Term</a:t>
            </a:r>
            <a:r>
              <a:rPr lang="cs-CZ" dirty="0"/>
              <a:t> </a:t>
            </a:r>
            <a:r>
              <a:rPr lang="cs-CZ" dirty="0" smtClean="0"/>
              <a:t>(záznamy o skladových položkách)</a:t>
            </a:r>
          </a:p>
          <a:p>
            <a:r>
              <a:rPr lang="cs-CZ" dirty="0" smtClean="0"/>
              <a:t>materiál je ukládán pomocí techniky - vysokozdvižné </a:t>
            </a:r>
            <a:r>
              <a:rPr lang="cs-CZ" dirty="0"/>
              <a:t>vozíky, elektrický VZV </a:t>
            </a:r>
            <a:r>
              <a:rPr lang="cs-CZ" dirty="0" err="1" smtClean="0"/>
              <a:t>Hubtex</a:t>
            </a:r>
            <a:endParaRPr lang="cs-CZ" dirty="0" smtClean="0"/>
          </a:p>
          <a:p>
            <a:r>
              <a:rPr lang="cs-CZ" dirty="0" smtClean="0"/>
              <a:t>Ve společnosti se nachází ještě sklad drobného sortimentu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9" y="188640"/>
            <a:ext cx="56578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99" y="3140968"/>
            <a:ext cx="5693271" cy="38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Montáž zákazníkovi</a:t>
            </a:r>
            <a:endParaRPr lang="cs-CZ" sz="32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1442"/>
            <a:ext cx="3456384" cy="56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29969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Algoritmus montáže dveří na objednávku zákazníka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Swot analýza</a:t>
            </a:r>
            <a:endParaRPr lang="cs-CZ" sz="3200" dirty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86" y="1268760"/>
            <a:ext cx="7998495" cy="53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Návrhy opatření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63" y="1844824"/>
            <a:ext cx="8686800" cy="41632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Georgia" pitchFamily="18" charset="0"/>
              </a:rPr>
              <a:t>1</a:t>
            </a:r>
            <a:r>
              <a:rPr lang="cs-CZ" sz="3000" dirty="0" smtClean="0">
                <a:latin typeface="Georgia" pitchFamily="18" charset="0"/>
              </a:rPr>
              <a:t>. </a:t>
            </a:r>
            <a:r>
              <a:rPr lang="cs-CZ" sz="3000" dirty="0" smtClean="0">
                <a:latin typeface="Georgia" pitchFamily="18" charset="0"/>
              </a:rPr>
              <a:t>Zlepšení kontroly materiálu za pomocí čteček na čárové kódy</a:t>
            </a:r>
            <a:endParaRPr lang="cs-CZ" sz="3000" dirty="0" smtClean="0">
              <a:latin typeface="Georgia" pitchFamily="18" charset="0"/>
            </a:endParaRPr>
          </a:p>
          <a:p>
            <a:pPr>
              <a:buNone/>
            </a:pPr>
            <a:endParaRPr lang="cs-CZ" sz="3000" dirty="0" smtClean="0">
              <a:latin typeface="Georgia" pitchFamily="18" charset="0"/>
            </a:endParaRPr>
          </a:p>
          <a:p>
            <a:pPr>
              <a:buNone/>
            </a:pPr>
            <a:r>
              <a:rPr lang="cs-CZ" sz="3000" dirty="0" smtClean="0">
                <a:latin typeface="Georgia" pitchFamily="18" charset="0"/>
              </a:rPr>
              <a:t>2. </a:t>
            </a:r>
            <a:r>
              <a:rPr lang="cs-CZ" sz="3000" dirty="0" smtClean="0">
                <a:latin typeface="Georgia" pitchFamily="18" charset="0"/>
              </a:rPr>
              <a:t>Propagace nabízeného sortimentu a nabízených služeb</a:t>
            </a:r>
            <a:endParaRPr lang="cs-CZ" sz="3000" dirty="0" smtClean="0">
              <a:latin typeface="Georgia" pitchFamily="18" charset="0"/>
            </a:endParaRPr>
          </a:p>
          <a:p>
            <a:pPr>
              <a:buNone/>
            </a:pPr>
            <a:endParaRPr lang="cs-CZ" sz="3000" dirty="0" smtClean="0">
              <a:latin typeface="Georgia" pitchFamily="18" charset="0"/>
            </a:endParaRPr>
          </a:p>
          <a:p>
            <a:pPr>
              <a:buNone/>
            </a:pPr>
            <a:endParaRPr lang="cs-CZ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Závěrečné shrnutí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latin typeface="Georgia" pitchFamily="18" charset="0"/>
            </a:endParaRPr>
          </a:p>
          <a:p>
            <a:r>
              <a:rPr lang="cs-CZ" sz="3000" dirty="0" smtClean="0">
                <a:latin typeface="Georgia" pitchFamily="18" charset="0"/>
              </a:rPr>
              <a:t>Opatření byla navržena</a:t>
            </a:r>
          </a:p>
          <a:p>
            <a:endParaRPr lang="cs-CZ" sz="3000" dirty="0" smtClean="0">
              <a:latin typeface="Georgia" pitchFamily="18" charset="0"/>
            </a:endParaRPr>
          </a:p>
          <a:p>
            <a:r>
              <a:rPr lang="cs-CZ" sz="3000" dirty="0" smtClean="0">
                <a:latin typeface="Georgia" pitchFamily="18" charset="0"/>
              </a:rPr>
              <a:t>Cíl práce byl splněn</a:t>
            </a:r>
            <a:endParaRPr lang="cs-CZ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839200" cy="144016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Doplňující </a:t>
            </a:r>
            <a:r>
              <a:rPr lang="cs-CZ" sz="3200" dirty="0" smtClean="0">
                <a:latin typeface="Georgia" pitchFamily="18" charset="0"/>
              </a:rPr>
              <a:t>otázky </a:t>
            </a:r>
            <a:r>
              <a:rPr lang="cs-CZ" sz="3200" dirty="0" smtClean="0">
                <a:latin typeface="Georgia" pitchFamily="18" charset="0"/>
              </a:rPr>
              <a:t>oponenta práce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868680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/>
              <a:t>V práci navrhujete zakoupení čteček </a:t>
            </a:r>
            <a:r>
              <a:rPr lang="cs-CZ" sz="2800" dirty="0" err="1"/>
              <a:t>Datalogic</a:t>
            </a:r>
            <a:r>
              <a:rPr lang="cs-CZ" sz="2800" dirty="0"/>
              <a:t> </a:t>
            </a:r>
            <a:r>
              <a:rPr lang="cs-CZ" sz="2800" dirty="0" err="1"/>
              <a:t>Falcon</a:t>
            </a:r>
            <a:r>
              <a:rPr lang="cs-CZ" sz="2800" dirty="0"/>
              <a:t> X3, zvažovala jste i jiný typ? Na </a:t>
            </a:r>
            <a:r>
              <a:rPr lang="cs-CZ" sz="2800" dirty="0" smtClean="0"/>
              <a:t>základě jakých </a:t>
            </a:r>
            <a:r>
              <a:rPr lang="cs-CZ" sz="2800" dirty="0"/>
              <a:t>kritérií byl vybrán tento konkrétní typ</a:t>
            </a:r>
            <a:r>
              <a:rPr lang="cs-CZ" sz="2800" dirty="0" smtClean="0"/>
              <a:t>?</a:t>
            </a:r>
          </a:p>
          <a:p>
            <a:pPr marL="82296" indent="0">
              <a:buNone/>
            </a:pPr>
            <a:endParaRPr lang="cs-CZ" sz="2800" dirty="0"/>
          </a:p>
          <a:p>
            <a:r>
              <a:rPr lang="cs-CZ" sz="2800" dirty="0"/>
              <a:t>Jak návrh 4.2 souvisí s tématem práce? Jak propagace zefektivní materiálové toky?</a:t>
            </a:r>
            <a:endParaRPr lang="cs-CZ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08920"/>
            <a:ext cx="8236024" cy="33712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400" dirty="0" smtClean="0">
                <a:latin typeface="Georgia" pitchFamily="18" charset="0"/>
              </a:rPr>
              <a:t>Děkuji za pozornost</a:t>
            </a:r>
            <a:endParaRPr lang="cs-CZ" sz="5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Obsah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eorgia" pitchFamily="18" charset="0"/>
              </a:rPr>
              <a:t>Motivace a důvody k řešení daného problému</a:t>
            </a:r>
          </a:p>
          <a:p>
            <a:r>
              <a:rPr lang="cs-CZ" dirty="0" smtClean="0">
                <a:latin typeface="Georgia" pitchFamily="18" charset="0"/>
              </a:rPr>
              <a:t>Cíl práce</a:t>
            </a:r>
          </a:p>
          <a:p>
            <a:r>
              <a:rPr lang="cs-CZ" dirty="0" smtClean="0">
                <a:latin typeface="Georgia" pitchFamily="18" charset="0"/>
              </a:rPr>
              <a:t>Použité metody sběru dat</a:t>
            </a:r>
          </a:p>
          <a:p>
            <a:r>
              <a:rPr lang="cs-CZ" dirty="0" smtClean="0">
                <a:latin typeface="Georgia" pitchFamily="18" charset="0"/>
              </a:rPr>
              <a:t>Společnost </a:t>
            </a:r>
            <a:r>
              <a:rPr lang="cs-CZ" dirty="0" err="1" smtClean="0">
                <a:latin typeface="Georgia" pitchFamily="18" charset="0"/>
              </a:rPr>
              <a:t>Weyland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dirty="0" err="1" smtClean="0">
                <a:latin typeface="Georgia" pitchFamily="18" charset="0"/>
              </a:rPr>
              <a:t>Holz</a:t>
            </a:r>
            <a:r>
              <a:rPr lang="cs-CZ" dirty="0" smtClean="0">
                <a:latin typeface="Georgia" pitchFamily="18" charset="0"/>
              </a:rPr>
              <a:t>, </a:t>
            </a:r>
            <a:r>
              <a:rPr lang="cs-CZ" dirty="0" err="1" smtClean="0">
                <a:latin typeface="Georgia" pitchFamily="18" charset="0"/>
              </a:rPr>
              <a:t>s.r.o</a:t>
            </a:r>
            <a:r>
              <a:rPr lang="cs-CZ" dirty="0" smtClean="0">
                <a:latin typeface="Georgia" pitchFamily="18" charset="0"/>
              </a:rPr>
              <a:t>– </a:t>
            </a:r>
            <a:r>
              <a:rPr lang="cs-CZ" dirty="0" smtClean="0">
                <a:latin typeface="Georgia" pitchFamily="18" charset="0"/>
              </a:rPr>
              <a:t>přehled tržeb</a:t>
            </a:r>
          </a:p>
          <a:p>
            <a:r>
              <a:rPr lang="cs-CZ" dirty="0" smtClean="0">
                <a:latin typeface="Georgia" pitchFamily="18" charset="0"/>
              </a:rPr>
              <a:t>Materiálové toky ve firmě – zákazník, nákup, dodávka, </a:t>
            </a:r>
            <a:r>
              <a:rPr lang="cs-CZ" dirty="0" smtClean="0">
                <a:latin typeface="Georgia" pitchFamily="18" charset="0"/>
              </a:rPr>
              <a:t>sklad materiálu, montáž, zákazník </a:t>
            </a:r>
            <a:endParaRPr lang="cs-CZ" dirty="0" smtClean="0">
              <a:latin typeface="Georgia" pitchFamily="18" charset="0"/>
            </a:endParaRPr>
          </a:p>
          <a:p>
            <a:r>
              <a:rPr lang="cs-CZ" dirty="0" smtClean="0">
                <a:latin typeface="Georgia" pitchFamily="18" charset="0"/>
              </a:rPr>
              <a:t>SWOT analýza</a:t>
            </a:r>
          </a:p>
          <a:p>
            <a:r>
              <a:rPr lang="cs-CZ" dirty="0" smtClean="0">
                <a:latin typeface="Georgia" pitchFamily="18" charset="0"/>
              </a:rPr>
              <a:t>Návrhy opatření</a:t>
            </a:r>
          </a:p>
          <a:p>
            <a:r>
              <a:rPr lang="cs-CZ" dirty="0" smtClean="0">
                <a:latin typeface="Georgia" pitchFamily="18" charset="0"/>
              </a:rPr>
              <a:t>Závěrečné shrnutí</a:t>
            </a:r>
          </a:p>
          <a:p>
            <a:r>
              <a:rPr lang="cs-CZ" dirty="0" smtClean="0">
                <a:latin typeface="Georgia" pitchFamily="18" charset="0"/>
              </a:rPr>
              <a:t>Doplňující </a:t>
            </a:r>
            <a:r>
              <a:rPr lang="cs-CZ" dirty="0" smtClean="0">
                <a:latin typeface="Georgia" pitchFamily="18" charset="0"/>
              </a:rPr>
              <a:t>otázk</a:t>
            </a:r>
            <a:r>
              <a:rPr lang="cs-CZ" dirty="0">
                <a:latin typeface="Georgia" pitchFamily="18" charset="0"/>
              </a:rPr>
              <a:t>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Motivace a důvody k řešení daného problému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564905"/>
            <a:ext cx="8686800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000" dirty="0" smtClean="0">
                <a:latin typeface="Georgia" pitchFamily="18" charset="0"/>
              </a:rPr>
              <a:t>Zajímavá </a:t>
            </a:r>
            <a:r>
              <a:rPr lang="cs-CZ" sz="3000" dirty="0" smtClean="0">
                <a:latin typeface="Georgia" pitchFamily="18" charset="0"/>
              </a:rPr>
              <a:t>problematika potýkající se všech firem</a:t>
            </a:r>
            <a:endParaRPr lang="cs-CZ" sz="3000" dirty="0" smtClean="0">
              <a:latin typeface="Georgia" pitchFamily="18" charset="0"/>
            </a:endParaRPr>
          </a:p>
          <a:p>
            <a:r>
              <a:rPr lang="cs-CZ" sz="3000" dirty="0" smtClean="0">
                <a:latin typeface="Georgia" pitchFamily="18" charset="0"/>
              </a:rPr>
              <a:t>Studijní zaměření</a:t>
            </a:r>
          </a:p>
          <a:p>
            <a:r>
              <a:rPr lang="cs-CZ" sz="3000" dirty="0" smtClean="0">
                <a:latin typeface="Georgia" pitchFamily="18" charset="0"/>
              </a:rPr>
              <a:t>Osobní zájem</a:t>
            </a:r>
          </a:p>
          <a:p>
            <a:r>
              <a:rPr lang="cs-CZ" sz="3000" dirty="0" smtClean="0">
                <a:latin typeface="Georgia" pitchFamily="18" charset="0"/>
              </a:rPr>
              <a:t>Rozšíření znalostí ve vybraném oboru</a:t>
            </a:r>
            <a:endParaRPr lang="cs-CZ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Cíl práce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000" dirty="0" smtClean="0">
                <a:latin typeface="Georgia" pitchFamily="18" charset="0"/>
              </a:rPr>
              <a:t>Cílem diplomové práce je posouzení materiálového toku ve vybrané firmě a navrhnout opatření směřující ke zlepšení stávajícího stavu.</a:t>
            </a:r>
            <a:endParaRPr lang="cs-CZ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Použité metody sběru dat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Georgia" pitchFamily="18" charset="0"/>
              </a:rPr>
              <a:t>Odborná literatura týkající se dané problematiky</a:t>
            </a:r>
          </a:p>
          <a:p>
            <a:r>
              <a:rPr lang="cs-CZ" sz="3000" dirty="0" smtClean="0">
                <a:latin typeface="Georgia" pitchFamily="18" charset="0"/>
              </a:rPr>
              <a:t>Analýza získaných dat z interních materiálů</a:t>
            </a:r>
          </a:p>
          <a:p>
            <a:r>
              <a:rPr lang="cs-CZ" sz="3000" dirty="0" smtClean="0">
                <a:latin typeface="Georgia" pitchFamily="18" charset="0"/>
              </a:rPr>
              <a:t>Sezení s jednatelem společnosti</a:t>
            </a:r>
            <a:endParaRPr lang="cs-CZ" sz="3000" dirty="0" smtClean="0">
              <a:latin typeface="Georgia" pitchFamily="18" charset="0"/>
            </a:endParaRPr>
          </a:p>
          <a:p>
            <a:r>
              <a:rPr lang="cs-CZ" sz="3000" dirty="0" smtClean="0">
                <a:latin typeface="Georgia" pitchFamily="18" charset="0"/>
              </a:rPr>
              <a:t>Webové stránky firmy</a:t>
            </a:r>
            <a:endParaRPr lang="cs-CZ" sz="3000" dirty="0" smtClean="0">
              <a:latin typeface="Georgia" pitchFamily="18" charset="0"/>
            </a:endParaRPr>
          </a:p>
          <a:p>
            <a:r>
              <a:rPr lang="cs-CZ" sz="3000" dirty="0" smtClean="0">
                <a:latin typeface="Georgia" pitchFamily="18" charset="0"/>
              </a:rPr>
              <a:t>Vlastní pozorování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Společnost </a:t>
            </a:r>
            <a:r>
              <a:rPr lang="cs-CZ" sz="3200" dirty="0" err="1" smtClean="0">
                <a:latin typeface="Georgia" pitchFamily="18" charset="0"/>
              </a:rPr>
              <a:t>Weyland</a:t>
            </a:r>
            <a:r>
              <a:rPr lang="cs-CZ" sz="3200" dirty="0" smtClean="0">
                <a:latin typeface="Georgia" pitchFamily="18" charset="0"/>
              </a:rPr>
              <a:t> </a:t>
            </a:r>
            <a:r>
              <a:rPr lang="cs-CZ" sz="3200" dirty="0" err="1" smtClean="0">
                <a:latin typeface="Georgia" pitchFamily="18" charset="0"/>
              </a:rPr>
              <a:t>Holz</a:t>
            </a:r>
            <a:r>
              <a:rPr lang="cs-CZ" sz="3200" dirty="0" smtClean="0">
                <a:latin typeface="Georgia" pitchFamily="18" charset="0"/>
              </a:rPr>
              <a:t>, </a:t>
            </a:r>
            <a:r>
              <a:rPr lang="cs-CZ" sz="3200" dirty="0" err="1" smtClean="0">
                <a:latin typeface="Georgia" pitchFamily="18" charset="0"/>
              </a:rPr>
              <a:t>s.r.o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443664" cy="53732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>
                <a:latin typeface="Georgia" pitchFamily="18" charset="0"/>
              </a:rPr>
              <a:t>Společnost nabízí velkoprodej a maloprodej </a:t>
            </a:r>
            <a:r>
              <a:rPr lang="cs-CZ" sz="2800" dirty="0" smtClean="0">
                <a:latin typeface="Georgia" pitchFamily="18" charset="0"/>
              </a:rPr>
              <a:t>truhlářského materiálu a sortimentu včetně montáže a doplňkových služeb</a:t>
            </a:r>
          </a:p>
          <a:p>
            <a:r>
              <a:rPr lang="cs-CZ" sz="2800" dirty="0" smtClean="0">
                <a:latin typeface="Georgia" pitchFamily="18" charset="0"/>
              </a:rPr>
              <a:t>Společnost je mladá firma, dvě pobočky (Plzeň, České Budějovice)</a:t>
            </a:r>
          </a:p>
          <a:p>
            <a:r>
              <a:rPr lang="cs-CZ" sz="2800" dirty="0" smtClean="0">
                <a:latin typeface="Georgia" pitchFamily="18" charset="0"/>
              </a:rPr>
              <a:t>Cílem firmy </a:t>
            </a:r>
            <a:r>
              <a:rPr lang="cs-CZ" sz="2800" dirty="0">
                <a:latin typeface="Georgia" pitchFamily="18" charset="0"/>
              </a:rPr>
              <a:t>je do konce roku 2019 otevřít další dvě pobočky v Čechách. Druhým strategickým cílem je rozšířit prodejní síť, rozšířit nabízený sortiment. </a:t>
            </a:r>
            <a:br>
              <a:rPr lang="cs-CZ" sz="2800" dirty="0">
                <a:latin typeface="Georgia" pitchFamily="18" charset="0"/>
              </a:rPr>
            </a:br>
            <a:endParaRPr lang="cs-CZ" sz="28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00349"/>
            <a:ext cx="3457771" cy="17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00348"/>
            <a:ext cx="4084682" cy="17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Georgia" pitchFamily="18" charset="0"/>
              </a:rPr>
              <a:t>Přehled tržeb společnosti dle </a:t>
            </a:r>
            <a:r>
              <a:rPr lang="cs-CZ" dirty="0" smtClean="0">
                <a:latin typeface="Georgia" pitchFamily="18" charset="0"/>
              </a:rPr>
              <a:t>v tis. </a:t>
            </a:r>
            <a:r>
              <a:rPr lang="cs-CZ" dirty="0" smtClean="0">
                <a:latin typeface="Georgia" pitchFamily="18" charset="0"/>
              </a:rPr>
              <a:t>kč</a:t>
            </a:r>
            <a:endParaRPr lang="cs-CZ" dirty="0">
              <a:latin typeface="Georgia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12751"/>
              </p:ext>
            </p:extLst>
          </p:nvPr>
        </p:nvGraphicFramePr>
        <p:xfrm>
          <a:off x="1043608" y="2276872"/>
          <a:ext cx="74993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Tržby</a:t>
                      </a:r>
                      <a:r>
                        <a:rPr lang="cs-CZ" baseline="0" dirty="0" smtClean="0"/>
                        <a:t> za prodej zboží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102 620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99 173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114 222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124 348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Tržby za prodej vlastních výrobků a služeb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3 734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1 702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921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TRŽBY</a:t>
                      </a:r>
                      <a:r>
                        <a:rPr lang="cs-CZ" baseline="0" dirty="0" smtClean="0"/>
                        <a:t> CELKEM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106 354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99 817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115 924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125 269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1872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Materiálové toky ve firmě</a:t>
            </a:r>
            <a:endParaRPr lang="cs-CZ" sz="32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5"/>
            <a:ext cx="6485594" cy="502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Zákazník 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společnost je velmi důležité dodávat zákazníkovi materiál včas, v požadované kvalitě a množství, tak, aby bylo zákazníkovi v maximální míře vyhověno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dirty="0"/>
              <a:t>Zákazníkem </a:t>
            </a:r>
            <a:r>
              <a:rPr lang="cs-CZ" dirty="0" smtClean="0"/>
              <a:t>firmy bývá </a:t>
            </a:r>
            <a:r>
              <a:rPr lang="cs-CZ" dirty="0"/>
              <a:t>truhlář, výrobce nábytku, </a:t>
            </a:r>
            <a:r>
              <a:rPr lang="cs-CZ" dirty="0" smtClean="0"/>
              <a:t>stavař </a:t>
            </a:r>
            <a:r>
              <a:rPr lang="cs-CZ" dirty="0"/>
              <a:t>dřevostaveb, výrobci kuchyní a široká veřejnost. </a:t>
            </a:r>
            <a:r>
              <a:rPr lang="cs-CZ" dirty="0" smtClean="0"/>
              <a:t>Pokud </a:t>
            </a:r>
            <a:r>
              <a:rPr lang="cs-CZ" dirty="0"/>
              <a:t>zákazník požaduje něco, co není v nabídce, nazýváme to </a:t>
            </a:r>
            <a:r>
              <a:rPr lang="cs-CZ" dirty="0" err="1"/>
              <a:t>atypem</a:t>
            </a:r>
            <a:r>
              <a:rPr lang="cs-CZ" dirty="0"/>
              <a:t>.</a:t>
            </a:r>
          </a:p>
          <a:p>
            <a:r>
              <a:rPr lang="cs-CZ" dirty="0" smtClean="0"/>
              <a:t>Komunikaci </a:t>
            </a:r>
            <a:r>
              <a:rPr lang="cs-CZ" dirty="0"/>
              <a:t>se zákazníkem </a:t>
            </a:r>
            <a:r>
              <a:rPr lang="cs-CZ" dirty="0" smtClean="0"/>
              <a:t>má na starosti </a:t>
            </a:r>
            <a:r>
              <a:rPr lang="cs-CZ" dirty="0"/>
              <a:t>příslušný </a:t>
            </a:r>
            <a:r>
              <a:rPr lang="cs-CZ" dirty="0" smtClean="0"/>
              <a:t>referent. </a:t>
            </a:r>
          </a:p>
          <a:p>
            <a:r>
              <a:rPr lang="cs-CZ" dirty="0" smtClean="0"/>
              <a:t>V</a:t>
            </a:r>
            <a:r>
              <a:rPr lang="cs-CZ" dirty="0"/>
              <a:t> rámci analýzy a monitorování materiálového toku je pozorována spokojenost všech zákazníků. Za pozorování spokojenosti všech zákazníků zodpovídá produktový manažer (obchodní zástupce) s jednatelem. </a:t>
            </a:r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/>
              <a:t>zákazníkova </a:t>
            </a:r>
            <a:r>
              <a:rPr lang="cs-CZ" dirty="0" smtClean="0"/>
              <a:t>požadavku</a:t>
            </a:r>
            <a:r>
              <a:rPr lang="cs-CZ" dirty="0"/>
              <a:t>, tedy zákazníkovi objednávky vzniká proces nákupu.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919</TotalTime>
  <Words>400</Words>
  <Application>Microsoft Office PowerPoint</Application>
  <PresentationFormat>Předvádění na obrazovce (4:3)</PresentationFormat>
  <Paragraphs>85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Slunovrat</vt:lpstr>
      <vt:lpstr>Vysoká škola technická a ekonomická v Českých Budějovicích Ústav technicko-technologický </vt:lpstr>
      <vt:lpstr>Obsah</vt:lpstr>
      <vt:lpstr>Motivace a důvody k řešení daného problému</vt:lpstr>
      <vt:lpstr>Cíl práce</vt:lpstr>
      <vt:lpstr>Použité metody sběru dat</vt:lpstr>
      <vt:lpstr>Společnost Weyland Holz, s.r.o</vt:lpstr>
      <vt:lpstr>Přehled tržeb společnosti dle v tis. kč</vt:lpstr>
      <vt:lpstr>Materiálové toky ve firmě</vt:lpstr>
      <vt:lpstr>Zákazník </vt:lpstr>
      <vt:lpstr>Algoritmus – Výběr dodavatele a nákup materiálu</vt:lpstr>
      <vt:lpstr>Sklad materiálu</vt:lpstr>
      <vt:lpstr>Prezentace aplikace PowerPoint</vt:lpstr>
      <vt:lpstr>Montáž zákazníkovi</vt:lpstr>
      <vt:lpstr>Swot analýza</vt:lpstr>
      <vt:lpstr>Návrhy opatření</vt:lpstr>
      <vt:lpstr>Závěrečné shrnutí</vt:lpstr>
      <vt:lpstr>Doplňující otázky oponenta práce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cestovního ruchu a marketingu</dc:title>
  <dc:creator>Nikolka</dc:creator>
  <cp:lastModifiedBy>Kálka</cp:lastModifiedBy>
  <cp:revision>179</cp:revision>
  <dcterms:created xsi:type="dcterms:W3CDTF">2015-05-25T08:04:48Z</dcterms:created>
  <dcterms:modified xsi:type="dcterms:W3CDTF">2018-05-26T16:31:35Z</dcterms:modified>
</cp:coreProperties>
</file>