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6" r:id="rId4"/>
    <p:sldId id="274" r:id="rId5"/>
    <p:sldId id="267" r:id="rId6"/>
    <p:sldId id="269" r:id="rId7"/>
    <p:sldId id="273" r:id="rId8"/>
    <p:sldId id="272" r:id="rId9"/>
    <p:sldId id="275" r:id="rId10"/>
    <p:sldId id="277" r:id="rId11"/>
    <p:sldId id="271" r:id="rId12"/>
    <p:sldId id="278" r:id="rId13"/>
    <p:sldId id="268" r:id="rId14"/>
    <p:sldId id="262" r:id="rId15"/>
    <p:sldId id="263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DB3BFB0-0616-45FE-9E08-CD47B6CB720B}" type="datetimeFigureOut">
              <a:rPr lang="cs-CZ" smtClean="0"/>
              <a:pPr/>
              <a:t>30.05.2018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317D5E-FAC8-4F7F-B714-F29BFBFE96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3BFB0-0616-45FE-9E08-CD47B6CB720B}" type="datetimeFigureOut">
              <a:rPr lang="cs-CZ" smtClean="0"/>
              <a:pPr/>
              <a:t>30.05.2018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17D5E-FAC8-4F7F-B714-F29BFBFE96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3BFB0-0616-45FE-9E08-CD47B6CB720B}" type="datetimeFigureOut">
              <a:rPr lang="cs-CZ" smtClean="0"/>
              <a:pPr/>
              <a:t>30.05.2018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17D5E-FAC8-4F7F-B714-F29BFBFE96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3BFB0-0616-45FE-9E08-CD47B6CB720B}" type="datetimeFigureOut">
              <a:rPr lang="cs-CZ" smtClean="0"/>
              <a:pPr/>
              <a:t>30.05.2018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17D5E-FAC8-4F7F-B714-F29BFBFE96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3BFB0-0616-45FE-9E08-CD47B6CB720B}" type="datetimeFigureOut">
              <a:rPr lang="cs-CZ" smtClean="0"/>
              <a:pPr/>
              <a:t>30.05.2018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17D5E-FAC8-4F7F-B714-F29BFBFE96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3BFB0-0616-45FE-9E08-CD47B6CB720B}" type="datetimeFigureOut">
              <a:rPr lang="cs-CZ" smtClean="0"/>
              <a:pPr/>
              <a:t>30.05.2018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17D5E-FAC8-4F7F-B714-F29BFBFE96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3BFB0-0616-45FE-9E08-CD47B6CB720B}" type="datetimeFigureOut">
              <a:rPr lang="cs-CZ" smtClean="0"/>
              <a:pPr/>
              <a:t>30.05.2018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17D5E-FAC8-4F7F-B714-F29BFBFE96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3BFB0-0616-45FE-9E08-CD47B6CB720B}" type="datetimeFigureOut">
              <a:rPr lang="cs-CZ" smtClean="0"/>
              <a:pPr/>
              <a:t>30.05.2018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17D5E-FAC8-4F7F-B714-F29BFBFE96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B3BFB0-0616-45FE-9E08-CD47B6CB720B}" type="datetimeFigureOut">
              <a:rPr lang="cs-CZ" smtClean="0"/>
              <a:pPr/>
              <a:t>30.05.2018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17D5E-FAC8-4F7F-B714-F29BFBFE96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DB3BFB0-0616-45FE-9E08-CD47B6CB720B}" type="datetimeFigureOut">
              <a:rPr lang="cs-CZ" smtClean="0"/>
              <a:pPr/>
              <a:t>30.05.2018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17D5E-FAC8-4F7F-B714-F29BFBFE96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DB3BFB0-0616-45FE-9E08-CD47B6CB720B}" type="datetimeFigureOut">
              <a:rPr lang="cs-CZ" smtClean="0"/>
              <a:pPr/>
              <a:t>30.05.2018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317D5E-FAC8-4F7F-B714-F29BFBFE96F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DB3BFB0-0616-45FE-9E08-CD47B6CB720B}" type="datetimeFigureOut">
              <a:rPr lang="cs-CZ" smtClean="0"/>
              <a:pPr/>
              <a:t>30.05.2018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317D5E-FAC8-4F7F-B714-F29BFBFE96F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2605093"/>
          </a:xfrm>
        </p:spPr>
        <p:txBody>
          <a:bodyPr>
            <a:noAutofit/>
          </a:bodyPr>
          <a:lstStyle/>
          <a:p>
            <a:pPr algn="ctr"/>
            <a:r>
              <a:rPr lang="cs-CZ" sz="3500" dirty="0" smtClean="0">
                <a:solidFill>
                  <a:schemeClr val="tx1"/>
                </a:solidFill>
              </a:rPr>
              <a:t>Racionalizace logistických procesů ve vybrané společnosti v kontextu zefektivnění řízení zásob a skladování</a:t>
            </a:r>
            <a:endParaRPr lang="cs-CZ" sz="35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04664"/>
            <a:ext cx="7772400" cy="119970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cs-CZ" sz="2800" b="1" dirty="0" smtClean="0">
                <a:latin typeface="Cambria" pitchFamily="18" charset="0"/>
              </a:rPr>
              <a:t>Vysoká škola technická a </a:t>
            </a:r>
            <a:r>
              <a:rPr lang="cs-CZ" sz="2800" b="1" dirty="0" smtClean="0">
                <a:latin typeface="Cambria" pitchFamily="18" charset="0"/>
              </a:rPr>
              <a:t>ekonomická </a:t>
            </a:r>
          </a:p>
          <a:p>
            <a:pPr algn="ctr"/>
            <a:r>
              <a:rPr lang="cs-CZ" sz="2800" b="1" dirty="0" smtClean="0">
                <a:latin typeface="Cambria" pitchFamily="18" charset="0"/>
              </a:rPr>
              <a:t>v Českých Budějovicích</a:t>
            </a:r>
            <a:r>
              <a:rPr lang="cs-CZ" sz="2800" b="1" dirty="0" smtClean="0">
                <a:latin typeface="Cambria" pitchFamily="18" charset="0"/>
              </a:rPr>
              <a:t/>
            </a:r>
            <a:br>
              <a:rPr lang="cs-CZ" sz="2800" b="1" dirty="0" smtClean="0">
                <a:latin typeface="Cambria" pitchFamily="18" charset="0"/>
              </a:rPr>
            </a:br>
            <a:r>
              <a:rPr lang="cs-CZ" sz="2400" dirty="0" smtClean="0">
                <a:latin typeface="Cambria" pitchFamily="18" charset="0"/>
              </a:rPr>
              <a:t>Ústav technicko-technologický</a:t>
            </a:r>
          </a:p>
          <a:p>
            <a:pPr algn="ctr"/>
            <a:endParaRPr lang="cs-CZ" sz="2400" dirty="0">
              <a:latin typeface="Cambria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0" y="5380672"/>
            <a:ext cx="75608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mbria" pitchFamily="18" charset="0"/>
              </a:rPr>
              <a:t>Autor diplomové práce: Bc. Hana Čubová</a:t>
            </a:r>
          </a:p>
          <a:p>
            <a:r>
              <a:rPr lang="cs-CZ" b="1" dirty="0" smtClean="0">
                <a:latin typeface="Cambria" pitchFamily="18" charset="0"/>
              </a:rPr>
              <a:t>Vedoucí diplomové práce: Ing. Ondrej Stopka, PhD.</a:t>
            </a:r>
          </a:p>
          <a:p>
            <a:r>
              <a:rPr lang="cs-CZ" b="1" dirty="0" smtClean="0">
                <a:latin typeface="Cambria" pitchFamily="18" charset="0"/>
              </a:rPr>
              <a:t>Oponent diplomové práce: Ing. </a:t>
            </a:r>
            <a:r>
              <a:rPr lang="cs-CZ" b="1" dirty="0" err="1" smtClean="0">
                <a:latin typeface="Cambria" pitchFamily="18" charset="0"/>
              </a:rPr>
              <a:t>Pavol</a:t>
            </a:r>
            <a:r>
              <a:rPr lang="cs-CZ" b="1" dirty="0" smtClean="0">
                <a:latin typeface="Cambria" pitchFamily="18" charset="0"/>
              </a:rPr>
              <a:t> </a:t>
            </a:r>
            <a:r>
              <a:rPr lang="cs-CZ" b="1" dirty="0" err="1" smtClean="0">
                <a:latin typeface="Cambria" pitchFamily="18" charset="0"/>
              </a:rPr>
              <a:t>Meško</a:t>
            </a:r>
            <a:r>
              <a:rPr lang="cs-CZ" b="1" dirty="0" smtClean="0">
                <a:latin typeface="Cambria" pitchFamily="18" charset="0"/>
              </a:rPr>
              <a:t>, PhD.</a:t>
            </a:r>
          </a:p>
          <a:p>
            <a:r>
              <a:rPr lang="cs-CZ" b="1" dirty="0" smtClean="0">
                <a:latin typeface="Cambria" pitchFamily="18" charset="0"/>
              </a:rPr>
              <a:t>České Budějovice, červen 2018</a:t>
            </a:r>
          </a:p>
          <a:p>
            <a:endParaRPr lang="cs-CZ" dirty="0"/>
          </a:p>
        </p:txBody>
      </p:sp>
      <p:pic>
        <p:nvPicPr>
          <p:cNvPr id="1026" name="Picture 2" descr="C:\Users\USER\Desktop\Logo_vs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4268" y="260648"/>
            <a:ext cx="864096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4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/>
          </a:bodyPr>
          <a:lstStyle/>
          <a:p>
            <a:r>
              <a:rPr lang="cs-CZ" dirty="0" smtClean="0"/>
              <a:t>Řešení 2- nákup pojízdného paletového regálu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5" name="Obrázek 4" descr="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7" y="1285861"/>
            <a:ext cx="5429288" cy="281475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785786" y="4071942"/>
            <a:ext cx="75009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Náklady na pořízení: 2 698 920 Kč</a:t>
            </a:r>
            <a:endParaRPr lang="cs-CZ" dirty="0" smtClean="0">
              <a:sym typeface="Wingdings" pitchFamily="2" charset="2"/>
            </a:endParaRPr>
          </a:p>
          <a:p>
            <a:endParaRPr lang="cs-CZ" dirty="0" smtClean="0">
              <a:sym typeface="Wingdings" pitchFamily="2" charset="2"/>
            </a:endParaRPr>
          </a:p>
          <a:p>
            <a:endParaRPr lang="cs-CZ" dirty="0" smtClean="0">
              <a:sym typeface="Wingdings" pitchFamily="2" charset="2"/>
            </a:endParaRPr>
          </a:p>
          <a:p>
            <a:endParaRPr lang="cs-CZ" dirty="0" smtClean="0">
              <a:sym typeface="Wingdings" pitchFamily="2" charset="2"/>
            </a:endParaRP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			</a:t>
            </a:r>
          </a:p>
          <a:p>
            <a:r>
              <a:rPr lang="cs-CZ" dirty="0" smtClean="0">
                <a:sym typeface="Wingdings" pitchFamily="2" charset="2"/>
              </a:rPr>
              <a:t>				Návratnost do 3 let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8" name="Obrázek 7" descr="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4643446"/>
            <a:ext cx="7072362" cy="140470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/>
          </a:bodyPr>
          <a:lstStyle/>
          <a:p>
            <a:pPr lvl="0"/>
            <a:r>
              <a:rPr lang="cs-CZ" sz="2800" dirty="0" smtClean="0"/>
              <a:t>Návrh řešení pro efektivnější a smysluplnější řízení zásob ve skladu</a:t>
            </a:r>
          </a:p>
        </p:txBody>
      </p:sp>
      <p:sp>
        <p:nvSpPr>
          <p:cNvPr id="4" name="Zástupný symbol pro obsah 4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3536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Problematika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r>
              <a:rPr lang="cs-CZ" sz="2000" dirty="0" smtClean="0"/>
              <a:t>Řešení</a:t>
            </a:r>
          </a:p>
          <a:p>
            <a:pPr lvl="1"/>
            <a:endParaRPr lang="cs-CZ" dirty="0"/>
          </a:p>
        </p:txBody>
      </p:sp>
      <p:pic>
        <p:nvPicPr>
          <p:cNvPr id="5" name="Obrázek 4" descr="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785926"/>
            <a:ext cx="4572032" cy="2290769"/>
          </a:xfrm>
          <a:prstGeom prst="rect">
            <a:avLst/>
          </a:prstGeom>
        </p:spPr>
      </p:pic>
      <p:pic>
        <p:nvPicPr>
          <p:cNvPr id="6" name="Obrázek 5" descr="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4495470"/>
            <a:ext cx="4677428" cy="2362530"/>
          </a:xfrm>
          <a:prstGeom prst="rect">
            <a:avLst/>
          </a:prstGeom>
        </p:spPr>
      </p:pic>
      <p:pic>
        <p:nvPicPr>
          <p:cNvPr id="7" name="Obrázek 6" descr="9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636" y="2143116"/>
            <a:ext cx="2390901" cy="341954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 descr="10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1357298"/>
            <a:ext cx="6215106" cy="3678756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cs-CZ" sz="2200" dirty="0" smtClean="0">
                <a:solidFill>
                  <a:schemeClr val="tx1"/>
                </a:solidFill>
                <a:effectLst/>
                <a:latin typeface="+mn-lt"/>
              </a:rPr>
              <a:t>Implementace skladového hospodářství pomocí EAN kódů</a:t>
            </a:r>
            <a:endParaRPr lang="cs-CZ" sz="22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" name="Zástupný symbol pro obsah 4"/>
          <p:cNvSpPr txBox="1">
            <a:spLocks/>
          </p:cNvSpPr>
          <p:nvPr/>
        </p:nvSpPr>
        <p:spPr>
          <a:xfrm>
            <a:off x="457200" y="928670"/>
            <a:ext cx="8229600" cy="564360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Multikriteriální analýzy TOPSIS, WSA</a:t>
            </a:r>
          </a:p>
          <a:p>
            <a:pPr marL="859536" marR="0" lvl="2" indent="-228600" algn="l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 2"/>
              <a:buChar char=""/>
              <a:tabLst/>
              <a:defRPr/>
            </a:pPr>
            <a:endParaRPr kumimoji="0" lang="cs-CZ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2786050" y="5143512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TOPSIS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WSA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1" y="642918"/>
            <a:ext cx="6838177" cy="521497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472518" cy="4525963"/>
          </a:xfrm>
        </p:spPr>
        <p:txBody>
          <a:bodyPr/>
          <a:lstStyle/>
          <a:p>
            <a:r>
              <a:rPr lang="cs-CZ" b="1" dirty="0" smtClean="0"/>
              <a:t>Vedoucí práce:</a:t>
            </a:r>
          </a:p>
          <a:p>
            <a:pPr>
              <a:buNone/>
            </a:pPr>
            <a:r>
              <a:rPr lang="cs-CZ" dirty="0" smtClean="0"/>
              <a:t>	Existují i jiné adekvátní metody multikriteriální analýzy a Teorie omezení, které mohly být v práci aplikovány?</a:t>
            </a:r>
          </a:p>
          <a:p>
            <a:r>
              <a:rPr lang="cs-CZ" b="1" dirty="0" smtClean="0"/>
              <a:t>Oponent práce:</a:t>
            </a:r>
          </a:p>
          <a:p>
            <a:pPr>
              <a:buNone/>
            </a:pPr>
            <a:r>
              <a:rPr lang="cs-CZ" dirty="0" smtClean="0"/>
              <a:t>	Konzultovali </a:t>
            </a:r>
            <a:r>
              <a:rPr lang="cs-CZ" dirty="0" err="1" smtClean="0"/>
              <a:t>ste</a:t>
            </a:r>
            <a:r>
              <a:rPr lang="cs-CZ" dirty="0" smtClean="0"/>
              <a:t> Vaše návrhy s vedením firmy?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Ktoré</a:t>
            </a:r>
            <a:r>
              <a:rPr lang="cs-CZ" dirty="0" smtClean="0"/>
              <a:t> z Vašich </a:t>
            </a:r>
            <a:r>
              <a:rPr lang="cs-CZ" dirty="0" err="1" smtClean="0"/>
              <a:t>návrhov</a:t>
            </a:r>
            <a:r>
              <a:rPr lang="cs-CZ" dirty="0" smtClean="0"/>
              <a:t> plánuje firma </a:t>
            </a:r>
            <a:r>
              <a:rPr lang="cs-CZ" dirty="0" err="1" smtClean="0"/>
              <a:t>uplatniť</a:t>
            </a:r>
            <a:r>
              <a:rPr lang="cs-CZ" dirty="0" smtClean="0"/>
              <a:t>?</a:t>
            </a:r>
            <a:endParaRPr lang="cs-CZ" b="1" dirty="0" smtClean="0"/>
          </a:p>
          <a:p>
            <a:endParaRPr lang="cs-CZ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Cambria" pitchFamily="18" charset="0"/>
              </a:rPr>
              <a:t>Doplňující dotazy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229600" cy="1143000"/>
          </a:xfrm>
        </p:spPr>
        <p:txBody>
          <a:bodyPr/>
          <a:lstStyle/>
          <a:p>
            <a:pPr algn="ctr"/>
            <a:r>
              <a:rPr lang="cs-CZ" sz="4400" dirty="0" smtClean="0">
                <a:solidFill>
                  <a:schemeClr val="tx1"/>
                </a:solidFill>
                <a:latin typeface="Cambria" pitchFamily="18" charset="0"/>
              </a:rPr>
              <a:t>Děkuji za Vaši pozornost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5" name="Obrázek 4" descr="cb671a72a0e3e9bc092a2ace53821dd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3000372"/>
            <a:ext cx="8286808" cy="251366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Cílem práce bylo racionalizovat logistické procesy ve vybrané společnosti v kontextu zefektivnění řízení zásob a </a:t>
            </a:r>
            <a:r>
              <a:rPr lang="cs-CZ" smtClean="0"/>
              <a:t>skladování.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latin typeface="Cambria" pitchFamily="18" charset="0"/>
              </a:rPr>
              <a:t>Cíl práce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DOPLA PAP a. s.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kapitál 276 610 000,- Kč</a:t>
            </a:r>
          </a:p>
          <a:p>
            <a:r>
              <a:rPr lang="cs-CZ" dirty="0" smtClean="0"/>
              <a:t>Plastová výroba</a:t>
            </a:r>
          </a:p>
          <a:p>
            <a:pPr marL="850392" lvl="1" indent="-457200">
              <a:buFont typeface="Arial" pitchFamily="34" charset="0"/>
              <a:buChar char="•"/>
            </a:pPr>
            <a:r>
              <a:rPr lang="cs-CZ" dirty="0" smtClean="0"/>
              <a:t>Polypropylen (PP)</a:t>
            </a:r>
          </a:p>
          <a:p>
            <a:pPr marL="850392" lvl="1" indent="-457200">
              <a:buFont typeface="Arial" pitchFamily="34" charset="0"/>
              <a:buChar char="•"/>
            </a:pPr>
            <a:r>
              <a:rPr lang="cs-CZ" dirty="0" smtClean="0"/>
              <a:t>Polystyren (PS)</a:t>
            </a:r>
          </a:p>
          <a:p>
            <a:pPr marL="850392" lvl="1" indent="-457200">
              <a:buFont typeface="Arial" pitchFamily="34" charset="0"/>
              <a:buChar char="•"/>
            </a:pPr>
            <a:r>
              <a:rPr lang="cs-CZ" dirty="0" smtClean="0"/>
              <a:t>Plastové fólie</a:t>
            </a:r>
          </a:p>
          <a:p>
            <a:r>
              <a:rPr lang="cs-CZ" dirty="0" smtClean="0"/>
              <a:t>Papírová výrova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Standard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Buničina</a:t>
            </a:r>
          </a:p>
          <a:p>
            <a:r>
              <a:rPr lang="cs-CZ" dirty="0" smtClean="0"/>
              <a:t>Kombinace - DUOCUP</a:t>
            </a:r>
          </a:p>
          <a:p>
            <a:endParaRPr lang="cs-CZ" dirty="0"/>
          </a:p>
        </p:txBody>
      </p:sp>
      <p:pic>
        <p:nvPicPr>
          <p:cNvPr id="6" name="Obrázek 16" descr="duosmart02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4786314" y="3143248"/>
            <a:ext cx="3571900" cy="207191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Získání dat 2011-2017 </a:t>
            </a:r>
          </a:p>
          <a:p>
            <a:r>
              <a:rPr lang="cs-CZ" dirty="0" smtClean="0"/>
              <a:t>Analýza odběratelů a dodavatelů</a:t>
            </a:r>
          </a:p>
          <a:p>
            <a:r>
              <a:rPr lang="cs-CZ" dirty="0" smtClean="0"/>
              <a:t>Analýza ABC a XYZ</a:t>
            </a:r>
          </a:p>
          <a:p>
            <a:r>
              <a:rPr lang="cs-CZ" dirty="0" smtClean="0"/>
              <a:t>Kraljicova matice</a:t>
            </a:r>
          </a:p>
          <a:p>
            <a:r>
              <a:rPr lang="cs-CZ" dirty="0" smtClean="0"/>
              <a:t>Popsán současný stav skladového hospodářství, definovány podmínky externího skladování, graficky vyznačené dispozice skladů</a:t>
            </a:r>
          </a:p>
          <a:p>
            <a:r>
              <a:rPr lang="cs-CZ" dirty="0" smtClean="0"/>
              <a:t>Strom současné reality</a:t>
            </a:r>
          </a:p>
          <a:p>
            <a:endParaRPr lang="cs-CZ" dirty="0" smtClean="0"/>
          </a:p>
          <a:p>
            <a:pPr lvl="7">
              <a:buNone/>
            </a:pPr>
            <a:r>
              <a:rPr lang="cs-CZ" sz="3000" dirty="0" smtClean="0">
                <a:sym typeface="Wingdings" pitchFamily="2" charset="2"/>
              </a:rPr>
              <a:t> určeny 4 klíčové problematiky</a:t>
            </a:r>
            <a:endParaRPr lang="cs-CZ" sz="3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práce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Souhrn podnětů k řešení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Řešení zásobování v krizových situacích při opožděných či nedodaných dodávkách materiálu</a:t>
            </a:r>
          </a:p>
          <a:p>
            <a:pPr lvl="0"/>
            <a:r>
              <a:rPr lang="cs-CZ" dirty="0" smtClean="0"/>
              <a:t> Tvorba předběžného plánu dodávek materiálu, který by sloužil jako pomocný koncept pro oddělení nákupu</a:t>
            </a:r>
          </a:p>
          <a:p>
            <a:pPr lvl="0"/>
            <a:r>
              <a:rPr lang="cs-CZ" dirty="0" smtClean="0"/>
              <a:t>Návrh řešení pro zvýšení skladové kapacity</a:t>
            </a:r>
          </a:p>
          <a:p>
            <a:pPr lvl="0"/>
            <a:r>
              <a:rPr lang="cs-CZ" dirty="0" smtClean="0"/>
              <a:t>Návrh řešení pro efektivnější a smysluplnější řízení zásob ve skladu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/>
          </a:bodyPr>
          <a:lstStyle/>
          <a:p>
            <a:pPr lvl="0"/>
            <a:r>
              <a:rPr lang="cs-CZ" sz="2500" dirty="0" smtClean="0"/>
              <a:t>Řešení zásobování v krizových situacích při opožděných či nedodaných dodávkách materiálu</a:t>
            </a:r>
            <a:endParaRPr lang="cs-CZ" dirty="0"/>
          </a:p>
        </p:txBody>
      </p:sp>
      <p:sp>
        <p:nvSpPr>
          <p:cNvPr id="12" name="Zástupný symbol pro obsah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r>
              <a:rPr lang="cs-CZ" dirty="0" smtClean="0"/>
              <a:t>Problematika</a:t>
            </a:r>
          </a:p>
          <a:p>
            <a:pPr lvl="1"/>
            <a:r>
              <a:rPr lang="cs-CZ" dirty="0" smtClean="0"/>
              <a:t>2016 dodavatel polypropylenu</a:t>
            </a:r>
          </a:p>
          <a:p>
            <a:r>
              <a:rPr lang="cs-CZ" dirty="0" smtClean="0"/>
              <a:t>Řešení</a:t>
            </a:r>
          </a:p>
          <a:p>
            <a:pPr lvl="1"/>
            <a:r>
              <a:rPr lang="cs-CZ" dirty="0" smtClean="0"/>
              <a:t>1) Rozšíření evidence dodavatelů</a:t>
            </a:r>
          </a:p>
          <a:p>
            <a:pPr lvl="1"/>
            <a:r>
              <a:rPr lang="cs-CZ" dirty="0" smtClean="0"/>
              <a:t>2) Rozšíření pojistných zásob</a:t>
            </a:r>
            <a:endParaRPr lang="cs-CZ" dirty="0"/>
          </a:p>
        </p:txBody>
      </p:sp>
      <p:pic>
        <p:nvPicPr>
          <p:cNvPr id="13" name="Obrázek 10" descr="PS PS poj2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4000496" y="3500438"/>
            <a:ext cx="4197442" cy="294721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pPr lvl="0"/>
            <a:r>
              <a:rPr lang="cs-CZ" sz="2800" dirty="0" smtClean="0"/>
              <a:t>Tvorba předběžného plánu dodávek materiálu, který by sloužil jako pomocný koncept pro oddělení nákupu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57784"/>
          </a:xfrm>
        </p:spPr>
        <p:txBody>
          <a:bodyPr>
            <a:normAutofit/>
          </a:bodyPr>
          <a:lstStyle/>
          <a:p>
            <a:r>
              <a:rPr lang="cs-CZ" dirty="0" smtClean="0"/>
              <a:t>Problematika</a:t>
            </a:r>
          </a:p>
          <a:p>
            <a:pPr lvl="1"/>
            <a:r>
              <a:rPr lang="cs-CZ" dirty="0" smtClean="0"/>
              <a:t>Zcela intuitivní řízení, nevyužití kapacit</a:t>
            </a:r>
          </a:p>
          <a:p>
            <a:r>
              <a:rPr lang="cs-CZ" dirty="0" smtClean="0"/>
              <a:t>Řešení</a:t>
            </a:r>
          </a:p>
          <a:p>
            <a:pPr lvl="1"/>
            <a:r>
              <a:rPr lang="cs-CZ" dirty="0" smtClean="0"/>
              <a:t>1) pro PP a PS materiál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2) pro ostatní položky</a:t>
            </a:r>
          </a:p>
          <a:p>
            <a:pPr lvl="2"/>
            <a:r>
              <a:rPr lang="cs-CZ" dirty="0" smtClean="0"/>
              <a:t>Po 33 paletách</a:t>
            </a:r>
          </a:p>
          <a:p>
            <a:pPr lvl="2"/>
            <a:endParaRPr lang="cs-CZ" dirty="0"/>
          </a:p>
        </p:txBody>
      </p:sp>
      <p:pic>
        <p:nvPicPr>
          <p:cNvPr id="6" name="Obrázek 5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2714620"/>
            <a:ext cx="4237229" cy="2364191"/>
          </a:xfrm>
          <a:prstGeom prst="rect">
            <a:avLst/>
          </a:prstGeom>
        </p:spPr>
      </p:pic>
      <p:pic>
        <p:nvPicPr>
          <p:cNvPr id="7" name="Obrázek 6" descr="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802" y="5500702"/>
            <a:ext cx="5663541" cy="100013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/>
          </a:bodyPr>
          <a:lstStyle/>
          <a:p>
            <a:pPr lvl="0"/>
            <a:r>
              <a:rPr lang="cs-CZ" sz="2800" dirty="0" smtClean="0"/>
              <a:t>Návrh řešení pro zvýšení skladové kapacity</a:t>
            </a:r>
          </a:p>
        </p:txBody>
      </p:sp>
      <p:sp>
        <p:nvSpPr>
          <p:cNvPr id="4" name="Zástupný symbol pro obsah 4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/>
          </a:bodyPr>
          <a:lstStyle/>
          <a:p>
            <a:r>
              <a:rPr lang="cs-CZ" dirty="0" smtClean="0"/>
              <a:t>Problematika</a:t>
            </a:r>
          </a:p>
          <a:p>
            <a:pPr lvl="1"/>
            <a:r>
              <a:rPr lang="cs-CZ" dirty="0" smtClean="0"/>
              <a:t>Současný stav 6 300 palet</a:t>
            </a:r>
          </a:p>
          <a:p>
            <a:pPr lvl="1"/>
            <a:r>
              <a:rPr lang="cs-CZ" dirty="0" smtClean="0"/>
              <a:t>Požadovaný stav 8 000 palet</a:t>
            </a:r>
          </a:p>
          <a:p>
            <a:pPr lvl="1"/>
            <a:endParaRPr lang="cs-CZ" dirty="0" smtClean="0"/>
          </a:p>
          <a:p>
            <a:pPr lvl="2"/>
            <a:endParaRPr lang="cs-CZ" dirty="0"/>
          </a:p>
        </p:txBody>
      </p:sp>
      <p:pic>
        <p:nvPicPr>
          <p:cNvPr id="5" name="Obrázek 4" descr="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643182"/>
            <a:ext cx="5313740" cy="284816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4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/>
          </a:bodyPr>
          <a:lstStyle/>
          <a:p>
            <a:r>
              <a:rPr lang="cs-CZ" dirty="0" smtClean="0"/>
              <a:t>Řešení 1- nákup nových paletových regálů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5" name="Obrázek 4" descr="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000108"/>
            <a:ext cx="6115383" cy="321090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857224" y="4357694"/>
            <a:ext cx="60722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Náklady na pořízení: 3 685 632 Kč</a:t>
            </a:r>
          </a:p>
          <a:p>
            <a:r>
              <a:rPr lang="cs-CZ" dirty="0" smtClean="0"/>
              <a:t>Navýšení kapacity o: 2 660 palet</a:t>
            </a:r>
          </a:p>
          <a:p>
            <a:r>
              <a:rPr lang="cs-CZ" dirty="0" smtClean="0"/>
              <a:t>Roční úspora: 1 662 500 Kč</a:t>
            </a:r>
          </a:p>
          <a:p>
            <a:r>
              <a:rPr lang="cs-CZ" dirty="0" smtClean="0">
                <a:sym typeface="Wingdings" pitchFamily="2" charset="2"/>
              </a:rPr>
              <a:t>			</a:t>
            </a:r>
          </a:p>
          <a:p>
            <a:r>
              <a:rPr lang="cs-CZ" dirty="0" smtClean="0">
                <a:sym typeface="Wingdings" pitchFamily="2" charset="2"/>
              </a:rPr>
              <a:t>			Návratnost do 3 let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2923</TotalTime>
  <Words>284</Words>
  <Application>Microsoft Office PowerPoint</Application>
  <PresentationFormat>Předvádění na obrazovce 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Shluk</vt:lpstr>
      <vt:lpstr>Racionalizace logistických procesů ve vybrané společnosti v kontextu zefektivnění řízení zásob a skladování</vt:lpstr>
      <vt:lpstr>Cíl práce</vt:lpstr>
      <vt:lpstr>DOPLA PAP a. s.</vt:lpstr>
      <vt:lpstr>Metodika práce</vt:lpstr>
      <vt:lpstr>Souhrn podnětů k řešení</vt:lpstr>
      <vt:lpstr>Řešení zásobování v krizových situacích při opožděných či nedodaných dodávkách materiálu</vt:lpstr>
      <vt:lpstr>Tvorba předběžného plánu dodávek materiálu, který by sloužil jako pomocný koncept pro oddělení nákupu</vt:lpstr>
      <vt:lpstr>Návrh řešení pro zvýšení skladové kapacity</vt:lpstr>
      <vt:lpstr>Snímek 9</vt:lpstr>
      <vt:lpstr>Snímek 10</vt:lpstr>
      <vt:lpstr>Návrh řešení pro efektivnější a smysluplnější řízení zásob ve skladu</vt:lpstr>
      <vt:lpstr>Implementace skladového hospodářství pomocí EAN kódů</vt:lpstr>
      <vt:lpstr>Snímek 13</vt:lpstr>
      <vt:lpstr>Doplňující dotazy</vt:lpstr>
      <vt:lpstr>Děkuji za Vaši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Uživatel systému Windows</cp:lastModifiedBy>
  <cp:revision>84</cp:revision>
  <dcterms:created xsi:type="dcterms:W3CDTF">2016-06-06T10:57:37Z</dcterms:created>
  <dcterms:modified xsi:type="dcterms:W3CDTF">2018-05-30T17:15:28Z</dcterms:modified>
</cp:coreProperties>
</file>