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8" r:id="rId10"/>
    <p:sldId id="264" r:id="rId11"/>
    <p:sldId id="266" r:id="rId12"/>
    <p:sldId id="269" r:id="rId13"/>
    <p:sldId id="285" r:id="rId14"/>
    <p:sldId id="271" r:id="rId15"/>
    <p:sldId id="273" r:id="rId16"/>
    <p:sldId id="274" r:id="rId17"/>
    <p:sldId id="276" r:id="rId18"/>
    <p:sldId id="280" r:id="rId19"/>
    <p:sldId id="277" r:id="rId20"/>
    <p:sldId id="278" r:id="rId21"/>
    <p:sldId id="279" r:id="rId22"/>
    <p:sldId id="281" r:id="rId23"/>
    <p:sldId id="282" r:id="rId24"/>
    <p:sldId id="284" r:id="rId25"/>
    <p:sldId id="28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9B1-CB41-4E1A-8B7B-AFC9B31C1A6F}" type="datetimeFigureOut">
              <a:rPr lang="cs-CZ" smtClean="0"/>
              <a:pPr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4EEF-54D6-42DF-8A89-157E96D43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9B1-CB41-4E1A-8B7B-AFC9B31C1A6F}" type="datetimeFigureOut">
              <a:rPr lang="cs-CZ" smtClean="0"/>
              <a:pPr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4EEF-54D6-42DF-8A89-157E96D43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9B1-CB41-4E1A-8B7B-AFC9B31C1A6F}" type="datetimeFigureOut">
              <a:rPr lang="cs-CZ" smtClean="0"/>
              <a:pPr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4EEF-54D6-42DF-8A89-157E96D43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9B1-CB41-4E1A-8B7B-AFC9B31C1A6F}" type="datetimeFigureOut">
              <a:rPr lang="cs-CZ" smtClean="0"/>
              <a:pPr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4EEF-54D6-42DF-8A89-157E96D43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9B1-CB41-4E1A-8B7B-AFC9B31C1A6F}" type="datetimeFigureOut">
              <a:rPr lang="cs-CZ" smtClean="0"/>
              <a:pPr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4EEF-54D6-42DF-8A89-157E96D43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9B1-CB41-4E1A-8B7B-AFC9B31C1A6F}" type="datetimeFigureOut">
              <a:rPr lang="cs-CZ" smtClean="0"/>
              <a:pPr/>
              <a:t>29.5.2018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4EEF-54D6-42DF-8A89-157E96D43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9B1-CB41-4E1A-8B7B-AFC9B31C1A6F}" type="datetimeFigureOut">
              <a:rPr lang="cs-CZ" smtClean="0"/>
              <a:pPr/>
              <a:t>29.5.2018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4EEF-54D6-42DF-8A89-157E96D43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9B1-CB41-4E1A-8B7B-AFC9B31C1A6F}" type="datetimeFigureOut">
              <a:rPr lang="cs-CZ" smtClean="0"/>
              <a:pPr/>
              <a:t>29.5.2018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4EEF-54D6-42DF-8A89-157E96D43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9B1-CB41-4E1A-8B7B-AFC9B31C1A6F}" type="datetimeFigureOut">
              <a:rPr lang="cs-CZ" smtClean="0"/>
              <a:pPr/>
              <a:t>29.5.2018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4EEF-54D6-42DF-8A89-157E96D43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9B1-CB41-4E1A-8B7B-AFC9B31C1A6F}" type="datetimeFigureOut">
              <a:rPr lang="cs-CZ" smtClean="0"/>
              <a:pPr/>
              <a:t>29.5.2018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4EEF-54D6-42DF-8A89-157E96D43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9B1-CB41-4E1A-8B7B-AFC9B31C1A6F}" type="datetimeFigureOut">
              <a:rPr lang="cs-CZ" smtClean="0"/>
              <a:pPr/>
              <a:t>29.5.2018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4EEF-54D6-42DF-8A89-157E96D43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609B1-CB41-4E1A-8B7B-AFC9B31C1A6F}" type="datetimeFigureOut">
              <a:rPr lang="cs-CZ" smtClean="0"/>
              <a:pPr/>
              <a:t>29.5.2018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4EEF-54D6-42DF-8A89-157E96D43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72400" cy="1470025"/>
          </a:xfrm>
        </p:spPr>
        <p:txBody>
          <a:bodyPr/>
          <a:lstStyle/>
          <a:p>
            <a:r>
              <a:rPr lang="cs-CZ" dirty="0"/>
              <a:t>Přeprava peněz v České republice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cs-CZ" dirty="0">
                <a:solidFill>
                  <a:schemeClr val="tx1"/>
                </a:solidFill>
                <a:latin typeface="Cambria" pitchFamily="18" charset="0"/>
              </a:rPr>
              <a:t>Autorka diplomové práce:		</a:t>
            </a:r>
            <a:r>
              <a:rPr lang="cs-CZ" b="1" dirty="0">
                <a:solidFill>
                  <a:schemeClr val="tx1"/>
                </a:solidFill>
                <a:latin typeface="Cambria" pitchFamily="18" charset="0"/>
              </a:rPr>
              <a:t>Bc. Ivana Babková</a:t>
            </a:r>
          </a:p>
          <a:p>
            <a:pPr algn="l"/>
            <a:r>
              <a:rPr lang="cs-CZ" dirty="0">
                <a:solidFill>
                  <a:schemeClr val="tx1"/>
                </a:solidFill>
                <a:latin typeface="Cambria" pitchFamily="18" charset="0"/>
              </a:rPr>
              <a:t>Vedoucí diplomové práce:		</a:t>
            </a:r>
            <a:r>
              <a:rPr lang="cs-CZ" b="1" dirty="0">
                <a:solidFill>
                  <a:schemeClr val="tx1"/>
                </a:solidFill>
                <a:latin typeface="Cambria" pitchFamily="18" charset="0"/>
              </a:rPr>
              <a:t>Ing. Jiří Čejka, </a:t>
            </a:r>
            <a:r>
              <a:rPr lang="cs-CZ" b="1" dirty="0" err="1">
                <a:solidFill>
                  <a:schemeClr val="tx1"/>
                </a:solidFill>
                <a:latin typeface="Cambria" pitchFamily="18" charset="0"/>
              </a:rPr>
              <a:t>Ph.D</a:t>
            </a:r>
            <a:r>
              <a:rPr lang="cs-CZ" b="1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algn="l"/>
            <a:r>
              <a:rPr lang="cs-CZ" dirty="0">
                <a:solidFill>
                  <a:schemeClr val="tx1"/>
                </a:solidFill>
                <a:latin typeface="Cambria" pitchFamily="18" charset="0"/>
              </a:rPr>
              <a:t>Oponent diplomové práce:		</a:t>
            </a:r>
            <a:r>
              <a:rPr lang="cs-CZ" sz="3100" b="1" dirty="0">
                <a:solidFill>
                  <a:schemeClr val="tx1"/>
                </a:solidFill>
                <a:latin typeface="Cambria" pitchFamily="18" charset="0"/>
              </a:rPr>
              <a:t>Ing. Pavla </a:t>
            </a:r>
            <a:r>
              <a:rPr lang="cs-CZ" sz="3100" b="1" dirty="0" err="1">
                <a:solidFill>
                  <a:schemeClr val="tx1"/>
                </a:solidFill>
                <a:latin typeface="Cambria" pitchFamily="18" charset="0"/>
              </a:rPr>
              <a:t>Lejsková</a:t>
            </a:r>
            <a:r>
              <a:rPr lang="cs-CZ" sz="31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cs-CZ" sz="3100" b="1" dirty="0" err="1">
                <a:solidFill>
                  <a:schemeClr val="tx1"/>
                </a:solidFill>
                <a:latin typeface="Cambria" pitchFamily="18" charset="0"/>
              </a:rPr>
              <a:t>Ph.D</a:t>
            </a:r>
            <a:r>
              <a:rPr lang="cs-CZ" sz="3100" b="1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algn="l"/>
            <a:endParaRPr lang="cs-CZ" b="1" dirty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r>
              <a:rPr lang="cs-CZ" b="1" dirty="0">
                <a:solidFill>
                  <a:schemeClr val="tx1"/>
                </a:solidFill>
                <a:latin typeface="Cambria" pitchFamily="18" charset="0"/>
              </a:rPr>
              <a:t>České Budějovice, červen 2018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928794" y="857232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atin typeface="Cambria" pitchFamily="18" charset="0"/>
              </a:rPr>
              <a:t>Vysoká škola technická a ekonomická </a:t>
            </a:r>
            <a:br>
              <a:rPr lang="pl-PL" b="1" dirty="0">
                <a:latin typeface="Cambria" pitchFamily="18" charset="0"/>
              </a:rPr>
            </a:br>
            <a:r>
              <a:rPr lang="cs-CZ" b="1" dirty="0">
                <a:latin typeface="Cambria" pitchFamily="18" charset="0"/>
              </a:rPr>
              <a:t>Katedra dopravy a logistiky </a:t>
            </a:r>
            <a:endParaRPr lang="cs-CZ" b="1" dirty="0"/>
          </a:p>
        </p:txBody>
      </p:sp>
      <p:pic>
        <p:nvPicPr>
          <p:cNvPr id="6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Varianta II - LOOMIS</a:t>
            </a:r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6278" t="26201" r="37576" b="23290"/>
          <a:stretch>
            <a:fillRect/>
          </a:stretch>
        </p:blipFill>
        <p:spPr bwMode="auto">
          <a:xfrm>
            <a:off x="571472" y="1428736"/>
            <a:ext cx="499173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l="16861" t="64714" r="30781" b="27394"/>
          <a:stretch>
            <a:fillRect/>
          </a:stretch>
        </p:blipFill>
        <p:spPr bwMode="auto">
          <a:xfrm>
            <a:off x="214282" y="5214950"/>
            <a:ext cx="7358082" cy="84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Varianta II -  </a:t>
            </a:r>
            <a:r>
              <a:rPr lang="cs-CZ" b="1" dirty="0" err="1"/>
              <a:t>Group</a:t>
            </a:r>
            <a:r>
              <a:rPr lang="cs-CZ" b="1" dirty="0"/>
              <a:t> 4 </a:t>
            </a:r>
            <a:r>
              <a:rPr lang="cs-CZ" b="1" dirty="0" err="1"/>
              <a:t>Securitas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7165" t="46720" r="49113" b="13820"/>
          <a:stretch>
            <a:fillRect/>
          </a:stretch>
        </p:blipFill>
        <p:spPr bwMode="auto">
          <a:xfrm>
            <a:off x="642910" y="1571612"/>
            <a:ext cx="4500594" cy="2960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16278" t="43563" r="31364" b="41369"/>
          <a:stretch>
            <a:fillRect/>
          </a:stretch>
        </p:blipFill>
        <p:spPr bwMode="auto">
          <a:xfrm>
            <a:off x="214282" y="4857760"/>
            <a:ext cx="750643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Varianta II –Česká pošta </a:t>
            </a:r>
            <a:r>
              <a:rPr lang="cs-CZ" b="1" dirty="0" err="1"/>
              <a:t>Security</a:t>
            </a:r>
            <a:r>
              <a:rPr lang="cs-CZ" b="1" dirty="0"/>
              <a:t>, s. r. o.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4824" t="23437" r="58821" b="30664"/>
          <a:stretch>
            <a:fillRect/>
          </a:stretch>
        </p:blipFill>
        <p:spPr bwMode="auto">
          <a:xfrm>
            <a:off x="500034" y="1428736"/>
            <a:ext cx="3429024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l="16471" t="52734" r="31369" b="39453"/>
          <a:stretch>
            <a:fillRect/>
          </a:stretch>
        </p:blipFill>
        <p:spPr bwMode="auto">
          <a:xfrm>
            <a:off x="428596" y="5286388"/>
            <a:ext cx="7143768" cy="80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Varianta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Obsluha ATM z jednotlivých poboček SBA</a:t>
            </a:r>
          </a:p>
          <a:p>
            <a:endParaRPr lang="cs-CZ" dirty="0"/>
          </a:p>
          <a:p>
            <a:r>
              <a:rPr lang="cs-CZ" dirty="0"/>
              <a:t>Modelová situace obsluhy ATM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Varianta III - LOOMIS</a:t>
            </a:r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6278" t="30936" r="38464" b="18555"/>
          <a:stretch>
            <a:fillRect/>
          </a:stretch>
        </p:blipFill>
        <p:spPr bwMode="auto">
          <a:xfrm>
            <a:off x="714348" y="1357298"/>
            <a:ext cx="512344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l="17748" t="38610" r="32898" b="53376"/>
          <a:stretch>
            <a:fillRect/>
          </a:stretch>
        </p:blipFill>
        <p:spPr bwMode="auto">
          <a:xfrm>
            <a:off x="357158" y="5572140"/>
            <a:ext cx="686690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Varianta III – </a:t>
            </a:r>
            <a:r>
              <a:rPr lang="cs-CZ" b="1" dirty="0" err="1"/>
              <a:t>Group</a:t>
            </a:r>
            <a:r>
              <a:rPr lang="cs-CZ" b="1" dirty="0"/>
              <a:t> 4 </a:t>
            </a:r>
            <a:r>
              <a:rPr lang="cs-CZ" b="1" dirty="0" err="1"/>
              <a:t>Securias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18118" t="36133" r="51684" b="23828"/>
          <a:stretch>
            <a:fillRect/>
          </a:stretch>
        </p:blipFill>
        <p:spPr bwMode="auto">
          <a:xfrm>
            <a:off x="214282" y="1714488"/>
            <a:ext cx="4429156" cy="3301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 l="16508" t="62696" r="31326" b="28515"/>
          <a:stretch>
            <a:fillRect/>
          </a:stretch>
        </p:blipFill>
        <p:spPr bwMode="auto">
          <a:xfrm>
            <a:off x="214282" y="5214950"/>
            <a:ext cx="685804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Varianta III – Česká pošta, </a:t>
            </a:r>
            <a:r>
              <a:rPr lang="cs-CZ" b="1" dirty="0" err="1"/>
              <a:t>Security</a:t>
            </a:r>
            <a:r>
              <a:rPr lang="cs-CZ" b="1" dirty="0"/>
              <a:t>, s. r. o.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165" t="27780" r="58875" b="28025"/>
          <a:stretch>
            <a:fillRect/>
          </a:stretch>
        </p:blipFill>
        <p:spPr bwMode="auto">
          <a:xfrm>
            <a:off x="785786" y="1500173"/>
            <a:ext cx="3143272" cy="3259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16471" t="56641" r="31918" b="35546"/>
          <a:stretch>
            <a:fillRect/>
          </a:stretch>
        </p:blipFill>
        <p:spPr bwMode="auto">
          <a:xfrm>
            <a:off x="142844" y="5214950"/>
            <a:ext cx="755456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Ekonomické zhodnocení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Obsahuje výpočet nákladů:</a:t>
            </a:r>
          </a:p>
          <a:p>
            <a:pPr lvl="1"/>
            <a:r>
              <a:rPr lang="cs-CZ" dirty="0"/>
              <a:t> variant I - III z předchozího provozního zhodnocení </a:t>
            </a:r>
          </a:p>
          <a:p>
            <a:pPr lvl="1"/>
            <a:r>
              <a:rPr lang="cs-CZ" dirty="0"/>
              <a:t>určení jednotkových nákladů na provoz vozů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Pro ekonomickou analýzu byla vybrána SBA LOOMIS</a:t>
            </a:r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30747" t="47578" r="23682" b="35547"/>
          <a:stretch>
            <a:fillRect/>
          </a:stretch>
        </p:blipFill>
        <p:spPr bwMode="auto">
          <a:xfrm>
            <a:off x="357158" y="1071546"/>
            <a:ext cx="823521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 l="16441" t="47852" r="30820" b="17969"/>
          <a:stretch>
            <a:fillRect/>
          </a:stretch>
        </p:blipFill>
        <p:spPr bwMode="auto">
          <a:xfrm>
            <a:off x="428596" y="3071810"/>
            <a:ext cx="72540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Varianta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16384" t="36133" r="31918" b="21875"/>
          <a:stretch>
            <a:fillRect/>
          </a:stretch>
        </p:blipFill>
        <p:spPr bwMode="auto">
          <a:xfrm>
            <a:off x="571473" y="1500173"/>
            <a:ext cx="8001055" cy="365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Motivace a důvody řešení daného problému</a:t>
            </a:r>
          </a:p>
          <a:p>
            <a:r>
              <a:rPr lang="cs-CZ" dirty="0"/>
              <a:t>Cíl práce</a:t>
            </a:r>
          </a:p>
          <a:p>
            <a:r>
              <a:rPr lang="cs-CZ" dirty="0"/>
              <a:t>Provozní zhodnocení</a:t>
            </a:r>
          </a:p>
          <a:p>
            <a:r>
              <a:rPr lang="cs-CZ" dirty="0"/>
              <a:t>Ekonomické zhodnocení</a:t>
            </a:r>
          </a:p>
          <a:p>
            <a:r>
              <a:rPr lang="cs-CZ" dirty="0"/>
              <a:t>Závěr a shrnutí</a:t>
            </a:r>
          </a:p>
          <a:p>
            <a:r>
              <a:rPr lang="cs-CZ" dirty="0"/>
              <a:t>Otázky</a:t>
            </a:r>
          </a:p>
          <a:p>
            <a:endParaRPr lang="cs-CZ" dirty="0"/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Varianta II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30747" t="40039" r="23682" b="22851"/>
          <a:stretch>
            <a:fillRect/>
          </a:stretch>
        </p:blipFill>
        <p:spPr bwMode="auto">
          <a:xfrm>
            <a:off x="535753" y="1428736"/>
            <a:ext cx="8072494" cy="369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Varianta III</a:t>
            </a:r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6278" t="37250" r="31364" b="21711"/>
          <a:stretch>
            <a:fillRect/>
          </a:stretch>
        </p:blipFill>
        <p:spPr bwMode="auto">
          <a:xfrm>
            <a:off x="785786" y="1785925"/>
            <a:ext cx="7572428" cy="333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Pořadí variant dle celkových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varianty I 815,8 Kč </a:t>
            </a:r>
          </a:p>
          <a:p>
            <a:r>
              <a:rPr lang="cs-CZ" dirty="0"/>
              <a:t>varianta II 2 852,054 Kč </a:t>
            </a:r>
          </a:p>
          <a:p>
            <a:r>
              <a:rPr lang="cs-CZ" dirty="0"/>
              <a:t>varianta III 2 941,434 Kč </a:t>
            </a:r>
          </a:p>
          <a:p>
            <a:endParaRPr lang="cs-CZ" dirty="0"/>
          </a:p>
          <a:p>
            <a:r>
              <a:rPr lang="cs-CZ" dirty="0"/>
              <a:t>Nejvýhodnější variantou je varianta I s celkovými náklady </a:t>
            </a:r>
            <a:r>
              <a:rPr lang="cs-CZ" b="1" dirty="0"/>
              <a:t>815,8 Kč</a:t>
            </a:r>
            <a:endParaRPr lang="cs-CZ" dirty="0"/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 a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Dle výsledků z provozního zhodnocení: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varianta I 17 km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varianta II 29 km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varianta III 31 km </a:t>
            </a:r>
          </a:p>
          <a:p>
            <a:r>
              <a:rPr lang="cs-CZ" dirty="0"/>
              <a:t>Ekonomické zhodnocení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varianty I 815,8 Kč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varianta II 2 852,054 Kč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varianta III 2 941,434 Kč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85884"/>
          </a:xfrm>
        </p:spPr>
        <p:txBody>
          <a:bodyPr/>
          <a:lstStyle/>
          <a:p>
            <a:r>
              <a:rPr lang="cs-CZ" b="1" dirty="0"/>
              <a:t>Děkuji za pozornost </a:t>
            </a:r>
          </a:p>
        </p:txBody>
      </p:sp>
      <p:pic>
        <p:nvPicPr>
          <p:cNvPr id="6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VÃ½sledek obrÃ¡zku pro loom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7858125" cy="323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Z práce jasně nevyplývá, zda jde o aktuální konkrétní problém a zda bude některý z Vašich návrhů využit v praxi.</a:t>
            </a:r>
          </a:p>
          <a:p>
            <a:pPr lvl="1"/>
            <a:r>
              <a:rPr lang="cs-CZ" i="1" dirty="0"/>
              <a:t>Jedná se pouze o modelovou situaci. Z bezpečnostního hlediska žádná SBA nemůže poskytnout konkrétní interní informace.  Návrh variant byl zaslán do jednotlivých agentur SBA. </a:t>
            </a:r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Motivace a důvody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Bezpečnost je stále aktuální a zajímavé téma</a:t>
            </a:r>
          </a:p>
          <a:p>
            <a:endParaRPr lang="cs-CZ" dirty="0"/>
          </a:p>
          <a:p>
            <a:r>
              <a:rPr lang="cs-CZ" dirty="0"/>
              <a:t>Zlepšení stávající situace při přepravě peněz</a:t>
            </a:r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Najít a navrhnout řešení přepravy peněz a cenností z provozního a ekonomického hlediska</a:t>
            </a:r>
          </a:p>
          <a:p>
            <a:endParaRPr lang="cs-CZ" dirty="0"/>
          </a:p>
          <a:p>
            <a:r>
              <a:rPr lang="cs-CZ" dirty="0"/>
              <a:t>Najít nejoptimálnější trasu přepravy peněz pro různé logistické řetězce</a:t>
            </a:r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Provozní zhodnocení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Představuje jakoukoliv činnost přepravní společnosti - svoz a rozvoz hotovosti:</a:t>
            </a:r>
          </a:p>
          <a:p>
            <a:pPr lvl="1"/>
            <a:r>
              <a:rPr lang="cs-CZ" dirty="0"/>
              <a:t> z poboček na pobočky České národní banky</a:t>
            </a:r>
          </a:p>
          <a:p>
            <a:pPr lvl="1"/>
            <a:r>
              <a:rPr lang="cs-CZ" dirty="0"/>
              <a:t> z obchodních společností a řetězců	</a:t>
            </a:r>
          </a:p>
          <a:p>
            <a:pPr lvl="1"/>
            <a:r>
              <a:rPr lang="cs-CZ" dirty="0"/>
              <a:t> obsluha bankomatů</a:t>
            </a:r>
          </a:p>
          <a:p>
            <a:r>
              <a:rPr lang="cs-CZ" dirty="0"/>
              <a:t>Pro přepravu peněz bylo zvolené centrum města Brna. </a:t>
            </a:r>
          </a:p>
          <a:p>
            <a:r>
              <a:rPr lang="cs-CZ" dirty="0"/>
              <a:t>Pro výpočty provozního hodnocení byla použita </a:t>
            </a:r>
            <a:r>
              <a:rPr lang="cs-CZ" dirty="0" err="1"/>
              <a:t>Clark</a:t>
            </a:r>
            <a:r>
              <a:rPr lang="cs-CZ" dirty="0"/>
              <a:t> –</a:t>
            </a:r>
            <a:r>
              <a:rPr lang="cs-CZ" dirty="0" err="1"/>
              <a:t>Wrightova</a:t>
            </a:r>
            <a:r>
              <a:rPr lang="cs-CZ" dirty="0"/>
              <a:t> metoda</a:t>
            </a:r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Varianta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8668" t="33203" r="50585" b="17969"/>
          <a:stretch>
            <a:fillRect/>
          </a:stretch>
        </p:blipFill>
        <p:spPr bwMode="auto">
          <a:xfrm>
            <a:off x="214282" y="2071678"/>
            <a:ext cx="3840506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142984"/>
            <a:ext cx="3967229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ovéPole 8"/>
          <p:cNvSpPr txBox="1"/>
          <p:nvPr/>
        </p:nvSpPr>
        <p:spPr>
          <a:xfrm>
            <a:off x="3293" y="1393359"/>
            <a:ext cx="54389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Z ČNB do jednotlivých ATM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14282" y="6000768"/>
            <a:ext cx="7516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Vrcholy V1 – V9 jsou rozděleny náhodně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 l="16471" t="40039" r="30820" b="17969"/>
          <a:stretch>
            <a:fillRect/>
          </a:stretch>
        </p:blipFill>
        <p:spPr bwMode="auto">
          <a:xfrm>
            <a:off x="1142976" y="214290"/>
            <a:ext cx="68580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 l="30739" t="41211" r="23645" b="25586"/>
          <a:stretch>
            <a:fillRect/>
          </a:stretch>
        </p:blipFill>
        <p:spPr bwMode="auto">
          <a:xfrm>
            <a:off x="1342582" y="3571876"/>
            <a:ext cx="64588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471" t="39063" r="30820" b="18945"/>
          <a:stretch>
            <a:fillRect/>
          </a:stretch>
        </p:blipFill>
        <p:spPr bwMode="auto">
          <a:xfrm>
            <a:off x="1142976" y="500042"/>
            <a:ext cx="68580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5391" t="60926" r="30477" b="20133"/>
          <a:stretch>
            <a:fillRect/>
          </a:stretch>
        </p:blipFill>
        <p:spPr bwMode="auto">
          <a:xfrm>
            <a:off x="577425" y="3786190"/>
            <a:ext cx="79891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642910" y="5500702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Celková vzdálenost při doplňování bankomatů je </a:t>
            </a:r>
            <a:r>
              <a:rPr lang="cs-CZ" sz="2800" b="1" dirty="0"/>
              <a:t>17 km.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Varianta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Obsluha ATM rozdělena do 3 </a:t>
            </a:r>
            <a:r>
              <a:rPr lang="cs-CZ" dirty="0" smtClean="0"/>
              <a:t>SBA:</a:t>
            </a:r>
          </a:p>
          <a:p>
            <a:pPr lvl="1"/>
            <a:r>
              <a:rPr lang="cs-CZ" dirty="0" smtClean="0"/>
              <a:t>LOOMIS</a:t>
            </a:r>
          </a:p>
          <a:p>
            <a:pPr lvl="1"/>
            <a:r>
              <a:rPr lang="cs-CZ" dirty="0" smtClean="0"/>
              <a:t>GROUP </a:t>
            </a:r>
            <a:r>
              <a:rPr lang="cs-CZ" dirty="0"/>
              <a:t>4 </a:t>
            </a:r>
            <a:r>
              <a:rPr lang="cs-CZ" dirty="0" err="1" smtClean="0"/>
              <a:t>Securitas</a:t>
            </a:r>
            <a:endParaRPr lang="cs-CZ" dirty="0" smtClean="0"/>
          </a:p>
          <a:p>
            <a:pPr lvl="1"/>
            <a:r>
              <a:rPr lang="cs-CZ" dirty="0" smtClean="0"/>
              <a:t>Česká </a:t>
            </a:r>
            <a:r>
              <a:rPr lang="cs-CZ" dirty="0"/>
              <a:t>pošta </a:t>
            </a:r>
            <a:r>
              <a:rPr lang="cs-CZ" dirty="0" err="1"/>
              <a:t>Security</a:t>
            </a:r>
            <a:r>
              <a:rPr lang="cs-CZ" dirty="0"/>
              <a:t>, s.r.o. </a:t>
            </a:r>
          </a:p>
          <a:p>
            <a:r>
              <a:rPr lang="cs-CZ" dirty="0"/>
              <a:t>SBA sídlí v ČNB</a:t>
            </a:r>
          </a:p>
          <a:p>
            <a:pPr lvl="1"/>
            <a:r>
              <a:rPr lang="cs-CZ" dirty="0"/>
              <a:t>obsluha z ČNB do vybraných ATM V2,V4, V6</a:t>
            </a:r>
          </a:p>
        </p:txBody>
      </p:sp>
      <p:pic>
        <p:nvPicPr>
          <p:cNvPr id="4" name="Picture 2" descr="C:\Users\marta\Desktop\5314450a7c4ffa002512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500702"/>
            <a:ext cx="114300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368</Words>
  <Application>Microsoft Office PowerPoint</Application>
  <PresentationFormat>Předvádění na obrazovce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Přeprava peněz v České republice</vt:lpstr>
      <vt:lpstr>Obsah </vt:lpstr>
      <vt:lpstr>Motivace a důvody řešení daného problému</vt:lpstr>
      <vt:lpstr>Cíl práce</vt:lpstr>
      <vt:lpstr>Provozní zhodnocení</vt:lpstr>
      <vt:lpstr>Varianta I</vt:lpstr>
      <vt:lpstr>Snímek 7</vt:lpstr>
      <vt:lpstr>Snímek 8</vt:lpstr>
      <vt:lpstr>Varianta II</vt:lpstr>
      <vt:lpstr>Varianta II - LOOMIS</vt:lpstr>
      <vt:lpstr>Varianta II -  Group 4 Securitas</vt:lpstr>
      <vt:lpstr>Varianta II –Česká pošta Security, s. r. o.</vt:lpstr>
      <vt:lpstr>Varianta III</vt:lpstr>
      <vt:lpstr>Varianta III - LOOMIS</vt:lpstr>
      <vt:lpstr>Varianta III – Group 4 Securias</vt:lpstr>
      <vt:lpstr>Varianta III – Česká pošta, Security, s. r. o.</vt:lpstr>
      <vt:lpstr>Ekonomické zhodnocení</vt:lpstr>
      <vt:lpstr>Snímek 18</vt:lpstr>
      <vt:lpstr>Varianta I</vt:lpstr>
      <vt:lpstr>Varianta II </vt:lpstr>
      <vt:lpstr>Varianta III</vt:lpstr>
      <vt:lpstr>Pořadí variant dle celkových nákladů</vt:lpstr>
      <vt:lpstr>Závěr a shrnutí</vt:lpstr>
      <vt:lpstr>Děkuji za pozornost </vt:lpstr>
      <vt:lpstr>Otázky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Přeprava peněz v České republice</dc:title>
  <dc:creator>spravce</dc:creator>
  <cp:lastModifiedBy>spravce</cp:lastModifiedBy>
  <cp:revision>9</cp:revision>
  <dcterms:created xsi:type="dcterms:W3CDTF">2018-05-21T08:49:54Z</dcterms:created>
  <dcterms:modified xsi:type="dcterms:W3CDTF">2018-05-29T16:50:15Z</dcterms:modified>
</cp:coreProperties>
</file>