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6" r:id="rId9"/>
    <p:sldId id="265" r:id="rId10"/>
    <p:sldId id="261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4660"/>
  </p:normalViewPr>
  <p:slideViewPr>
    <p:cSldViewPr>
      <p:cViewPr varScale="1">
        <p:scale>
          <a:sx n="87" d="100"/>
          <a:sy n="87" d="100"/>
        </p:scale>
        <p:origin x="-10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484410-A8DA-4364-BDC6-DF1ACB2FF727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907C66-522A-49B4-B598-C71FEF1B922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109537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43608" y="120146"/>
            <a:ext cx="74168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 smtClean="0"/>
              <a:t>Vysoká škola technická a ekonomická </a:t>
            </a:r>
          </a:p>
          <a:p>
            <a:pPr algn="ctr"/>
            <a:r>
              <a:rPr lang="cs-CZ" sz="2000" dirty="0" smtClean="0"/>
              <a:t>Ústav technicko - technologický </a:t>
            </a:r>
          </a:p>
          <a:p>
            <a:pPr algn="ctr"/>
            <a:endParaRPr lang="cs-CZ" sz="2800" b="1" dirty="0" smtClean="0">
              <a:latin typeface="+mj-lt"/>
            </a:endParaRPr>
          </a:p>
          <a:p>
            <a:pPr algn="ctr"/>
            <a:endParaRPr lang="cs-CZ" sz="2800" b="1" dirty="0">
              <a:latin typeface="+mj-lt"/>
            </a:endParaRPr>
          </a:p>
          <a:p>
            <a:pPr algn="ctr"/>
            <a:endParaRPr lang="cs-CZ" sz="2800" b="1" dirty="0" smtClean="0">
              <a:latin typeface="+mj-lt"/>
            </a:endParaRPr>
          </a:p>
          <a:p>
            <a:pPr algn="ctr"/>
            <a:r>
              <a:rPr lang="cs-CZ" sz="3600" b="1" dirty="0" smtClean="0">
                <a:latin typeface="+mj-lt"/>
              </a:rPr>
              <a:t>Logistika </a:t>
            </a:r>
            <a:r>
              <a:rPr lang="cs-CZ" sz="3600" b="1" dirty="0">
                <a:latin typeface="+mj-lt"/>
              </a:rPr>
              <a:t>výrobního procesu ve společnosti Vlna Spinning, s. r. o.</a:t>
            </a:r>
            <a:endParaRPr lang="cs-CZ" sz="3600" dirty="0"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123728" y="4365104"/>
            <a:ext cx="64087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Autor diplomové práce: Bc. Karel Ibehej</a:t>
            </a:r>
          </a:p>
          <a:p>
            <a:r>
              <a:rPr lang="cs-CZ" sz="2000" dirty="0" smtClean="0"/>
              <a:t>Vedoucí diplomové práce: doc. Ing. Petr Hrubý, CSc. Oponent diplomové práce: Ing. Pavla Lejsková, Ph.D.</a:t>
            </a:r>
            <a:endParaRPr lang="cs-CZ" sz="2000" dirty="0"/>
          </a:p>
        </p:txBody>
      </p:sp>
      <p:sp>
        <p:nvSpPr>
          <p:cNvPr id="6" name="Obdélník 5"/>
          <p:cNvSpPr/>
          <p:nvPr/>
        </p:nvSpPr>
        <p:spPr>
          <a:xfrm>
            <a:off x="483695" y="5733256"/>
            <a:ext cx="30444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smtClean="0"/>
              <a:t>České Budějovice, červen 2018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1317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8398" y="332656"/>
            <a:ext cx="896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Doplňující dotazy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700808"/>
            <a:ext cx="83093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Jakým způsobem byly stanoveny váhy faktorů a na základě čeho bylo provedeno jejich ohodnocení v analytické části práce? </a:t>
            </a:r>
          </a:p>
          <a:p>
            <a:endParaRPr lang="cs-CZ" sz="2000" dirty="0" smtClean="0"/>
          </a:p>
          <a:p>
            <a:r>
              <a:rPr lang="cs-CZ" sz="2000" dirty="0" smtClean="0"/>
              <a:t>Bude Vámi navrhované řešení v podniku využito a realizováno?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6186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0" y="299695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Děkuji za pozornost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12058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539552" y="476672"/>
            <a:ext cx="9577064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Obsah:</a:t>
            </a:r>
          </a:p>
          <a:p>
            <a:endParaRPr lang="cs-CZ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Cíl práce</a:t>
            </a:r>
          </a:p>
          <a:p>
            <a:endParaRPr lang="cs-CZ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Metodika diplomové práce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Představení </a:t>
            </a:r>
            <a:r>
              <a:rPr lang="cs-CZ" sz="2000" dirty="0" smtClean="0"/>
              <a:t>společnosti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Schéma </a:t>
            </a:r>
            <a:r>
              <a:rPr lang="cs-CZ" sz="2000" dirty="0"/>
              <a:t>výrobní linky a materiálového </a:t>
            </a:r>
            <a:r>
              <a:rPr lang="cs-CZ" sz="2000" dirty="0" smtClean="0"/>
              <a:t>toku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Výběr poskytovatele informačního systému</a:t>
            </a:r>
          </a:p>
          <a:p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Zhodnocení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Doplňující </a:t>
            </a:r>
            <a:r>
              <a:rPr lang="cs-CZ" sz="2000" dirty="0" smtClean="0"/>
              <a:t>otázky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Závěr</a:t>
            </a: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2128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116632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Cíl práce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340768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Cílem </a:t>
            </a:r>
            <a:r>
              <a:rPr lang="cs-CZ" sz="2000" dirty="0"/>
              <a:t>diplomové práce je v důsledku vynucené redislokace navrhnout logistiku výroby v nových prostorách, včetně počítačové podpory.</a:t>
            </a:r>
          </a:p>
        </p:txBody>
      </p:sp>
    </p:spTree>
    <p:extLst>
      <p:ext uri="{BB962C8B-B14F-4D97-AF65-F5344CB8AC3E}">
        <p14:creationId xmlns:p14="http://schemas.microsoft.com/office/powerpoint/2010/main" val="83426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-610" y="116632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Metodika diplomové práce</a:t>
            </a:r>
          </a:p>
          <a:p>
            <a:pPr algn="ctr"/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340768"/>
            <a:ext cx="61206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Pozorování</a:t>
            </a:r>
          </a:p>
          <a:p>
            <a:endParaRPr lang="cs-CZ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Řízený rozhovor s vedoucím manažerem výroby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SWOT analýza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Procesní analýza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/>
              <a:t>Sankeyův </a:t>
            </a:r>
            <a:r>
              <a:rPr lang="cs-CZ" sz="2000" dirty="0" smtClean="0"/>
              <a:t>diagram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 smtClean="0"/>
              <a:t>TOPSIS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28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101225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Představení společnosti Vlna – Spinning, s.r.o.</a:t>
            </a:r>
            <a:endParaRPr lang="cs-CZ" sz="32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99223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Rok 1994</a:t>
            </a:r>
            <a:endParaRPr lang="cs-CZ" sz="2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896232"/>
              </p:ext>
            </p:extLst>
          </p:nvPr>
        </p:nvGraphicFramePr>
        <p:xfrm>
          <a:off x="251520" y="1700808"/>
          <a:ext cx="8784976" cy="3600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008"/>
                <a:gridCol w="1811156"/>
                <a:gridCol w="3327643"/>
                <a:gridCol w="3288169"/>
              </a:tblGrid>
              <a:tr h="416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Rozdělení výrobní linky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Seznam strojů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zaměstnanců na úseku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633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Česárna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 ks plochých česacích strojů TEXTIMA, 2 ks posukovacích strojů NSC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284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Přípravna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 ks posukovacích strojů NSC GN5 1 ks 1. pasáž posukovací stroj NSC GN5 s regulátorem, 1 ks 2. pasáž posukovací stroj NSC GN5, 1 ks 3. pasáž posukovací stroj TEXTIMA, 1 ks křídlový předpřádací stroj TEXTIMA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99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Přádelna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 ks dopřádacích strojů TEXTIMA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06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Zušlechťování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automatický soukací stroj Schlafhorst, soukací stroj MURATA, sdružovací stroj SD 150, dvouzákrutový skací stroj VTS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3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04719"/>
            <a:ext cx="8712968" cy="62532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323528" y="204609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Současné schéma výrobní linky a materiálového toku</a:t>
            </a:r>
          </a:p>
        </p:txBody>
      </p:sp>
    </p:spTree>
    <p:extLst>
      <p:ext uri="{BB962C8B-B14F-4D97-AF65-F5344CB8AC3E}">
        <p14:creationId xmlns:p14="http://schemas.microsoft.com/office/powerpoint/2010/main" val="227167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16632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Návrh nového prostorového uspořádání pracoviště</a:t>
            </a:r>
          </a:p>
        </p:txBody>
      </p:sp>
      <p:pic>
        <p:nvPicPr>
          <p:cNvPr id="5" name="Obrázek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636070" y="1176951"/>
            <a:ext cx="6348965" cy="5076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395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260648"/>
            <a:ext cx="87129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Výběr poskytovatele informačního systému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484784"/>
            <a:ext cx="266429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cs-CZ" sz="2000" dirty="0"/>
              <a:t>ABRA </a:t>
            </a:r>
            <a:r>
              <a:rPr lang="cs-CZ" sz="2000" dirty="0" smtClean="0"/>
              <a:t>Gen</a:t>
            </a:r>
          </a:p>
          <a:p>
            <a:pPr lvl="0"/>
            <a:endParaRPr lang="cs-CZ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000" dirty="0"/>
              <a:t>BYZNYS </a:t>
            </a:r>
            <a:r>
              <a:rPr lang="cs-CZ" sz="2000" dirty="0" smtClean="0"/>
              <a:t>ERP</a:t>
            </a:r>
          </a:p>
          <a:p>
            <a:pPr lvl="0"/>
            <a:endParaRPr lang="cs-CZ" sz="20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cs-CZ" sz="2000" dirty="0"/>
              <a:t>KARAT</a:t>
            </a:r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667890"/>
              </p:ext>
            </p:extLst>
          </p:nvPr>
        </p:nvGraphicFramePr>
        <p:xfrm>
          <a:off x="3595734" y="1484784"/>
          <a:ext cx="5240020" cy="16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7740"/>
                <a:gridCol w="825500"/>
                <a:gridCol w="828040"/>
                <a:gridCol w="831850"/>
                <a:gridCol w="925195"/>
                <a:gridCol w="861695"/>
              </a:tblGrid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(K 1)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Průměrná doba implementace (měsíce)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(K 2)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Počet instalací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(K 3)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Podpora EET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(K 4)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Délka působení na trhu (roky)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(K 5)</a:t>
                      </a:r>
                      <a:endParaRPr lang="cs-CZ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Správa celého životního cyklu výrobku</a:t>
                      </a:r>
                      <a:endParaRPr lang="cs-CZ" sz="12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(K 6)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Počet konzultantů společnosti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971600" y="3789040"/>
                <a:ext cx="4572000" cy="177452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cs-CZ" dirty="0"/>
                  <a:t>c</a:t>
                </a:r>
                <a:r>
                  <a:rPr lang="cs-CZ" baseline="-25000" dirty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baseline="-25000">
                            <a:latin typeface="Cambria Math"/>
                          </a:rPr>
                        </m:ctrlPr>
                      </m:fPr>
                      <m:num>
                        <m:r>
                          <a:rPr lang="cs-CZ" i="1" baseline="-25000">
                            <a:latin typeface="Cambria Math"/>
                          </a:rPr>
                          <m:t>0,196</m:t>
                        </m:r>
                      </m:num>
                      <m:den>
                        <m:r>
                          <a:rPr lang="cs-CZ" i="1" baseline="-25000">
                            <a:latin typeface="Cambria Math"/>
                          </a:rPr>
                          <m:t>0,043+0,196</m:t>
                        </m:r>
                      </m:den>
                    </m:f>
                    <m:r>
                      <a:rPr lang="cs-CZ" i="1" baseline="-25000">
                        <a:latin typeface="Cambria Math"/>
                      </a:rPr>
                      <m:t>= </m:t>
                    </m:r>
                  </m:oMath>
                </a14:m>
                <a:r>
                  <a:rPr lang="cs-CZ" b="1" dirty="0" smtClean="0"/>
                  <a:t>0,82</a:t>
                </a:r>
              </a:p>
              <a:p>
                <a:endParaRPr lang="cs-CZ" dirty="0"/>
              </a:p>
              <a:p>
                <a:r>
                  <a:rPr lang="cs-CZ" dirty="0"/>
                  <a:t>c</a:t>
                </a:r>
                <a:r>
                  <a:rPr lang="cs-CZ" baseline="-25000" dirty="0"/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baseline="-25000">
                            <a:latin typeface="Cambria Math"/>
                          </a:rPr>
                        </m:ctrlPr>
                      </m:fPr>
                      <m:num>
                        <m:r>
                          <a:rPr lang="cs-CZ" i="1" baseline="-25000">
                            <a:latin typeface="Cambria Math"/>
                          </a:rPr>
                          <m:t>0,129</m:t>
                        </m:r>
                      </m:num>
                      <m:den>
                        <m:r>
                          <a:rPr lang="cs-CZ" i="1" baseline="-25000">
                            <a:latin typeface="Cambria Math"/>
                          </a:rPr>
                          <m:t>0,16+0,129</m:t>
                        </m:r>
                      </m:den>
                    </m:f>
                    <m:r>
                      <a:rPr lang="cs-CZ" i="1" baseline="-25000">
                        <a:latin typeface="Cambria Math"/>
                      </a:rPr>
                      <m:t>=</m:t>
                    </m:r>
                    <m:r>
                      <a:rPr lang="cs-CZ" b="1" i="1" baseline="-25000">
                        <a:latin typeface="Cambria Math"/>
                      </a:rPr>
                      <m:t>𝟎</m:t>
                    </m:r>
                    <m:r>
                      <a:rPr lang="cs-CZ" b="1" i="1" baseline="-25000">
                        <a:latin typeface="Cambria Math"/>
                      </a:rPr>
                      <m:t>,</m:t>
                    </m:r>
                    <m:r>
                      <a:rPr lang="cs-CZ" b="1" i="1" baseline="-25000">
                        <a:latin typeface="Cambria Math"/>
                      </a:rPr>
                      <m:t>𝟒𝟒𝟔</m:t>
                    </m:r>
                  </m:oMath>
                </a14:m>
                <a:endParaRPr lang="cs-CZ" dirty="0" smtClean="0"/>
              </a:p>
              <a:p>
                <a:endParaRPr lang="cs-CZ" dirty="0"/>
              </a:p>
              <a:p>
                <a:r>
                  <a:rPr lang="cs-CZ" dirty="0"/>
                  <a:t>c</a:t>
                </a:r>
                <a:r>
                  <a:rPr lang="cs-CZ" baseline="-25000" dirty="0"/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baseline="-25000">
                            <a:latin typeface="Cambria Math"/>
                          </a:rPr>
                        </m:ctrlPr>
                      </m:fPr>
                      <m:num>
                        <m:r>
                          <a:rPr lang="cs-CZ" i="1" baseline="-25000">
                            <a:latin typeface="Cambria Math"/>
                          </a:rPr>
                          <m:t>0,084</m:t>
                        </m:r>
                      </m:num>
                      <m:den>
                        <m:r>
                          <a:rPr lang="cs-CZ" i="1" baseline="-25000">
                            <a:latin typeface="Cambria Math"/>
                          </a:rPr>
                          <m:t>0,184+0,084</m:t>
                        </m:r>
                      </m:den>
                    </m:f>
                    <m:r>
                      <a:rPr lang="cs-CZ" i="1" baseline="-25000">
                        <a:latin typeface="Cambria Math"/>
                      </a:rPr>
                      <m:t>= </m:t>
                    </m:r>
                    <m:r>
                      <a:rPr lang="cs-CZ" b="1" i="1" baseline="-25000">
                        <a:latin typeface="Cambria Math"/>
                      </a:rPr>
                      <m:t>𝟎</m:t>
                    </m:r>
                    <m:r>
                      <a:rPr lang="cs-CZ" b="1" i="1" baseline="-25000">
                        <a:latin typeface="Cambria Math"/>
                      </a:rPr>
                      <m:t>,</m:t>
                    </m:r>
                    <m:r>
                      <a:rPr lang="cs-CZ" b="1" i="1" baseline="-25000">
                        <a:latin typeface="Cambria Math"/>
                      </a:rPr>
                      <m:t>𝟑𝟏𝟑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789040"/>
                <a:ext cx="4572000" cy="177452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687" b="-584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04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26166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/>
              <a:t>Vyhodnocení návrhu budoucího stavu 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139425"/>
              </p:ext>
            </p:extLst>
          </p:nvPr>
        </p:nvGraphicFramePr>
        <p:xfrm>
          <a:off x="971601" y="908720"/>
          <a:ext cx="7344815" cy="23655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5480"/>
                <a:gridCol w="1836445"/>
                <a:gridCol w="1836445"/>
                <a:gridCol w="1836445"/>
              </a:tblGrid>
              <a:tr h="8236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Tabulka č. 1</a:t>
                      </a: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Vzdálenost (m)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Čas (s)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Finanční náklady (Kč)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854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Původní stav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380,2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323,21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15,51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854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Navrhovaný stav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247,5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210,38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10,1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854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Úspora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132,7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112,83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5,41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854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Úspora v %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34,90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34,91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34,88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320378"/>
              </p:ext>
            </p:extLst>
          </p:nvPr>
        </p:nvGraphicFramePr>
        <p:xfrm>
          <a:off x="1619671" y="3789040"/>
          <a:ext cx="5976666" cy="2148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1522"/>
                <a:gridCol w="1992572"/>
                <a:gridCol w="1992572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r>
                        <a:rPr lang="cs-CZ" sz="1000" dirty="0" smtClean="0">
                          <a:effectLst/>
                        </a:rPr>
                        <a:t>Tabulka č. 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Množství česance (kg)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Cena (Kč)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Současný stav  </a:t>
                      </a:r>
                      <a:endParaRPr lang="cs-CZ" sz="12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255 Kč /kg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9700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2 473 500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Zakoupený česanec cena 255 Kč/kg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8450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2 154 750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Výroba vlastního česance 49 Kč/kg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1250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61 250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9 700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2 216 000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Rozdíl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257 500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</TotalTime>
  <Words>414</Words>
  <Application>Microsoft Office PowerPoint</Application>
  <PresentationFormat>Předvádění na obrazovce (4:3)</PresentationFormat>
  <Paragraphs>145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karlos</dc:creator>
  <cp:lastModifiedBy>karlos</cp:lastModifiedBy>
  <cp:revision>17</cp:revision>
  <dcterms:created xsi:type="dcterms:W3CDTF">2018-05-28T07:23:43Z</dcterms:created>
  <dcterms:modified xsi:type="dcterms:W3CDTF">2018-05-30T07:15:22Z</dcterms:modified>
</cp:coreProperties>
</file>