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59" r:id="rId6"/>
    <p:sldId id="274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de&#328;ka\Desktop\1.%20STUDIJN&#205;%20MATERI&#193;LY\MAGISTERSK&#201;%20STUDIUM\3.semestr\Semin&#225;rn&#237;%20pr&#225;ce%203.sem\SLP%20sem\Tabulky-gra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Kombinovaná doprava ČR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velký kontejner prázdný</c:v>
                </c:pt>
              </c:strCache>
            </c:strRef>
          </c:tx>
          <c:spPr>
            <a:solidFill>
              <a:schemeClr val="dk1">
                <a:tint val="88000"/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List1!$C$2:$H$2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List1!$C$3:$H$3</c:f>
              <c:numCache>
                <c:formatCode>#,##0</c:formatCode>
                <c:ptCount val="6"/>
                <c:pt idx="0">
                  <c:v>180211</c:v>
                </c:pt>
                <c:pt idx="1">
                  <c:v>195719</c:v>
                </c:pt>
                <c:pt idx="2">
                  <c:v>207846</c:v>
                </c:pt>
                <c:pt idx="3">
                  <c:v>215700</c:v>
                </c:pt>
                <c:pt idx="4">
                  <c:v>212077</c:v>
                </c:pt>
                <c:pt idx="5">
                  <c:v>213580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6-480F-B9DB-0B1ECDFE6AED}"/>
            </c:ext>
          </c:extLst>
        </c:ser>
        <c:ser>
          <c:idx val="1"/>
          <c:order val="1"/>
          <c:tx>
            <c:strRef>
              <c:f>List1!$B$4</c:f>
              <c:strCache>
                <c:ptCount val="1"/>
                <c:pt idx="0">
                  <c:v>velký kontejner ložený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List1!$C$2:$H$2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List1!$C$4:$H$4</c:f>
              <c:numCache>
                <c:formatCode>#,##0</c:formatCode>
                <c:ptCount val="6"/>
                <c:pt idx="0">
                  <c:v>449029</c:v>
                </c:pt>
                <c:pt idx="1">
                  <c:v>563957</c:v>
                </c:pt>
                <c:pt idx="2">
                  <c:v>616088</c:v>
                </c:pt>
                <c:pt idx="3">
                  <c:v>646479</c:v>
                </c:pt>
                <c:pt idx="4">
                  <c:v>706697</c:v>
                </c:pt>
                <c:pt idx="5">
                  <c:v>744849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6-480F-B9DB-0B1ECDFE6AED}"/>
            </c:ext>
          </c:extLst>
        </c:ser>
        <c:ser>
          <c:idx val="2"/>
          <c:order val="2"/>
          <c:tx>
            <c:strRef>
              <c:f>List1!$B$5</c:f>
              <c:strCache>
                <c:ptCount val="1"/>
                <c:pt idx="0">
                  <c:v>výměnný nástavba prázdná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List1!$C$2:$H$2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List1!$C$5:$H$5</c:f>
              <c:numCache>
                <c:formatCode>#,##0</c:formatCode>
                <c:ptCount val="6"/>
                <c:pt idx="0">
                  <c:v>8080</c:v>
                </c:pt>
                <c:pt idx="1">
                  <c:v>10155</c:v>
                </c:pt>
                <c:pt idx="2">
                  <c:v>2588</c:v>
                </c:pt>
                <c:pt idx="3">
                  <c:v>1194</c:v>
                </c:pt>
                <c:pt idx="4">
                  <c:v>1057</c:v>
                </c:pt>
                <c:pt idx="5">
                  <c:v>2768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C6-480F-B9DB-0B1ECDFE6AED}"/>
            </c:ext>
          </c:extLst>
        </c:ser>
        <c:ser>
          <c:idx val="3"/>
          <c:order val="3"/>
          <c:tx>
            <c:strRef>
              <c:f>List1!$B$6</c:f>
              <c:strCache>
                <c:ptCount val="1"/>
                <c:pt idx="0">
                  <c:v>výměnná nástavba ložená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List1!$C$2:$H$2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List1!$C$6:$H$6</c:f>
              <c:numCache>
                <c:formatCode>#,##0</c:formatCode>
                <c:ptCount val="6"/>
                <c:pt idx="0">
                  <c:v>14483</c:v>
                </c:pt>
                <c:pt idx="1">
                  <c:v>20727</c:v>
                </c:pt>
                <c:pt idx="2">
                  <c:v>9842</c:v>
                </c:pt>
                <c:pt idx="3">
                  <c:v>9259</c:v>
                </c:pt>
                <c:pt idx="4">
                  <c:v>5963</c:v>
                </c:pt>
                <c:pt idx="5">
                  <c:v>12679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C6-480F-B9DB-0B1ECDFE6AED}"/>
            </c:ext>
          </c:extLst>
        </c:ser>
        <c:ser>
          <c:idx val="4"/>
          <c:order val="4"/>
          <c:tx>
            <c:strRef>
              <c:f>List1!$B$7</c:f>
              <c:strCache>
                <c:ptCount val="1"/>
                <c:pt idx="0">
                  <c:v>návěs prázdný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List1!$C$2:$H$2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List1!$C$7:$H$7</c:f>
              <c:numCache>
                <c:formatCode>#,##0</c:formatCode>
                <c:ptCount val="6"/>
                <c:pt idx="0">
                  <c:v>138</c:v>
                </c:pt>
                <c:pt idx="1">
                  <c:v>374</c:v>
                </c:pt>
                <c:pt idx="2">
                  <c:v>942</c:v>
                </c:pt>
                <c:pt idx="3">
                  <c:v>1017</c:v>
                </c:pt>
                <c:pt idx="4">
                  <c:v>515</c:v>
                </c:pt>
                <c:pt idx="5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C6-480F-B9DB-0B1ECDFE6AED}"/>
            </c:ext>
          </c:extLst>
        </c:ser>
        <c:ser>
          <c:idx val="5"/>
          <c:order val="5"/>
          <c:tx>
            <c:strRef>
              <c:f>List1!$B$8</c:f>
              <c:strCache>
                <c:ptCount val="1"/>
                <c:pt idx="0">
                  <c:v>návěs ložený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List1!$C$2:$H$2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List1!$C$8:$H$8</c:f>
              <c:numCache>
                <c:formatCode>#,##0</c:formatCode>
                <c:ptCount val="6"/>
                <c:pt idx="0">
                  <c:v>4346</c:v>
                </c:pt>
                <c:pt idx="1">
                  <c:v>18000</c:v>
                </c:pt>
                <c:pt idx="2">
                  <c:v>26619</c:v>
                </c:pt>
                <c:pt idx="3">
                  <c:v>30487</c:v>
                </c:pt>
                <c:pt idx="4">
                  <c:v>31955</c:v>
                </c:pt>
                <c:pt idx="5">
                  <c:v>35937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C6-480F-B9DB-0B1ECDFE6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1796232"/>
        <c:axId val="431793280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List1!$B$9</c15:sqref>
                        </c15:formulaRef>
                      </c:ext>
                    </c:extLst>
                    <c:strCache>
                      <c:ptCount val="1"/>
                      <c:pt idx="0">
                        <c:v>Celkem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List1!$C$2:$H$2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2010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List1!$C$9:$H$9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656287</c:v>
                      </c:pt>
                      <c:pt idx="1">
                        <c:v>808932</c:v>
                      </c:pt>
                      <c:pt idx="2">
                        <c:v>863925</c:v>
                      </c:pt>
                      <c:pt idx="3">
                        <c:v>904136</c:v>
                      </c:pt>
                      <c:pt idx="4">
                        <c:v>958264</c:v>
                      </c:pt>
                      <c:pt idx="5">
                        <c:v>1010242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00C6-480F-B9DB-0B1ECDFE6AED}"/>
                  </c:ext>
                </c:extLst>
              </c15:ser>
            </c15:filteredBarSeries>
          </c:ext>
        </c:extLst>
      </c:barChart>
      <c:catAx>
        <c:axId val="43179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1793280"/>
        <c:crosses val="autoZero"/>
        <c:auto val="1"/>
        <c:lblAlgn val="ctr"/>
        <c:lblOffset val="100"/>
        <c:noMultiLvlLbl val="0"/>
      </c:catAx>
      <c:valAx>
        <c:axId val="43179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ks</a:t>
                </a:r>
              </a:p>
            </c:rich>
          </c:tx>
          <c:layout>
            <c:manualLayout>
              <c:xMode val="edge"/>
              <c:yMode val="edge"/>
              <c:x val="7.4605451936872305E-2"/>
              <c:y val="3.74591204268480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179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3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31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53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38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21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6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6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60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0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98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3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81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4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2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0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1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61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6DC53A2-90CF-4E10-B0C7-177A72C190AB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C5C492-BB73-4C29-A2E7-65E273F33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15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8F9EC-03EF-499C-839B-B29875519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2300198"/>
          </a:xfrm>
        </p:spPr>
        <p:txBody>
          <a:bodyPr/>
          <a:lstStyle/>
          <a:p>
            <a:r>
              <a:rPr lang="cs-CZ" b="1" dirty="0"/>
              <a:t>Terminál kombinované dopravy Nemanice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FF0C17-BB60-4B4E-8371-AF62E8BE1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72003"/>
            <a:ext cx="9993166" cy="1947333"/>
          </a:xfrm>
        </p:spPr>
        <p:txBody>
          <a:bodyPr anchor="b">
            <a:normAutofit/>
          </a:bodyPr>
          <a:lstStyle/>
          <a:p>
            <a:r>
              <a:rPr lang="cs-CZ" sz="2800" b="1" dirty="0">
                <a:solidFill>
                  <a:schemeClr val="tx2">
                    <a:lumMod val="10000"/>
                  </a:schemeClr>
                </a:solidFill>
              </a:rPr>
              <a:t>Autorka diplomové práce: Bc. Zdeňka Lipoldová</a:t>
            </a:r>
          </a:p>
          <a:p>
            <a:r>
              <a:rPr lang="cs-CZ" sz="2800" b="1" dirty="0">
                <a:solidFill>
                  <a:schemeClr val="tx2">
                    <a:lumMod val="10000"/>
                  </a:schemeClr>
                </a:solidFill>
              </a:rPr>
              <a:t>Vedoucí diplomové práce: doc. Ing. Ján Ližbetin, PhD.</a:t>
            </a:r>
          </a:p>
          <a:p>
            <a:r>
              <a:rPr lang="cs-CZ" sz="2800" b="1" dirty="0">
                <a:solidFill>
                  <a:schemeClr val="tx2">
                    <a:lumMod val="10000"/>
                  </a:schemeClr>
                </a:solidFill>
              </a:rPr>
              <a:t>Oponent diplomové práce: Ing. Bc. Jiří Hanzl, PhD.</a:t>
            </a:r>
          </a:p>
        </p:txBody>
      </p:sp>
    </p:spTree>
    <p:extLst>
      <p:ext uri="{BB962C8B-B14F-4D97-AF65-F5344CB8AC3E}">
        <p14:creationId xmlns:p14="http://schemas.microsoft.com/office/powerpoint/2010/main" val="25980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8FF5F-2C9F-4025-8D98-E9226DDC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0"/>
            <a:ext cx="8534400" cy="1507067"/>
          </a:xfrm>
        </p:spPr>
        <p:txBody>
          <a:bodyPr/>
          <a:lstStyle/>
          <a:p>
            <a:r>
              <a:rPr lang="cs-CZ" dirty="0"/>
              <a:t>manipulační prostředky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D3CB99FA-BB05-4F31-8507-AFBD687646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7249" y="1563914"/>
                <a:ext cx="11217502" cy="3615267"/>
              </a:xfrm>
            </p:spPr>
            <p:txBody>
              <a:bodyPr anchor="t"/>
              <a:lstStyle/>
              <a:p>
                <a:pPr marL="0" indent="0" algn="ctr">
                  <a:buNone/>
                </a:pPr>
                <a:r>
                  <a:rPr lang="cs-CZ" sz="2400" b="1" dirty="0"/>
                  <a:t>Z</a:t>
                </a:r>
                <a:r>
                  <a:rPr lang="cs-CZ" sz="2400" b="1" baseline="-25000" dirty="0"/>
                  <a:t>c</a:t>
                </a:r>
                <a:r>
                  <a:rPr lang="cs-CZ" sz="2400" b="1" baseline="30000" dirty="0"/>
                  <a:t>TKD</a:t>
                </a:r>
                <a:r>
                  <a:rPr lang="cs-CZ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𝑰𝑷𝑱</m:t>
                            </m:r>
                          </m:sub>
                        </m:sSub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 ∗ </m:t>
                        </m:r>
                        <m:sSub>
                          <m:sSub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𝑰𝑷𝑱</m:t>
                            </m:r>
                          </m:sub>
                        </m:sSub>
                      </m:num>
                      <m:den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𝟑𝟔𝟎𝟎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cs-CZ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</a:rPr>
                                  <m:t>𝒑𝒑</m:t>
                                </m:r>
                              </m:sub>
                            </m:sSub>
                          </m:e>
                        </m:d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∗ </m:t>
                        </m:r>
                        <m:sSub>
                          <m:sSub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 ∗ </m:t>
                        </m:r>
                        <m:sSub>
                          <m:sSub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𝒑𝒗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b="1" dirty="0"/>
                  <a:t>* (1+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cs-CZ" sz="2400" b="1" dirty="0"/>
                  <a:t>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𝒌𝒔</m:t>
                        </m:r>
                      </m:e>
                    </m:d>
                  </m:oMath>
                </a14:m>
                <a:endParaRPr lang="cs-CZ" sz="2400" b="1" dirty="0"/>
              </a:p>
              <a:p>
                <a:pPr marL="0" indent="0" algn="ctr">
                  <a:buNone/>
                </a:pPr>
                <a:r>
                  <a:rPr lang="cs-CZ" sz="2400" b="1" dirty="0"/>
                  <a:t>N</a:t>
                </a:r>
                <a:r>
                  <a:rPr lang="cs-CZ" sz="2400" b="1" baseline="-25000" dirty="0"/>
                  <a:t>IPJ</a:t>
                </a:r>
                <a:r>
                  <a:rPr lang="cs-CZ" sz="2400" b="1" dirty="0"/>
                  <a:t> = Q * k</a:t>
                </a:r>
                <a:r>
                  <a:rPr lang="cs-CZ" sz="2400" b="1" baseline="-25000" dirty="0"/>
                  <a:t>d</a:t>
                </a:r>
                <a:r>
                  <a:rPr lang="cs-CZ" sz="2400" b="1" dirty="0"/>
                  <a:t> * k</a:t>
                </a:r>
                <a:r>
                  <a:rPr lang="cs-CZ" sz="2400" b="1" baseline="-25000" dirty="0"/>
                  <a:t>vo</a:t>
                </a:r>
                <a:r>
                  <a:rPr lang="cs-CZ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𝒌𝒔</m:t>
                        </m:r>
                      </m:e>
                    </m:d>
                  </m:oMath>
                </a14:m>
                <a:endParaRPr lang="cs-CZ" sz="2400" b="1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D3CB99FA-BB05-4F31-8507-AFBD68764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249" y="1563914"/>
                <a:ext cx="11217502" cy="361526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5A7E4BD-0B42-484B-9F90-05F1D9956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192838"/>
              </p:ext>
            </p:extLst>
          </p:nvPr>
        </p:nvGraphicFramePr>
        <p:xfrm>
          <a:off x="1355996" y="3117750"/>
          <a:ext cx="9480007" cy="2615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4229">
                  <a:extLst>
                    <a:ext uri="{9D8B030D-6E8A-4147-A177-3AD203B41FA5}">
                      <a16:colId xmlns:a16="http://schemas.microsoft.com/office/drawing/2014/main" val="4063872334"/>
                    </a:ext>
                  </a:extLst>
                </a:gridCol>
                <a:gridCol w="2601132">
                  <a:extLst>
                    <a:ext uri="{9D8B030D-6E8A-4147-A177-3AD203B41FA5}">
                      <a16:colId xmlns:a16="http://schemas.microsoft.com/office/drawing/2014/main" val="270396228"/>
                    </a:ext>
                  </a:extLst>
                </a:gridCol>
                <a:gridCol w="2724646">
                  <a:extLst>
                    <a:ext uri="{9D8B030D-6E8A-4147-A177-3AD203B41FA5}">
                      <a16:colId xmlns:a16="http://schemas.microsoft.com/office/drawing/2014/main" val="3408008552"/>
                    </a:ext>
                  </a:extLst>
                </a:gridCol>
              </a:tblGrid>
              <a:tr h="738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Manipulační prostředek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Průměrná doba manipulace (s)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Potřebný počet (ks)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9074841"/>
                  </a:ext>
                </a:extLst>
              </a:tr>
              <a:tr h="5530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stohovací vůz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225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5146813"/>
                  </a:ext>
                </a:extLst>
              </a:tr>
              <a:tr h="5856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kolejový portálový jeřáb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6757392"/>
                  </a:ext>
                </a:extLst>
              </a:tr>
              <a:tr h="7383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portálový jeřáb na pneumatikách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172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9455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4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342B7-3322-4FAA-9417-81AFA30A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cs-CZ" dirty="0"/>
              <a:t>interní infrastruktura terminálu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0BCC09-5F15-4F67-B29D-BB91D341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07067"/>
            <a:ext cx="9766074" cy="3615267"/>
          </a:xfrm>
        </p:spPr>
        <p:txBody>
          <a:bodyPr/>
          <a:lstStyle/>
          <a:p>
            <a:r>
              <a:rPr lang="cs-CZ" b="1" dirty="0"/>
              <a:t>manipulační koleje: potřebná délka 1066,5 m = 2 koleje ā 700 m</a:t>
            </a:r>
          </a:p>
          <a:p>
            <a:r>
              <a:rPr lang="cs-CZ" b="1" dirty="0"/>
              <a:t>deponovací plochy:</a:t>
            </a:r>
          </a:p>
          <a:p>
            <a:pPr marL="0" indent="0">
              <a:buNone/>
            </a:pPr>
            <a:r>
              <a:rPr lang="cs-CZ" b="1" dirty="0"/>
              <a:t>	malé a velké kontejnery			717 m²</a:t>
            </a:r>
          </a:p>
          <a:p>
            <a:pPr marL="0" indent="0">
              <a:buNone/>
            </a:pPr>
            <a:r>
              <a:rPr lang="cs-CZ" b="1" dirty="0"/>
              <a:t>	silniční návěsy						743 m²</a:t>
            </a:r>
          </a:p>
          <a:p>
            <a:pPr marL="0" indent="0">
              <a:buNone/>
            </a:pPr>
            <a:r>
              <a:rPr lang="cs-CZ" b="1" dirty="0"/>
              <a:t>	výměnné nástavby				557 m²</a:t>
            </a:r>
          </a:p>
          <a:p>
            <a:r>
              <a:rPr lang="cs-CZ" b="1" dirty="0"/>
              <a:t>technologie obsluhy terminálu: metoda smíšená, jednookruhový systém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4914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7D286-A508-431B-846C-268C00B8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98" y="0"/>
            <a:ext cx="8534400" cy="1507067"/>
          </a:xfrm>
        </p:spPr>
        <p:txBody>
          <a:bodyPr/>
          <a:lstStyle/>
          <a:p>
            <a:r>
              <a:rPr lang="cs-CZ" dirty="0"/>
              <a:t>ekonomické porovnání variant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BE57FCC-0E83-4D2F-88BE-F4B6212FF1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640662"/>
              </p:ext>
            </p:extLst>
          </p:nvPr>
        </p:nvGraphicFramePr>
        <p:xfrm>
          <a:off x="771298" y="1770743"/>
          <a:ext cx="10201502" cy="3236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8850">
                  <a:extLst>
                    <a:ext uri="{9D8B030D-6E8A-4147-A177-3AD203B41FA5}">
                      <a16:colId xmlns:a16="http://schemas.microsoft.com/office/drawing/2014/main" val="3369504247"/>
                    </a:ext>
                  </a:extLst>
                </a:gridCol>
                <a:gridCol w="1701051">
                  <a:extLst>
                    <a:ext uri="{9D8B030D-6E8A-4147-A177-3AD203B41FA5}">
                      <a16:colId xmlns:a16="http://schemas.microsoft.com/office/drawing/2014/main" val="1871251895"/>
                    </a:ext>
                  </a:extLst>
                </a:gridCol>
                <a:gridCol w="1928283">
                  <a:extLst>
                    <a:ext uri="{9D8B030D-6E8A-4147-A177-3AD203B41FA5}">
                      <a16:colId xmlns:a16="http://schemas.microsoft.com/office/drawing/2014/main" val="3189345513"/>
                    </a:ext>
                  </a:extLst>
                </a:gridCol>
                <a:gridCol w="1701051">
                  <a:extLst>
                    <a:ext uri="{9D8B030D-6E8A-4147-A177-3AD203B41FA5}">
                      <a16:colId xmlns:a16="http://schemas.microsoft.com/office/drawing/2014/main" val="2972735591"/>
                    </a:ext>
                  </a:extLst>
                </a:gridCol>
                <a:gridCol w="1812267">
                  <a:extLst>
                    <a:ext uri="{9D8B030D-6E8A-4147-A177-3AD203B41FA5}">
                      <a16:colId xmlns:a16="http://schemas.microsoft.com/office/drawing/2014/main" val="779498154"/>
                    </a:ext>
                  </a:extLst>
                </a:gridCol>
              </a:tblGrid>
              <a:tr h="12461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Varianta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Manipulační zařízení hlavní (€)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Manipulační prostředek doplňující (€)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Pojezdová dráha, zpevněné plochy (€)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Náklady celkem (€)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7593818"/>
                  </a:ext>
                </a:extLst>
              </a:tr>
              <a:tr h="5714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V1 - stohovací vůz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1 800 000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2 385 000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4 185 000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2639080"/>
                  </a:ext>
                </a:extLst>
              </a:tr>
              <a:tr h="6040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V2 - kolejový portálový jeřáb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7 000 000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450 000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3 755 000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11 205 000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675876"/>
                  </a:ext>
                </a:extLst>
              </a:tr>
              <a:tr h="8151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V3 - portálový jeřáb na pneumatikách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4 000 000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900 000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1 845 000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6 745 000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5373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7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EDA67-9994-4976-A4D3-FDABAA13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91104"/>
            <a:ext cx="8534400" cy="1507067"/>
          </a:xfrm>
        </p:spPr>
        <p:txBody>
          <a:bodyPr/>
          <a:lstStyle/>
          <a:p>
            <a:r>
              <a:rPr lang="cs-CZ" dirty="0"/>
              <a:t>vícekriteriální analýza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94B6BF-70D4-46B4-B33A-4FD23398F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255487"/>
            <a:ext cx="8534400" cy="2173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/>
              <a:t>Srovnávací kritéria</a:t>
            </a:r>
          </a:p>
          <a:p>
            <a:r>
              <a:rPr lang="cs-CZ" sz="1600" b="1" dirty="0"/>
              <a:t>K1 – náklady varianty</a:t>
            </a:r>
          </a:p>
          <a:p>
            <a:r>
              <a:rPr lang="cs-CZ" sz="1600" b="1" dirty="0"/>
              <a:t>K2 – náklady na provoz</a:t>
            </a:r>
          </a:p>
          <a:p>
            <a:r>
              <a:rPr lang="cs-CZ" sz="1600" b="1" dirty="0"/>
              <a:t>K3 – náklady na údržbu</a:t>
            </a:r>
          </a:p>
          <a:p>
            <a:r>
              <a:rPr lang="cs-CZ" sz="1600" b="1" dirty="0"/>
              <a:t>K4 – průměrná doba pracovního cyklu</a:t>
            </a:r>
          </a:p>
          <a:p>
            <a:r>
              <a:rPr lang="cs-CZ" sz="1600" b="1" dirty="0"/>
              <a:t>K5 – personální potřeba k obsluze zařízení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DC096DD-7887-4F2C-9610-4E020E3A4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349442"/>
              </p:ext>
            </p:extLst>
          </p:nvPr>
        </p:nvGraphicFramePr>
        <p:xfrm>
          <a:off x="1053305" y="3429000"/>
          <a:ext cx="10085389" cy="2783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7112">
                  <a:extLst>
                    <a:ext uri="{9D8B030D-6E8A-4147-A177-3AD203B41FA5}">
                      <a16:colId xmlns:a16="http://schemas.microsoft.com/office/drawing/2014/main" val="2240179564"/>
                    </a:ext>
                  </a:extLst>
                </a:gridCol>
                <a:gridCol w="708244">
                  <a:extLst>
                    <a:ext uri="{9D8B030D-6E8A-4147-A177-3AD203B41FA5}">
                      <a16:colId xmlns:a16="http://schemas.microsoft.com/office/drawing/2014/main" val="1138946612"/>
                    </a:ext>
                  </a:extLst>
                </a:gridCol>
                <a:gridCol w="708244">
                  <a:extLst>
                    <a:ext uri="{9D8B030D-6E8A-4147-A177-3AD203B41FA5}">
                      <a16:colId xmlns:a16="http://schemas.microsoft.com/office/drawing/2014/main" val="398035296"/>
                    </a:ext>
                  </a:extLst>
                </a:gridCol>
                <a:gridCol w="708244">
                  <a:extLst>
                    <a:ext uri="{9D8B030D-6E8A-4147-A177-3AD203B41FA5}">
                      <a16:colId xmlns:a16="http://schemas.microsoft.com/office/drawing/2014/main" val="4000781417"/>
                    </a:ext>
                  </a:extLst>
                </a:gridCol>
                <a:gridCol w="708244">
                  <a:extLst>
                    <a:ext uri="{9D8B030D-6E8A-4147-A177-3AD203B41FA5}">
                      <a16:colId xmlns:a16="http://schemas.microsoft.com/office/drawing/2014/main" val="3298329784"/>
                    </a:ext>
                  </a:extLst>
                </a:gridCol>
                <a:gridCol w="708244">
                  <a:extLst>
                    <a:ext uri="{9D8B030D-6E8A-4147-A177-3AD203B41FA5}">
                      <a16:colId xmlns:a16="http://schemas.microsoft.com/office/drawing/2014/main" val="3686184513"/>
                    </a:ext>
                  </a:extLst>
                </a:gridCol>
                <a:gridCol w="1159019">
                  <a:extLst>
                    <a:ext uri="{9D8B030D-6E8A-4147-A177-3AD203B41FA5}">
                      <a16:colId xmlns:a16="http://schemas.microsoft.com/office/drawing/2014/main" val="2909562201"/>
                    </a:ext>
                  </a:extLst>
                </a:gridCol>
                <a:gridCol w="1159019">
                  <a:extLst>
                    <a:ext uri="{9D8B030D-6E8A-4147-A177-3AD203B41FA5}">
                      <a16:colId xmlns:a16="http://schemas.microsoft.com/office/drawing/2014/main" val="1829231404"/>
                    </a:ext>
                  </a:extLst>
                </a:gridCol>
                <a:gridCol w="1159019">
                  <a:extLst>
                    <a:ext uri="{9D8B030D-6E8A-4147-A177-3AD203B41FA5}">
                      <a16:colId xmlns:a16="http://schemas.microsoft.com/office/drawing/2014/main" val="2234137451"/>
                    </a:ext>
                  </a:extLst>
                </a:gridCol>
              </a:tblGrid>
              <a:tr h="671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Varianta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TOPSIS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WSA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Celkové pořadí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57346"/>
                  </a:ext>
                </a:extLst>
              </a:tr>
              <a:tr h="4709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V1 - stohovací vůz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4185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23040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225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3.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0199051"/>
                  </a:ext>
                </a:extLst>
              </a:tr>
              <a:tr h="4978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V2 - kolejový portálový jeřáb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11205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26920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1.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3462155"/>
                  </a:ext>
                </a:extLst>
              </a:tr>
              <a:tr h="671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V3 - portálový jeřáb na pneumatikách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6745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16000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172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2.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920076"/>
                  </a:ext>
                </a:extLst>
              </a:tr>
              <a:tr h="4709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Váha kritéria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222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3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t="1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B829E2-857B-4513-875B-4572ED89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0287"/>
            <a:ext cx="12192000" cy="13353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prostorová dispozice – stohovací vozy</a:t>
            </a:r>
          </a:p>
        </p:txBody>
      </p:sp>
    </p:spTree>
    <p:extLst>
      <p:ext uri="{BB962C8B-B14F-4D97-AF65-F5344CB8AC3E}">
        <p14:creationId xmlns:p14="http://schemas.microsoft.com/office/powerpoint/2010/main" val="5214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1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6F9E96-9A1E-44DF-B00E-C50985C7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1486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kolejové portálové jeřáby</a:t>
            </a:r>
          </a:p>
        </p:txBody>
      </p:sp>
    </p:spTree>
    <p:extLst>
      <p:ext uri="{BB962C8B-B14F-4D97-AF65-F5344CB8AC3E}">
        <p14:creationId xmlns:p14="http://schemas.microsoft.com/office/powerpoint/2010/main" val="22236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20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47B96-45A9-48EB-A4A4-8E820E1D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  <a:solidFill>
            <a:schemeClr val="tx1"/>
          </a:solidFill>
        </p:spPr>
        <p:txBody>
          <a:bodyPr/>
          <a:lstStyle/>
          <a:p>
            <a:r>
              <a:rPr lang="cs-CZ" dirty="0"/>
              <a:t>portálové </a:t>
            </a:r>
            <a:r>
              <a:rPr lang="cs-CZ" dirty="0">
                <a:solidFill>
                  <a:schemeClr val="bg1"/>
                </a:solidFill>
              </a:rPr>
              <a:t>jeřáby na pneumatikách</a:t>
            </a:r>
          </a:p>
        </p:txBody>
      </p:sp>
    </p:spTree>
    <p:extLst>
      <p:ext uri="{BB962C8B-B14F-4D97-AF65-F5344CB8AC3E}">
        <p14:creationId xmlns:p14="http://schemas.microsoft.com/office/powerpoint/2010/main" val="21528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38DFD-4203-45E5-995B-ACE6B2B7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cs-CZ" dirty="0"/>
              <a:t>doplňující dotazy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F7F25C-6361-48B2-B6F8-8FC5C291A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1621366"/>
            <a:ext cx="11101389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/>
              <a:t>Vedoucí práce</a:t>
            </a:r>
          </a:p>
          <a:p>
            <a:pPr marL="0" indent="0">
              <a:buNone/>
            </a:pPr>
            <a:r>
              <a:rPr lang="cs-CZ" sz="2400" b="1" i="1" dirty="0"/>
              <a:t>„Předložila jste Vaše řešení dotčeným stranám – kraj, SŽDC?“</a:t>
            </a:r>
          </a:p>
          <a:p>
            <a:pPr marL="0" indent="0">
              <a:buNone/>
            </a:pPr>
            <a:endParaRPr lang="cs-CZ" sz="2400" b="1" i="1" dirty="0"/>
          </a:p>
          <a:p>
            <a:pPr marL="0" indent="0">
              <a:buNone/>
            </a:pPr>
            <a:r>
              <a:rPr lang="cs-CZ" sz="2400" b="1" u="sng" dirty="0"/>
              <a:t>Oponent práce</a:t>
            </a:r>
          </a:p>
          <a:p>
            <a:pPr marL="0" indent="0">
              <a:buNone/>
            </a:pPr>
            <a:r>
              <a:rPr lang="cs-CZ" sz="2400" b="1" i="1" dirty="0"/>
              <a:t>„Myslíte si, že do doby zprovoznění obchvatu Severní tangenta bude reálně možné zpřístupnit, byť jen dočasně, TKD Nemanice přes obytnou zástavbu? Jaká v tom spatřujete rizika?“</a:t>
            </a:r>
          </a:p>
        </p:txBody>
      </p:sp>
    </p:spTree>
    <p:extLst>
      <p:ext uri="{BB962C8B-B14F-4D97-AF65-F5344CB8AC3E}">
        <p14:creationId xmlns:p14="http://schemas.microsoft.com/office/powerpoint/2010/main" val="34254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E1B8FBC-A223-4784-80D6-6DEA7275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731600"/>
            <a:ext cx="8534400" cy="16974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/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318909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BB10C7-6B27-4EDC-95FC-2B057395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A4471FC-5947-41F0-86B5-FA43DAF13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69143"/>
            <a:ext cx="8534400" cy="4818743"/>
          </a:xfrm>
        </p:spPr>
        <p:txBody>
          <a:bodyPr>
            <a:normAutofit/>
          </a:bodyPr>
          <a:lstStyle/>
          <a:p>
            <a:r>
              <a:rPr lang="cs-CZ" b="1" dirty="0"/>
              <a:t>Cíl práce</a:t>
            </a:r>
          </a:p>
          <a:p>
            <a:r>
              <a:rPr lang="cs-CZ" b="1" dirty="0"/>
              <a:t>Kombinovaná doprava v ČR</a:t>
            </a:r>
          </a:p>
          <a:p>
            <a:r>
              <a:rPr lang="cs-CZ" b="1" dirty="0"/>
              <a:t>Napojení na dopravní síť</a:t>
            </a:r>
          </a:p>
          <a:p>
            <a:r>
              <a:rPr lang="cs-CZ" b="1" dirty="0"/>
              <a:t>Výkony</a:t>
            </a:r>
          </a:p>
          <a:p>
            <a:r>
              <a:rPr lang="cs-CZ" b="1" dirty="0"/>
              <a:t>Manipulační zařízení</a:t>
            </a:r>
          </a:p>
          <a:p>
            <a:r>
              <a:rPr lang="cs-CZ" b="1" dirty="0"/>
              <a:t>Interní infrastruktura terminálu</a:t>
            </a:r>
          </a:p>
          <a:p>
            <a:r>
              <a:rPr lang="cs-CZ" b="1" dirty="0"/>
              <a:t>Ekonomické porovnání variant</a:t>
            </a:r>
          </a:p>
          <a:p>
            <a:r>
              <a:rPr lang="cs-CZ" b="1" dirty="0"/>
              <a:t>Vícekriteriální analýza</a:t>
            </a:r>
          </a:p>
          <a:p>
            <a:r>
              <a:rPr lang="cs-CZ" b="1" dirty="0"/>
              <a:t>Návrh prostorové dispozice jednotlivých variant</a:t>
            </a:r>
          </a:p>
          <a:p>
            <a:r>
              <a:rPr lang="cs-CZ" b="1" dirty="0"/>
              <a:t>Doplňující dotazy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5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EFFEE-5BF1-4195-AB43-8FADA27F8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510794-2E1C-4401-B3D7-443E41410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752822" cy="3615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2">
                    <a:lumMod val="10000"/>
                  </a:schemeClr>
                </a:solidFill>
              </a:rPr>
              <a:t>Cílem práce bylo navrhnout revitalizační opatření ke znovuzprovoznění terminálu kombinované dopravy v Nemanicích:</a:t>
            </a:r>
          </a:p>
          <a:p>
            <a:r>
              <a:rPr lang="cs-CZ" sz="2400" dirty="0">
                <a:solidFill>
                  <a:schemeClr val="tx2">
                    <a:lumMod val="10000"/>
                  </a:schemeClr>
                </a:solidFill>
              </a:rPr>
              <a:t>základní parametry terminálu, </a:t>
            </a:r>
          </a:p>
          <a:p>
            <a:r>
              <a:rPr lang="cs-CZ" sz="2400" dirty="0">
                <a:solidFill>
                  <a:schemeClr val="tx2">
                    <a:lumMod val="10000"/>
                  </a:schemeClr>
                </a:solidFill>
              </a:rPr>
              <a:t>technické vybavení, </a:t>
            </a:r>
          </a:p>
          <a:p>
            <a:r>
              <a:rPr lang="cs-CZ" sz="2400" dirty="0">
                <a:solidFill>
                  <a:schemeClr val="tx2">
                    <a:lumMod val="10000"/>
                  </a:schemeClr>
                </a:solidFill>
              </a:rPr>
              <a:t>technologie dopravní obsluhy terminálu,</a:t>
            </a:r>
          </a:p>
          <a:p>
            <a:r>
              <a:rPr lang="cs-CZ" sz="2400" dirty="0">
                <a:solidFill>
                  <a:schemeClr val="tx2">
                    <a:lumMod val="10000"/>
                  </a:schemeClr>
                </a:solidFill>
              </a:rPr>
              <a:t>uspořádání jednotlivých prvků.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2">
                    <a:lumMod val="10000"/>
                  </a:schemeClr>
                </a:solidFill>
              </a:rPr>
              <a:t>Variantní návrh bude obsahovat zhodnocení pomocí vybrané metody multikriteriálního hodnocení.</a:t>
            </a:r>
          </a:p>
        </p:txBody>
      </p:sp>
    </p:spTree>
    <p:extLst>
      <p:ext uri="{BB962C8B-B14F-4D97-AF65-F5344CB8AC3E}">
        <p14:creationId xmlns:p14="http://schemas.microsoft.com/office/powerpoint/2010/main" val="6937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BBD06B-552C-4DF7-9E19-C5617573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Snip Diagonal Corner Rectangle 21">
            <a:extLst>
              <a:ext uri="{FF2B5EF4-FFF2-40B4-BE49-F238E27FC236}">
                <a16:creationId xmlns:a16="http://schemas.microsoft.com/office/drawing/2014/main" id="{1D27B411-D85B-4FEE-8EF5-0726CC104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99" y="620722"/>
            <a:ext cx="9805929" cy="4418206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C33B52-966B-48AB-B150-0703D341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5605B8-360E-48F8-8236-1D79EF8EB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A3977D2-0245-428A-8353-C7231D91E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9420A79-B7F1-42B2-8A65-7F990211A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944D0E-1FE0-47ED-9362-B7A1560D7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5A66304-0B88-40BA-A57C-226AA50D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Graf 3">
            <a:extLst>
              <a:ext uri="{FF2B5EF4-FFF2-40B4-BE49-F238E27FC236}">
                <a16:creationId xmlns:a16="http://schemas.microsoft.com/office/drawing/2014/main" id="{2108E63B-6AFD-427E-ABFD-3623BE47E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199153"/>
              </p:ext>
            </p:extLst>
          </p:nvPr>
        </p:nvGraphicFramePr>
        <p:xfrm>
          <a:off x="1098550" y="1096964"/>
          <a:ext cx="8991114" cy="363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8A8AE2D-FD91-450D-A00E-029290226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2999"/>
              </p:ext>
            </p:extLst>
          </p:nvPr>
        </p:nvGraphicFramePr>
        <p:xfrm>
          <a:off x="634000" y="5070750"/>
          <a:ext cx="9805929" cy="960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8418">
                  <a:extLst>
                    <a:ext uri="{9D8B030D-6E8A-4147-A177-3AD203B41FA5}">
                      <a16:colId xmlns:a16="http://schemas.microsoft.com/office/drawing/2014/main" val="629961527"/>
                    </a:ext>
                  </a:extLst>
                </a:gridCol>
                <a:gridCol w="1367602">
                  <a:extLst>
                    <a:ext uri="{9D8B030D-6E8A-4147-A177-3AD203B41FA5}">
                      <a16:colId xmlns:a16="http://schemas.microsoft.com/office/drawing/2014/main" val="2546688021"/>
                    </a:ext>
                  </a:extLst>
                </a:gridCol>
                <a:gridCol w="1367602">
                  <a:extLst>
                    <a:ext uri="{9D8B030D-6E8A-4147-A177-3AD203B41FA5}">
                      <a16:colId xmlns:a16="http://schemas.microsoft.com/office/drawing/2014/main" val="3123081322"/>
                    </a:ext>
                  </a:extLst>
                </a:gridCol>
                <a:gridCol w="1367602">
                  <a:extLst>
                    <a:ext uri="{9D8B030D-6E8A-4147-A177-3AD203B41FA5}">
                      <a16:colId xmlns:a16="http://schemas.microsoft.com/office/drawing/2014/main" val="2137030795"/>
                    </a:ext>
                  </a:extLst>
                </a:gridCol>
                <a:gridCol w="1367602">
                  <a:extLst>
                    <a:ext uri="{9D8B030D-6E8A-4147-A177-3AD203B41FA5}">
                      <a16:colId xmlns:a16="http://schemas.microsoft.com/office/drawing/2014/main" val="757232731"/>
                    </a:ext>
                  </a:extLst>
                </a:gridCol>
                <a:gridCol w="1367602">
                  <a:extLst>
                    <a:ext uri="{9D8B030D-6E8A-4147-A177-3AD203B41FA5}">
                      <a16:colId xmlns:a16="http://schemas.microsoft.com/office/drawing/2014/main" val="3705988299"/>
                    </a:ext>
                  </a:extLst>
                </a:gridCol>
                <a:gridCol w="1569501">
                  <a:extLst>
                    <a:ext uri="{9D8B030D-6E8A-4147-A177-3AD203B41FA5}">
                      <a16:colId xmlns:a16="http://schemas.microsoft.com/office/drawing/2014/main" val="206262038"/>
                    </a:ext>
                  </a:extLst>
                </a:gridCol>
              </a:tblGrid>
              <a:tr h="480103"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9118898"/>
                  </a:ext>
                </a:extLst>
              </a:tr>
              <a:tr h="480103">
                <a:tc>
                  <a:txBody>
                    <a:bodyPr/>
                    <a:lstStyle/>
                    <a:p>
                      <a:pPr marR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celkem IPJ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656 287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808 932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863 925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904 136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958 264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1 010 242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886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90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6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4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9A5AE-3076-4666-9F75-C5B105B91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498" y="0"/>
            <a:ext cx="8534400" cy="2017486"/>
          </a:xfrm>
        </p:spPr>
        <p:txBody>
          <a:bodyPr/>
          <a:lstStyle/>
          <a:p>
            <a:r>
              <a:rPr lang="cs-CZ" b="1" dirty="0">
                <a:solidFill>
                  <a:schemeClr val="tx2">
                    <a:lumMod val="10000"/>
                  </a:schemeClr>
                </a:solidFill>
              </a:rPr>
              <a:t>napojení na dopravní síť</a:t>
            </a:r>
            <a:br>
              <a:rPr lang="cs-CZ" b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cs-CZ" b="1" dirty="0">
                <a:solidFill>
                  <a:schemeClr val="tx2">
                    <a:lumMod val="10000"/>
                  </a:schemeClr>
                </a:solidFill>
              </a:rPr>
              <a:t>silniční síť</a:t>
            </a:r>
          </a:p>
        </p:txBody>
      </p:sp>
    </p:spTree>
    <p:extLst>
      <p:ext uri="{BB962C8B-B14F-4D97-AF65-F5344CB8AC3E}">
        <p14:creationId xmlns:p14="http://schemas.microsoft.com/office/powerpoint/2010/main" val="180570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BC055-0D67-4DE8-8115-130B2DF02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930743" cy="1507067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10000"/>
                  </a:schemeClr>
                </a:solidFill>
              </a:rPr>
              <a:t>železniční síť – Nemanice, současný stav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B71BF2-03E2-4BD4-9B72-B54AE3A2D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46454"/>
            <a:ext cx="12186832" cy="451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92D6A-9BAD-48B1-BF83-E9ED3349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01597"/>
            <a:ext cx="8534400" cy="1507067"/>
          </a:xfrm>
        </p:spPr>
        <p:txBody>
          <a:bodyPr/>
          <a:lstStyle/>
          <a:p>
            <a:r>
              <a:rPr lang="cs-CZ" dirty="0"/>
              <a:t>výkony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A54064-38DB-4F1A-941B-8D3458AF5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12" y="1190172"/>
            <a:ext cx="8534400" cy="1640116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odhad 46 000 TEU/rok, 29 052 IPJ/rok, 117 IPJ/den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8037076-385D-4008-90A5-18363A68D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76223"/>
              </p:ext>
            </p:extLst>
          </p:nvPr>
        </p:nvGraphicFramePr>
        <p:xfrm>
          <a:off x="1828799" y="2830288"/>
          <a:ext cx="8534402" cy="3106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792">
                  <a:extLst>
                    <a:ext uri="{9D8B030D-6E8A-4147-A177-3AD203B41FA5}">
                      <a16:colId xmlns:a16="http://schemas.microsoft.com/office/drawing/2014/main" val="713069605"/>
                    </a:ext>
                  </a:extLst>
                </a:gridCol>
                <a:gridCol w="1582828">
                  <a:extLst>
                    <a:ext uri="{9D8B030D-6E8A-4147-A177-3AD203B41FA5}">
                      <a16:colId xmlns:a16="http://schemas.microsoft.com/office/drawing/2014/main" val="1205911054"/>
                    </a:ext>
                  </a:extLst>
                </a:gridCol>
                <a:gridCol w="1582828">
                  <a:extLst>
                    <a:ext uri="{9D8B030D-6E8A-4147-A177-3AD203B41FA5}">
                      <a16:colId xmlns:a16="http://schemas.microsoft.com/office/drawing/2014/main" val="3393014002"/>
                    </a:ext>
                  </a:extLst>
                </a:gridCol>
                <a:gridCol w="1582828">
                  <a:extLst>
                    <a:ext uri="{9D8B030D-6E8A-4147-A177-3AD203B41FA5}">
                      <a16:colId xmlns:a16="http://schemas.microsoft.com/office/drawing/2014/main" val="2341485959"/>
                    </a:ext>
                  </a:extLst>
                </a:gridCol>
                <a:gridCol w="1499126">
                  <a:extLst>
                    <a:ext uri="{9D8B030D-6E8A-4147-A177-3AD203B41FA5}">
                      <a16:colId xmlns:a16="http://schemas.microsoft.com/office/drawing/2014/main" val="3437819411"/>
                    </a:ext>
                  </a:extLst>
                </a:gridCol>
              </a:tblGrid>
              <a:tr h="1023186"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Intermodální přepravní jednotka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Podíl na objemu IPJ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ks / rok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TEU / rok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369368"/>
                  </a:ext>
                </a:extLst>
              </a:tr>
              <a:tr h="539771">
                <a:tc>
                  <a:txBody>
                    <a:bodyPr/>
                    <a:lstStyle/>
                    <a:p>
                      <a:pPr marR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malý kontejner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9 684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9 684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0271450"/>
                  </a:ext>
                </a:extLst>
              </a:tr>
              <a:tr h="510966">
                <a:tc>
                  <a:txBody>
                    <a:bodyPr/>
                    <a:lstStyle/>
                    <a:p>
                      <a:pPr marR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velký kontejner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9 684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19 368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0516546"/>
                  </a:ext>
                </a:extLst>
              </a:tr>
              <a:tr h="510966">
                <a:tc>
                  <a:txBody>
                    <a:bodyPr/>
                    <a:lstStyle/>
                    <a:p>
                      <a:pPr marR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silniční návěs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4 842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9 684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7273627"/>
                  </a:ext>
                </a:extLst>
              </a:tr>
              <a:tr h="521166">
                <a:tc>
                  <a:txBody>
                    <a:bodyPr/>
                    <a:lstStyle/>
                    <a:p>
                      <a:pPr marR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výměnná nástavba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4 842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7 263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2737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6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Řez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243</TotalTime>
  <Words>495</Words>
  <Application>Microsoft Office PowerPoint</Application>
  <PresentationFormat>Širokoúhlá obrazovka</PresentationFormat>
  <Paragraphs>171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Calibri</vt:lpstr>
      <vt:lpstr>Cambria Math</vt:lpstr>
      <vt:lpstr>Century Gothic</vt:lpstr>
      <vt:lpstr>Times New Roman</vt:lpstr>
      <vt:lpstr>Wingdings 3</vt:lpstr>
      <vt:lpstr>Řez</vt:lpstr>
      <vt:lpstr>Terminál kombinované dopravy Nemanice</vt:lpstr>
      <vt:lpstr>Obsah</vt:lpstr>
      <vt:lpstr>cíl práce</vt:lpstr>
      <vt:lpstr>Prezentace aplikace PowerPoint</vt:lpstr>
      <vt:lpstr>Prezentace aplikace PowerPoint</vt:lpstr>
      <vt:lpstr>Prezentace aplikace PowerPoint</vt:lpstr>
      <vt:lpstr>napojení na dopravní síť silniční síť</vt:lpstr>
      <vt:lpstr>železniční síť – Nemanice, současný stav</vt:lpstr>
      <vt:lpstr>výkony</vt:lpstr>
      <vt:lpstr>manipulační prostředky</vt:lpstr>
      <vt:lpstr>interní infrastruktura terminálu</vt:lpstr>
      <vt:lpstr>ekonomické porovnání variant</vt:lpstr>
      <vt:lpstr>vícekriteriální analýza</vt:lpstr>
      <vt:lpstr>prostorová dispozice – stohovací vozy</vt:lpstr>
      <vt:lpstr>kolejové portálové jeřáby</vt:lpstr>
      <vt:lpstr>portálové jeřáby na pneumatikách</vt:lpstr>
      <vt:lpstr>doplňující dotazy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Terminál kombinované dopravy Nemanice</dc:title>
  <dc:creator>Ondřej Lipold</dc:creator>
  <cp:lastModifiedBy>Ondřej Lipold</cp:lastModifiedBy>
  <cp:revision>21</cp:revision>
  <dcterms:created xsi:type="dcterms:W3CDTF">2018-05-20T19:03:42Z</dcterms:created>
  <dcterms:modified xsi:type="dcterms:W3CDTF">2018-05-29T19:35:21Z</dcterms:modified>
</cp:coreProperties>
</file>