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72" r:id="rId10"/>
    <p:sldId id="263" r:id="rId11"/>
    <p:sldId id="274" r:id="rId12"/>
    <p:sldId id="264" r:id="rId13"/>
    <p:sldId id="265" r:id="rId14"/>
    <p:sldId id="273" r:id="rId15"/>
    <p:sldId id="267" r:id="rId16"/>
    <p:sldId id="268" r:id="rId17"/>
    <p:sldId id="270" r:id="rId18"/>
    <p:sldId id="271" r:id="rId19"/>
  </p:sldIdLst>
  <p:sldSz cx="9144000" cy="6858000" type="screen4x3"/>
  <p:notesSz cx="6662738" cy="9832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>
        <p:scale>
          <a:sx n="90" d="100"/>
          <a:sy n="90" d="100"/>
        </p:scale>
        <p:origin x="-1334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indra\skola\magistersk&#233;%20studium\diplomka\dp%20moje\vypocet%20dcf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98862642169729"/>
          <c:y val="0.20590537284145519"/>
          <c:w val="0.59049315302978445"/>
          <c:h val="0.58246053846910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List1!$H$122</c:f>
              <c:strCache>
                <c:ptCount val="1"/>
                <c:pt idx="0">
                  <c:v>diskontovaná doba návratnosti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/>
                      <a:t>9,76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/>
                      <a:t>4,78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/>
                      <a:t>9,60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500645711580679E-17"/>
                  <c:y val="-1.764705555404250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5,42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List1!$G$123:$G$126</c:f>
              <c:strCache>
                <c:ptCount val="4"/>
                <c:pt idx="0">
                  <c:v>tepelné čerpadlo WPL AC </c:v>
                </c:pt>
                <c:pt idx="1">
                  <c:v>tepelné čerpadlo WPL AC s dotací</c:v>
                </c:pt>
                <c:pt idx="2">
                  <c:v>tepelné čerpadlo WPF 07</c:v>
                </c:pt>
                <c:pt idx="3">
                  <c:v>tepelné čerpadlo WPF 07 s dotací</c:v>
                </c:pt>
              </c:strCache>
            </c:strRef>
          </c:cat>
          <c:val>
            <c:numRef>
              <c:f>List1!$H$123:$H$126</c:f>
              <c:numCache>
                <c:formatCode>#,##0.00</c:formatCode>
                <c:ptCount val="4"/>
                <c:pt idx="0">
                  <c:v>9.76</c:v>
                </c:pt>
                <c:pt idx="1">
                  <c:v>4.78</c:v>
                </c:pt>
                <c:pt idx="2">
                  <c:v>9.6</c:v>
                </c:pt>
                <c:pt idx="3">
                  <c:v>5.42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401600"/>
        <c:axId val="98673216"/>
      </c:barChart>
      <c:catAx>
        <c:axId val="10140160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cs-CZ"/>
          </a:p>
        </c:txPr>
        <c:crossAx val="98673216"/>
        <c:crosses val="autoZero"/>
        <c:auto val="0"/>
        <c:lblAlgn val="ctr"/>
        <c:lblOffset val="70"/>
        <c:noMultiLvlLbl val="0"/>
      </c:catAx>
      <c:valAx>
        <c:axId val="98673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800" dirty="0"/>
                  <a:t>roky</a:t>
                </a:r>
              </a:p>
            </c:rich>
          </c:tx>
          <c:layout>
            <c:manualLayout>
              <c:xMode val="edge"/>
              <c:yMode val="edge"/>
              <c:x val="1.3685130228170021E-2"/>
              <c:y val="0.35193740262148204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10140160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3884035612475774"/>
          <c:y val="0.41224077587016661"/>
          <c:w val="0.24311840310057697"/>
          <c:h val="0.1064676041745985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D5E8-B76E-4A4D-A155-2F0D742EAD6F}" type="datetimeFigureOut">
              <a:rPr lang="cs-CZ" smtClean="0"/>
              <a:t>12.6.2018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vvv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497D-A324-4990-965F-A35DEEF2DF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235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67907-C7E8-4D5F-96C6-34257BD9C174}" type="datetimeFigureOut">
              <a:rPr lang="cs-CZ" smtClean="0"/>
              <a:t>12.6.2018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vvv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2D51-EAF5-40FD-AE74-F040FD4D8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089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vvv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vvv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16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50000">
              <a:srgbClr val="C4D6EB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červen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hhh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ipkP3PyMfbAhXCI1AKHTIgA6oQjRx6BAgBEAU&amp;url=https://www.psfv.cz/cs/penize-a-ucty&amp;psig=AOvVaw3JI1iBU0jF0n4tr8zu86HO&amp;ust=152866746419204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836712"/>
            <a:ext cx="4462264" cy="1019199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Vysoká škola technická a ekonomická</a:t>
            </a:r>
            <a:b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 Českých Budějovicích</a:t>
            </a:r>
            <a:b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7544" y="4509120"/>
            <a:ext cx="8096944" cy="1219200"/>
          </a:xfrm>
        </p:spPr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 Bc. Jindřiška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Konopová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Soukupová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 Ing. Vladimír Nývlt, MBA,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práce: Ing. Jana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Hubálovská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18530"/>
              </p:ext>
            </p:extLst>
          </p:nvPr>
        </p:nvGraphicFramePr>
        <p:xfrm>
          <a:off x="971600" y="836712"/>
          <a:ext cx="10081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Obrázek" r:id="rId4" imgW="9525000" imgH="9626600" progId="StaticMetafile">
                  <p:embed/>
                </p:oleObj>
              </mc:Choice>
              <mc:Fallback>
                <p:oleObj name="Obrázek" r:id="rId4" imgW="9525000" imgH="9626600" progId="StaticMetafil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836712"/>
                        <a:ext cx="1008112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27584" y="28529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Změna způsobu vytápění</a:t>
            </a:r>
          </a:p>
          <a:p>
            <a:pPr algn="ctr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rodinného domu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9984" y="1877923"/>
            <a:ext cx="726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Diplomová práce</a:t>
            </a:r>
          </a:p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prezentace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červen 2018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99592" y="103357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Kotlíková dotace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77281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Dotační program Ministerstva životního prostředí na výměnu kotlů na tuhá paliva zajišťuje krajský úřad Jihočeského kraje.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Registrované výrobky – zdroje tepla mohou získat dotaci ve výši max. 80 % způsobilých výdajů.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 t="17346" b="18030"/>
          <a:stretch/>
        </p:blipFill>
        <p:spPr>
          <a:xfrm>
            <a:off x="5652120" y="4005222"/>
            <a:ext cx="2840096" cy="23040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99592" y="83671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Diskuze výsledků: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41277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Výhody tepelného čerpadla: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7584" y="184482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Vysoký komfort – možnost ovládat přes internet zapnutí, vypnutí TČ, požadované teploty atd.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Ekvitermní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regulace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Bezobslužnost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Nízké provozní náklady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9592" y="36450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Nevýhody tepelného čerpadla: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9592" y="4077072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pořizovací cena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Hlučnost a výfuk studeného vzduchu u TČ vzduch/voda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Kolísání výkonu v závislosti na teplotě, bod bivalence – 5°C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Dostatečná plocha pozemku pro zemní kolektor u TČ země/voda</a:t>
            </a:r>
          </a:p>
        </p:txBody>
      </p:sp>
    </p:spTree>
    <p:extLst>
      <p:ext uri="{BB962C8B-B14F-4D97-AF65-F5344CB8AC3E}">
        <p14:creationId xmlns:p14="http://schemas.microsoft.com/office/powerpoint/2010/main" val="11453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383942232"/>
              </p:ext>
            </p:extLst>
          </p:nvPr>
        </p:nvGraphicFramePr>
        <p:xfrm>
          <a:off x="899592" y="1484784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619672" y="95111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Diskontovaná doba návratnosti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11821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Návrhy a opatření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26124" y="1628800"/>
            <a:ext cx="69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Informace pro kvalitní návrh tepelného čerpadla: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20486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Finanční prostředky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Dokumentaci objektu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Tepelná ztráta objektu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Výpočet potřeby tepla objektu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Stávající provozní náklady na topení a TUV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Možnost čerpání dotací na zdroj tepla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26124" y="1628800"/>
            <a:ext cx="720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Další otázky pro kvalitní návrh tepelného čerpadla: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31640" y="2204864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Vyhovuje stávající tepelná soustava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Návratnost investice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Potřeba využít chlazení objektu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Vhodné umístění venkovní jednotky TČ vzduch/voda u objektu z hlediska hluku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Vhodný pozemek pro TČ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země/voda (plocha pro zemní kolektor)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40" y="4513188"/>
            <a:ext cx="1714500" cy="17068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69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71600" y="96156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7604" y="1700808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Hypotéza nebyla potvrzena. </a:t>
            </a: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Finančně výhodnější z hlediska diskontované doby návratnosti je bez vyplacení dotace tepelné čerpadlo země/voda WPC 07 s dobou návratnosti 9,6 roku. </a:t>
            </a: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Při vyplacení dotace je však výhodnější tepelné čerpadlo vzduch/voda WPL 10 AC s dobou diskontované návratnosti 4,78 roku. 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170080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Technická stránka výrobku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Kvalitní komponenty, především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kompresor, který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zajistí dlouhou životnost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Životnost kompresoru je dána počtem startů a množstvím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motohodin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881425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itchFamily="34" charset="0"/>
                <a:cs typeface="Arial" pitchFamily="34" charset="0"/>
              </a:rPr>
              <a:t>Rozhodující kritérium: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382213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Důležité je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také zapojení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tepelného čerpadla tak, aby bylo možno využít levnější tarif od dodavatele el. energie.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35596" y="220486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Práce se zabývá tématikou, která je pro celý stavební trh velice zajímavá. </a:t>
            </a:r>
          </a:p>
          <a:p>
            <a:pPr marL="457200" indent="-457200" algn="just"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Jaký největší přínos výsledků z této práce je pro stavební firmy?</a:t>
            </a:r>
            <a:endParaRPr lang="cs-CZ" sz="2000" dirty="0"/>
          </a:p>
          <a:p>
            <a:pPr marL="457200" indent="-457200" algn="just"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Jakým směrem by se měl ubírat další výzkum, respektive jak by bylo vhodné na tuto práci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navázet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(další BP, DP)?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88142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dotazy: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435639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cs-CZ" sz="3200" dirty="0" smtClean="0">
                <a:latin typeface="Arial" pitchFamily="34" charset="0"/>
                <a:cs typeface="Arial" pitchFamily="34" charset="0"/>
              </a:rPr>
              <a:t>Oponent práce: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497310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V práci bylo řečeno maximum, nemám další otázky.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164099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>
                <a:latin typeface="Arial" pitchFamily="34" charset="0"/>
                <a:cs typeface="Arial" pitchFamily="34" charset="0"/>
              </a:rPr>
              <a:t>Vedoucí práce: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5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321297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" pitchFamily="34" charset="0"/>
                <a:cs typeface="Arial" pitchFamily="34" charset="0"/>
              </a:rPr>
              <a:t>Děkuji za pozornost.</a:t>
            </a:r>
            <a:endParaRPr lang="cs-CZ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2520280" cy="177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15200" cy="1051520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234888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itchFamily="34" charset="0"/>
                <a:cs typeface="Arial" pitchFamily="34" charset="0"/>
              </a:rPr>
              <a:t>Cílem práce je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návrh nového zdroje tepla pro vytápění zvolené budovy, posouzení přínosů a nákladů z hlediska provozu a investic, vytvoření metodiky při výběru zdroje tepla pro majitele budov, kteří zvažují změnu způsobu vytápění.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33264"/>
            <a:ext cx="7787208" cy="1195536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Výzkumný problém: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8448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Je tepelné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čerpadlo vzduch/voda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finančně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nejvýhodnější variantou pro vytápění a ohřev vody v daném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objektu?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9031" t="27856" r="47009" b="34411"/>
          <a:stretch/>
        </p:blipFill>
        <p:spPr bwMode="auto">
          <a:xfrm>
            <a:off x="6300312" y="3140968"/>
            <a:ext cx="1800200" cy="275945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Výsledek obrázku pro peníz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6"/>
          <a:stretch/>
        </p:blipFill>
        <p:spPr bwMode="auto">
          <a:xfrm>
            <a:off x="1350285" y="3972946"/>
            <a:ext cx="3279714" cy="1927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89248"/>
            <a:ext cx="7787208" cy="1339552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Metodika práce: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84482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>
                <a:latin typeface="Arial" pitchFamily="34" charset="0"/>
                <a:cs typeface="Arial" pitchFamily="34" charset="0"/>
              </a:rPr>
              <a:t>Budou vybrány 2 typy tepelných čerpadel pro vytápění a ohřev vody, které přicházejí v úvahu pro konkrétní zvolený objekt. Provede se výpočet tepelné ztráty objektu. Budou posouzeny roční provozní náklady a investiční náklady zvolených tepelných čerpadel. Tyto náklady budou navzájem porovnány. Dále budou zjišťovány důvody, které vedou k volbě daného typu čerpadla. Na základě zjištění příčiny bude zformulována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otázka, která ve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svém důsledku stanoví omezení jednotlivých druhů tepelných čerpadel. Jedná se tedy o řešení kauzálního výzkumného problému, kdy se zjišťují příčinné vztahy.</a:t>
            </a:r>
          </a:p>
          <a:p>
            <a:pPr algn="just"/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225352"/>
            <a:ext cx="7787208" cy="1339552"/>
          </a:xfrm>
        </p:spPr>
        <p:txBody>
          <a:bodyPr/>
          <a:lstStyle/>
          <a:p>
            <a:pPr algn="just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Motivace a důvody vedoucí </a:t>
            </a:r>
            <a:b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výběru daného tématu: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3111351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Možnost využití získaných vědomostí v praxi. Téma je v současné době aktuální. Propagace možnosti čerpání dotací z fondu Ministerstva životního prostředí.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89248"/>
            <a:ext cx="7787208" cy="1339552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Popis objektu: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844824"/>
            <a:ext cx="7272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Zděná stavba rodinného o zastavěné ploše 139 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přízemní s garáží a obytným podkrovím. Dispozice 4+1. Dům je nyní vytápěn elektrokotlem a kotlem na tuhá paliva.  Otopná soustava se skládá z podlahového vytápění. Ohřev TUV je zajištěn akumulační nádrží. Pozemek u rodinného domu je 1500 m</a:t>
            </a:r>
            <a:r>
              <a:rPr lang="cs-CZ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3933056"/>
            <a:ext cx="7416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Potřeba tepla objektu:</a:t>
            </a:r>
          </a:p>
          <a:p>
            <a:pPr algn="just"/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Potřeba tepla na ohřev TUV……………6278 kWh/rok</a:t>
            </a: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Potřeba tepla na vytápění…..…………12909 kWh/rok</a:t>
            </a:r>
          </a:p>
        </p:txBody>
      </p:sp>
    </p:spTree>
    <p:extLst>
      <p:ext uri="{BB962C8B-B14F-4D97-AF65-F5344CB8AC3E}">
        <p14:creationId xmlns:p14="http://schemas.microsoft.com/office/powerpoint/2010/main" val="17984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87208" cy="576064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Tepelná ztráta objektu:………………………….8,198 kW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70080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Sazba el. energie pro tepelná čerpadla D 57d NT pouze 20 hodin denně.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2656583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Tepelné čerpadlo se dimenzuje nejčastěji na 60-80% tepelné ztráty domu s ohledem na NT el. energie, 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tj. 5,9 – 7,87 kW.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386104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Porovnání tepelných čerpadel: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4509120"/>
            <a:ext cx="77048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Návrh tepelných čerpadel od fa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Stiebel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Eltron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vzduch/voda WPL 10 AC (topný výkon při A2/W35 6,74 kW)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země/voda WPC 7 (topný výkon při B0 W35 7,5 kW)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78033" y="119675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Tepelné čerpadlo vzduch/voda WPL 10 AC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6696" y="1959223"/>
            <a:ext cx="75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Investiční náklady……………...………..250000,- Kč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4760" y="28951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Topný faktor………..………………………........3,51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6501" y="2420888"/>
            <a:ext cx="761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Topný výkon…………..……………...............…6,74 kW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78032" y="3356992"/>
            <a:ext cx="760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Roční náklady (elektroměr, topení, TUV)22593,- Kč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5278" y="4437112"/>
            <a:ext cx="7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Diskontovaná doba návratnosti………………..9,76 let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25279" y="3861048"/>
            <a:ext cx="760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Roční úspora oproti elektrokotli………….29184,- Kč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4911551"/>
            <a:ext cx="7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Diskontovaná doba návratnosti s dotací….…..4,78 let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78033" y="119675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Tepelné čerpadlo země/voda WPC 07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6696" y="1959223"/>
            <a:ext cx="757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Investiční náklady……………...…………294800,- Kč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4760" y="28951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Topný faktor………..……………………….........4,85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4639" y="2420888"/>
            <a:ext cx="761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Topný výkon…………..……………................…7,5 kW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3356992"/>
            <a:ext cx="760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Roční náklady (elektroměr, topení, TUV).16800,- Kč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99592" y="4365104"/>
            <a:ext cx="7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Diskontovaná doba návratnosti………………..9,6 let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9592" y="3861048"/>
            <a:ext cx="7606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Roční úspora oproti elektrokotli………….34927,- Kč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01409" y="4869160"/>
            <a:ext cx="755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Diskontovaná doba návratnosti s dotací….…..5,42 let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1147</TotalTime>
  <Words>757</Words>
  <Application>Microsoft Office PowerPoint</Application>
  <PresentationFormat>Předvádění na obrazovce (4:3)</PresentationFormat>
  <Paragraphs>99</Paragraphs>
  <Slides>18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Exekutivní</vt:lpstr>
      <vt:lpstr>Obrázek</vt:lpstr>
      <vt:lpstr>Vysoká škola technická a ekonomická  v Českých Budějovicích </vt:lpstr>
      <vt:lpstr>Cíl práce:</vt:lpstr>
      <vt:lpstr>Výzkumný problém:</vt:lpstr>
      <vt:lpstr>Metodika práce:</vt:lpstr>
      <vt:lpstr>Motivace a důvody vedoucí  k výběru daného tématu:</vt:lpstr>
      <vt:lpstr>Popis objektu:</vt:lpstr>
      <vt:lpstr>Tepelná ztráta objektu:………………………….8,198 kW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</dc:title>
  <dc:creator>jindra</dc:creator>
  <cp:lastModifiedBy>jindra</cp:lastModifiedBy>
  <cp:revision>47</cp:revision>
  <cp:lastPrinted>2016-06-07T16:58:55Z</cp:lastPrinted>
  <dcterms:created xsi:type="dcterms:W3CDTF">2016-06-06T21:16:40Z</dcterms:created>
  <dcterms:modified xsi:type="dcterms:W3CDTF">2018-06-12T21:00:17Z</dcterms:modified>
</cp:coreProperties>
</file>