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74" r:id="rId7"/>
    <p:sldId id="270" r:id="rId8"/>
    <p:sldId id="260" r:id="rId9"/>
    <p:sldId id="275" r:id="rId10"/>
    <p:sldId id="267" r:id="rId11"/>
    <p:sldId id="276" r:id="rId12"/>
    <p:sldId id="272" r:id="rId13"/>
    <p:sldId id="279" r:id="rId14"/>
    <p:sldId id="273" r:id="rId15"/>
    <p:sldId id="277" r:id="rId16"/>
    <p:sldId id="278" r:id="rId17"/>
    <p:sldId id="266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5" autoAdjust="0"/>
    <p:restoredTop sz="94660"/>
  </p:normalViewPr>
  <p:slideViewPr>
    <p:cSldViewPr snapToGrid="0">
      <p:cViewPr>
        <p:scale>
          <a:sx n="75" d="100"/>
          <a:sy n="75" d="100"/>
        </p:scale>
        <p:origin x="204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F9C4-B051-4CA7-966E-26770E54A175}" type="datetimeFigureOut">
              <a:rPr lang="cs-CZ" smtClean="0"/>
              <a:t>11.06.2018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DF2E-AB1D-46F9-9529-492A7FC13F8A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082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F9C4-B051-4CA7-966E-26770E54A175}" type="datetimeFigureOut">
              <a:rPr lang="cs-CZ" smtClean="0"/>
              <a:t>11.06.2018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DF2E-AB1D-46F9-9529-492A7FC13F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10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F9C4-B051-4CA7-966E-26770E54A175}" type="datetimeFigureOut">
              <a:rPr lang="cs-CZ" smtClean="0"/>
              <a:t>11.06.2018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DF2E-AB1D-46F9-9529-492A7FC13F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090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F9C4-B051-4CA7-966E-26770E54A175}" type="datetimeFigureOut">
              <a:rPr lang="cs-CZ" smtClean="0"/>
              <a:t>11.06.2018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DF2E-AB1D-46F9-9529-492A7FC13F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719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F9C4-B051-4CA7-966E-26770E54A175}" type="datetimeFigureOut">
              <a:rPr lang="cs-CZ" smtClean="0"/>
              <a:t>11.06.2018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DF2E-AB1D-46F9-9529-492A7FC13F8A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340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F9C4-B051-4CA7-966E-26770E54A175}" type="datetimeFigureOut">
              <a:rPr lang="cs-CZ" smtClean="0"/>
              <a:t>11.06.2018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DF2E-AB1D-46F9-9529-492A7FC13F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11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F9C4-B051-4CA7-966E-26770E54A175}" type="datetimeFigureOut">
              <a:rPr lang="cs-CZ" smtClean="0"/>
              <a:t>11.06.2018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DF2E-AB1D-46F9-9529-492A7FC13F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118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F9C4-B051-4CA7-966E-26770E54A175}" type="datetimeFigureOut">
              <a:rPr lang="cs-CZ" smtClean="0"/>
              <a:t>11.06.2018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DF2E-AB1D-46F9-9529-492A7FC13F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202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F9C4-B051-4CA7-966E-26770E54A175}" type="datetimeFigureOut">
              <a:rPr lang="cs-CZ" smtClean="0"/>
              <a:t>11.06.2018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DF2E-AB1D-46F9-9529-492A7FC13F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42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64FF9C4-B051-4CA7-966E-26770E54A175}" type="datetimeFigureOut">
              <a:rPr lang="cs-CZ" smtClean="0"/>
              <a:t>11.06.2018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3BDF2E-AB1D-46F9-9529-492A7FC13F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5517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F9C4-B051-4CA7-966E-26770E54A175}" type="datetimeFigureOut">
              <a:rPr lang="cs-CZ" smtClean="0"/>
              <a:t>11.06.2018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DF2E-AB1D-46F9-9529-492A7FC13F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049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64FF9C4-B051-4CA7-966E-26770E54A175}" type="datetimeFigureOut">
              <a:rPr lang="cs-CZ" smtClean="0"/>
              <a:t>11.06.2018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03BDF2E-AB1D-46F9-9529-492A7FC13F8A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13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00051" y="640964"/>
            <a:ext cx="10058400" cy="1803017"/>
          </a:xfrm>
        </p:spPr>
        <p:txBody>
          <a:bodyPr>
            <a:normAutofit/>
          </a:bodyPr>
          <a:lstStyle/>
          <a:p>
            <a:pPr algn="ctr"/>
            <a:r>
              <a:rPr lang="cs-CZ" sz="6600" dirty="0"/>
              <a:t>Návrh rekreačního a školícího areálu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116711" y="4547286"/>
            <a:ext cx="3041740" cy="1051334"/>
          </a:xfrm>
        </p:spPr>
        <p:txBody>
          <a:bodyPr>
            <a:normAutofit/>
          </a:bodyPr>
          <a:lstStyle/>
          <a:p>
            <a:pPr algn="r"/>
            <a:r>
              <a:rPr lang="cs-CZ" cap="none" dirty="0" smtClean="0">
                <a:solidFill>
                  <a:schemeClr val="tx1"/>
                </a:solidFill>
              </a:rPr>
              <a:t>Bc. </a:t>
            </a:r>
            <a:r>
              <a:rPr lang="cs-CZ" dirty="0" smtClean="0">
                <a:solidFill>
                  <a:schemeClr val="tx1"/>
                </a:solidFill>
              </a:rPr>
              <a:t>M</a:t>
            </a:r>
            <a:r>
              <a:rPr lang="cs-CZ" cap="none" dirty="0" smtClean="0">
                <a:solidFill>
                  <a:schemeClr val="tx1"/>
                </a:solidFill>
              </a:rPr>
              <a:t>artin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š</a:t>
            </a:r>
            <a:r>
              <a:rPr lang="cs-CZ" cap="none" dirty="0" err="1" smtClean="0">
                <a:solidFill>
                  <a:schemeClr val="tx1"/>
                </a:solidFill>
              </a:rPr>
              <a:t>vejda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cs-CZ" dirty="0" err="1" smtClean="0">
                <a:solidFill>
                  <a:schemeClr val="tx1"/>
                </a:solidFill>
              </a:rPr>
              <a:t>Učo</a:t>
            </a:r>
            <a:r>
              <a:rPr lang="cs-CZ" dirty="0" smtClean="0">
                <a:solidFill>
                  <a:schemeClr val="tx1"/>
                </a:solidFill>
              </a:rPr>
              <a:t>: 12067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1097279" y="4547286"/>
            <a:ext cx="7379455" cy="1051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cap="none" dirty="0" smtClean="0">
                <a:solidFill>
                  <a:schemeClr val="tx1"/>
                </a:solidFill>
              </a:rPr>
              <a:t>vedoucí diplomové práce: </a:t>
            </a:r>
            <a:r>
              <a:rPr lang="cs-CZ" sz="1800" cap="none" dirty="0">
                <a:solidFill>
                  <a:schemeClr val="tx1"/>
                </a:solidFill>
              </a:rPr>
              <a:t>doc. Dr. Ing. Luboš </a:t>
            </a:r>
            <a:r>
              <a:rPr lang="cs-CZ" sz="1800" cap="none" dirty="0" err="1">
                <a:solidFill>
                  <a:schemeClr val="tx1"/>
                </a:solidFill>
              </a:rPr>
              <a:t>Podolka</a:t>
            </a:r>
            <a:endParaRPr lang="cs-CZ" sz="1800" cap="none" dirty="0" smtClean="0">
              <a:solidFill>
                <a:schemeClr val="tx1"/>
              </a:solidFill>
            </a:endParaRPr>
          </a:p>
          <a:p>
            <a:r>
              <a:rPr lang="cs-CZ" sz="1800" cap="none" dirty="0" smtClean="0">
                <a:solidFill>
                  <a:schemeClr val="tx1"/>
                </a:solidFill>
              </a:rPr>
              <a:t>oponent práce:</a:t>
            </a:r>
            <a:endParaRPr lang="cs-CZ" sz="1800" cap="none" dirty="0">
              <a:solidFill>
                <a:schemeClr val="tx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25" r="162" b="10087"/>
          <a:stretch/>
        </p:blipFill>
        <p:spPr>
          <a:xfrm>
            <a:off x="1664037" y="2517058"/>
            <a:ext cx="8906118" cy="169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89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866" y="1023116"/>
            <a:ext cx="3945007" cy="2412000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1097280" y="131805"/>
            <a:ext cx="10058400" cy="847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 smtClean="0"/>
              <a:t>Řezy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6" b="1096"/>
          <a:stretch/>
        </p:blipFill>
        <p:spPr>
          <a:xfrm>
            <a:off x="135570" y="979479"/>
            <a:ext cx="8182165" cy="239168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70" y="3745687"/>
            <a:ext cx="8280000" cy="2078786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570" y="3745687"/>
            <a:ext cx="3557262" cy="253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3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 txBox="1">
            <a:spLocks/>
          </p:cNvSpPr>
          <p:nvPr/>
        </p:nvSpPr>
        <p:spPr>
          <a:xfrm>
            <a:off x="1097280" y="131805"/>
            <a:ext cx="10058400" cy="847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 smtClean="0"/>
              <a:t>Pohledy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" t="-1713"/>
          <a:stretch/>
        </p:blipFill>
        <p:spPr>
          <a:xfrm>
            <a:off x="165251" y="991517"/>
            <a:ext cx="8108394" cy="190470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" t="-767" r="1928" b="2100"/>
          <a:stretch/>
        </p:blipFill>
        <p:spPr>
          <a:xfrm>
            <a:off x="165251" y="3371160"/>
            <a:ext cx="8108394" cy="2088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" t="-1379"/>
          <a:stretch/>
        </p:blipFill>
        <p:spPr>
          <a:xfrm>
            <a:off x="8383836" y="965160"/>
            <a:ext cx="3488675" cy="193106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" t="1266"/>
          <a:stretch/>
        </p:blipFill>
        <p:spPr>
          <a:xfrm>
            <a:off x="8383835" y="3364705"/>
            <a:ext cx="3488676" cy="204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0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25917"/>
          </a:xfrm>
        </p:spPr>
        <p:txBody>
          <a:bodyPr/>
          <a:lstStyle/>
          <a:p>
            <a:pPr algn="ctr"/>
            <a:r>
              <a:rPr lang="cs-CZ" dirty="0"/>
              <a:t>D</a:t>
            </a:r>
            <a:r>
              <a:rPr lang="cs-CZ" dirty="0" smtClean="0"/>
              <a:t>etail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309687"/>
            <a:ext cx="1093470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0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Vyhodnocení výsledků energetické náročnosti budovy podle vyhlášky 78/2013 Sb.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sz="1400" b="1" dirty="0"/>
              <a:t>Průměrný součinitel prostupu tepla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sz="1400" dirty="0" err="1"/>
              <a:t>U,em</a:t>
            </a:r>
            <a:r>
              <a:rPr lang="cs-CZ" sz="1400" dirty="0"/>
              <a:t>= </a:t>
            </a:r>
            <a:r>
              <a:rPr lang="cs-CZ" sz="1400" dirty="0" smtClean="0"/>
              <a:t>0,34 </a:t>
            </a:r>
            <a:r>
              <a:rPr lang="cs-CZ" sz="1400" dirty="0"/>
              <a:t>W/m2K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sz="1400" dirty="0" err="1"/>
              <a:t>U,em,R</a:t>
            </a:r>
            <a:r>
              <a:rPr lang="cs-CZ" sz="1400" dirty="0"/>
              <a:t>= </a:t>
            </a:r>
            <a:r>
              <a:rPr lang="cs-CZ" sz="1400" dirty="0" smtClean="0"/>
              <a:t>0,47 </a:t>
            </a:r>
            <a:r>
              <a:rPr lang="cs-CZ" sz="1400" dirty="0"/>
              <a:t>W/m2K 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cs-CZ" sz="1400" dirty="0" err="1"/>
              <a:t>U,em</a:t>
            </a:r>
            <a:r>
              <a:rPr lang="cs-CZ" sz="1400" dirty="0"/>
              <a:t>&lt;</a:t>
            </a:r>
            <a:r>
              <a:rPr lang="cs-CZ" sz="1400" dirty="0" err="1"/>
              <a:t>E,em,R</a:t>
            </a:r>
            <a:r>
              <a:rPr lang="cs-CZ" sz="1400" dirty="0"/>
              <a:t> 	</a:t>
            </a:r>
            <a:r>
              <a:rPr lang="cs-CZ" sz="1400" dirty="0" smtClean="0"/>
              <a:t>Klasifikační </a:t>
            </a:r>
            <a:r>
              <a:rPr lang="cs-CZ" sz="1400" dirty="0"/>
              <a:t>tř. </a:t>
            </a:r>
            <a:r>
              <a:rPr lang="cs-CZ" sz="1400" dirty="0" smtClean="0"/>
              <a:t>B (velmi úsporná</a:t>
            </a:r>
            <a:r>
              <a:rPr lang="cs-CZ" sz="1400" dirty="0"/>
              <a:t>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sz="1400" b="1" dirty="0"/>
              <a:t>Celková dodaná energie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sz="1400" dirty="0"/>
              <a:t>EP,A= </a:t>
            </a:r>
            <a:r>
              <a:rPr lang="cs-CZ" sz="1400" dirty="0" smtClean="0"/>
              <a:t>707 </a:t>
            </a:r>
            <a:r>
              <a:rPr lang="cs-CZ" sz="1400" dirty="0"/>
              <a:t>kWh/m2.a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sz="1400" dirty="0"/>
              <a:t>EP,A,R= </a:t>
            </a:r>
            <a:r>
              <a:rPr lang="cs-CZ" sz="1400" dirty="0" smtClean="0"/>
              <a:t>814 </a:t>
            </a:r>
            <a:r>
              <a:rPr lang="cs-CZ" sz="1400" dirty="0"/>
              <a:t>kWh/m2.a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cs-CZ" sz="1400" dirty="0"/>
              <a:t>EP,A&lt; EP,A,R	</a:t>
            </a:r>
            <a:r>
              <a:rPr lang="cs-CZ" sz="1400" dirty="0" smtClean="0"/>
              <a:t>Klasifikační </a:t>
            </a:r>
            <a:r>
              <a:rPr lang="cs-CZ" sz="1400" dirty="0"/>
              <a:t>tř. </a:t>
            </a:r>
            <a:r>
              <a:rPr lang="cs-CZ" sz="1400" dirty="0" smtClean="0"/>
              <a:t>C (úsporná</a:t>
            </a:r>
            <a:r>
              <a:rPr lang="cs-CZ" sz="1400" dirty="0"/>
              <a:t>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sz="1400" b="1" dirty="0"/>
              <a:t>Měrná neobnovitelná primární energie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sz="1400" dirty="0" err="1"/>
              <a:t>E,pN,A</a:t>
            </a:r>
            <a:r>
              <a:rPr lang="cs-CZ" sz="1400" dirty="0"/>
              <a:t>= </a:t>
            </a:r>
            <a:r>
              <a:rPr lang="cs-CZ" sz="1400" dirty="0" smtClean="0"/>
              <a:t>778 </a:t>
            </a:r>
            <a:r>
              <a:rPr lang="cs-CZ" sz="1400" dirty="0"/>
              <a:t>kWh/m2.a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sz="1400" dirty="0" err="1"/>
              <a:t>E,pN,A,R</a:t>
            </a:r>
            <a:r>
              <a:rPr lang="cs-CZ" sz="1400" dirty="0"/>
              <a:t>= </a:t>
            </a:r>
            <a:r>
              <a:rPr lang="cs-CZ" sz="1400" dirty="0" smtClean="0"/>
              <a:t>862 </a:t>
            </a:r>
            <a:r>
              <a:rPr lang="cs-CZ" sz="1400" dirty="0"/>
              <a:t>kWh/m2.a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sz="1400" dirty="0" err="1"/>
              <a:t>E,pN,A</a:t>
            </a:r>
            <a:r>
              <a:rPr lang="cs-CZ" sz="1400" dirty="0"/>
              <a:t>&lt; </a:t>
            </a:r>
            <a:r>
              <a:rPr lang="cs-CZ" sz="1400" dirty="0" err="1" smtClean="0"/>
              <a:t>E,pN,A,R</a:t>
            </a:r>
            <a:r>
              <a:rPr lang="cs-CZ" sz="1400" dirty="0" smtClean="0"/>
              <a:t>	    Klasifikační </a:t>
            </a:r>
            <a:r>
              <a:rPr lang="cs-CZ" sz="1400" dirty="0"/>
              <a:t>tř. C</a:t>
            </a:r>
            <a:r>
              <a:rPr lang="cs-CZ" sz="1400" dirty="0" smtClean="0"/>
              <a:t> (úsporná</a:t>
            </a:r>
            <a:r>
              <a:rPr lang="cs-CZ" sz="1400" dirty="0"/>
              <a:t>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sz="1400" dirty="0"/>
              <a:t>Budova je zařazena podle vyhlášky č 78/2013 Sb. do klasifikační třídy B (velmi </a:t>
            </a:r>
            <a:r>
              <a:rPr lang="cs-CZ" sz="1400" dirty="0" smtClean="0"/>
              <a:t>úsporná)</a:t>
            </a:r>
            <a:endParaRPr lang="cs-CZ" sz="1400" dirty="0"/>
          </a:p>
        </p:txBody>
      </p:sp>
      <p:pic>
        <p:nvPicPr>
          <p:cNvPr id="4" name="Grafický objekt 7" descr="Tenká rovná šipka">
            <a:extLst>
              <a:ext uri="{FF2B5EF4-FFF2-40B4-BE49-F238E27FC236}">
                <a16:creationId xmlns:a16="http://schemas.microsoft.com/office/drawing/2014/main" xmlns="" id="{02CC3B83-9BCB-4B6B-A1BB-BDBB7015E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>
            <a:off x="2292327" y="2592936"/>
            <a:ext cx="469260" cy="469260"/>
          </a:xfrm>
          <a:prstGeom prst="rect">
            <a:avLst/>
          </a:prstGeom>
        </p:spPr>
      </p:pic>
      <p:pic>
        <p:nvPicPr>
          <p:cNvPr id="5" name="Grafický objekt 7" descr="Tenká rovná šipka">
            <a:extLst>
              <a:ext uri="{FF2B5EF4-FFF2-40B4-BE49-F238E27FC236}">
                <a16:creationId xmlns:a16="http://schemas.microsoft.com/office/drawing/2014/main" xmlns="" id="{02CC3B83-9BCB-4B6B-A1BB-BDBB7015E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>
            <a:off x="2330599" y="3616893"/>
            <a:ext cx="469260" cy="481041"/>
          </a:xfrm>
          <a:prstGeom prst="rect">
            <a:avLst/>
          </a:prstGeom>
        </p:spPr>
      </p:pic>
      <p:pic>
        <p:nvPicPr>
          <p:cNvPr id="6" name="Grafický objekt 7" descr="Tenká rovná šipka">
            <a:extLst>
              <a:ext uri="{FF2B5EF4-FFF2-40B4-BE49-F238E27FC236}">
                <a16:creationId xmlns:a16="http://schemas.microsoft.com/office/drawing/2014/main" xmlns="" id="{02CC3B83-9BCB-4B6B-A1BB-BDBB7015E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>
            <a:off x="2565229" y="4748884"/>
            <a:ext cx="469260" cy="46926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9701" y="1845734"/>
            <a:ext cx="3565979" cy="336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08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Závěrečné 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Cíl práce byl splněn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Bavilo </a:t>
            </a:r>
            <a:r>
              <a:rPr lang="cs-CZ" dirty="0"/>
              <a:t>mě přemýšlet o dispozici </a:t>
            </a:r>
            <a:r>
              <a:rPr lang="cs-CZ" dirty="0" smtClean="0"/>
              <a:t>rekreačního střediska</a:t>
            </a: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Naučil jsem se pár nových věcí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Pochytil jsem spoustu nových informací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A chtěl bych poděkovat za pomoc a rady vedoucí práce</a:t>
            </a:r>
          </a:p>
          <a:p>
            <a:pPr>
              <a:buFont typeface="Wingdings" panose="05000000000000000000" pitchFamily="2" charset="2"/>
              <a:buChar char="v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84" y="2167468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0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624840"/>
            <a:ext cx="10058400" cy="746760"/>
          </a:xfrm>
        </p:spPr>
        <p:txBody>
          <a:bodyPr>
            <a:noAutofit/>
          </a:bodyPr>
          <a:lstStyle/>
          <a:p>
            <a:r>
              <a:rPr lang="cs-CZ" sz="5400" dirty="0" smtClean="0"/>
              <a:t>Doplňující otázky od vedoucí práce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630680"/>
            <a:ext cx="10058400" cy="344424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400" dirty="0"/>
              <a:t>Jak by se provedlo skutečné posouzení hlavních nosných prvků : krovu, stropů, stěn a </a:t>
            </a:r>
            <a:r>
              <a:rPr lang="cs-CZ" sz="2400" dirty="0" smtClean="0"/>
              <a:t>základů, </a:t>
            </a:r>
            <a:r>
              <a:rPr lang="es-ES" sz="2400" dirty="0" err="1" smtClean="0"/>
              <a:t>které</a:t>
            </a:r>
            <a:r>
              <a:rPr lang="es-ES" sz="2400" dirty="0" smtClean="0"/>
              <a:t> </a:t>
            </a:r>
            <a:r>
              <a:rPr lang="es-ES" sz="2400" dirty="0" err="1"/>
              <a:t>jste</a:t>
            </a:r>
            <a:r>
              <a:rPr lang="es-ES" sz="2400" dirty="0"/>
              <a:t> ve </a:t>
            </a:r>
            <a:r>
              <a:rPr lang="es-ES" sz="2400" dirty="0" err="1"/>
              <a:t>své</a:t>
            </a:r>
            <a:r>
              <a:rPr lang="es-ES" sz="2400" dirty="0"/>
              <a:t> </a:t>
            </a:r>
            <a:r>
              <a:rPr lang="es-ES" sz="2400" dirty="0" err="1"/>
              <a:t>práci</a:t>
            </a:r>
            <a:r>
              <a:rPr lang="es-ES" sz="2400" dirty="0"/>
              <a:t> </a:t>
            </a:r>
            <a:r>
              <a:rPr lang="es-ES" sz="2400" dirty="0" err="1" smtClean="0"/>
              <a:t>použil</a:t>
            </a:r>
            <a:r>
              <a:rPr lang="cs-CZ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91748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624840"/>
            <a:ext cx="10058400" cy="746760"/>
          </a:xfrm>
        </p:spPr>
        <p:txBody>
          <a:bodyPr>
            <a:noAutofit/>
          </a:bodyPr>
          <a:lstStyle/>
          <a:p>
            <a:r>
              <a:rPr lang="cs-CZ" sz="5400" dirty="0" smtClean="0"/>
              <a:t>Doplňující otázky od oponenta práce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630680"/>
            <a:ext cx="10058400" cy="3444240"/>
          </a:xfrm>
        </p:spPr>
        <p:txBody>
          <a:bodyPr>
            <a:normAutofit/>
          </a:bodyPr>
          <a:lstStyle/>
          <a:p>
            <a:r>
              <a:rPr lang="cs-CZ" dirty="0" smtClean="0"/>
              <a:t>- </a:t>
            </a:r>
            <a:r>
              <a:rPr lang="cs-CZ" b="1" dirty="0" smtClean="0"/>
              <a:t>Kde bude v objektu umístěna technologie úpravy vody bazénu</a:t>
            </a:r>
            <a:r>
              <a:rPr lang="cs-CZ" b="1" dirty="0" smtClean="0"/>
              <a:t>? </a:t>
            </a:r>
            <a:r>
              <a:rPr lang="cs-CZ" dirty="0" smtClean="0"/>
              <a:t>Vzhledem velikosti bazénu se navrhuje písková filtrace vody. Tato filtrace by byla umístěna v technické místnosti. Pravidelně by se kontrolovalo </a:t>
            </a:r>
            <a:r>
              <a:rPr lang="cs-CZ" dirty="0" err="1" smtClean="0"/>
              <a:t>Ph</a:t>
            </a:r>
            <a:r>
              <a:rPr lang="cs-CZ" dirty="0" smtClean="0"/>
              <a:t> vody. </a:t>
            </a:r>
            <a:r>
              <a:rPr lang="cs-CZ" dirty="0" err="1" smtClean="0"/>
              <a:t>Ph</a:t>
            </a:r>
            <a:r>
              <a:rPr lang="cs-CZ" dirty="0" smtClean="0"/>
              <a:t> vody 6,8 až 7,2.</a:t>
            </a:r>
            <a:endParaRPr lang="cs-CZ" dirty="0" smtClean="0"/>
          </a:p>
          <a:p>
            <a:r>
              <a:rPr lang="pl-PL" dirty="0" smtClean="0"/>
              <a:t>- </a:t>
            </a:r>
            <a:r>
              <a:rPr lang="pl-PL" b="1" dirty="0" smtClean="0"/>
              <a:t>Je budova řešena jako bezbariérová</a:t>
            </a:r>
            <a:r>
              <a:rPr lang="pl-PL" b="1" dirty="0" smtClean="0"/>
              <a:t>? </a:t>
            </a:r>
            <a:r>
              <a:rPr lang="pl-PL" dirty="0" smtClean="0"/>
              <a:t>Ne není. </a:t>
            </a:r>
            <a:endParaRPr lang="pl-PL" dirty="0" smtClean="0"/>
          </a:p>
          <a:p>
            <a:r>
              <a:rPr lang="cs-CZ" dirty="0" smtClean="0"/>
              <a:t>- </a:t>
            </a:r>
            <a:r>
              <a:rPr lang="cs-CZ" b="1" dirty="0" smtClean="0"/>
              <a:t>Kde bude řešeno ukládání ložního prádla a potřeb pokojské služby? S žádnou místností v </a:t>
            </a:r>
            <a:r>
              <a:rPr lang="cs-CZ" b="1" dirty="0" smtClean="0"/>
              <a:t>1.NP </a:t>
            </a:r>
            <a:r>
              <a:rPr lang="pl-PL" b="1" dirty="0" smtClean="0"/>
              <a:t>ani </a:t>
            </a:r>
            <a:r>
              <a:rPr lang="pl-PL" b="1" dirty="0" smtClean="0"/>
              <a:t>2.NP není takto uvažováno</a:t>
            </a:r>
            <a:r>
              <a:rPr lang="pl-PL" b="1" dirty="0" smtClean="0"/>
              <a:t>? </a:t>
            </a:r>
            <a:r>
              <a:rPr lang="pl-PL" dirty="0" smtClean="0"/>
              <a:t>S touto místností jsem nepočítal. </a:t>
            </a:r>
            <a:endParaRPr lang="pl-PL" dirty="0" smtClean="0"/>
          </a:p>
          <a:p>
            <a:r>
              <a:rPr lang="cs-CZ" dirty="0" smtClean="0"/>
              <a:t>- </a:t>
            </a:r>
            <a:r>
              <a:rPr lang="cs-CZ" b="1" dirty="0" smtClean="0"/>
              <a:t>Bylo by možné využít některý z aktuálních dotačních programů týkající se úspory energie a šetření </a:t>
            </a:r>
            <a:r>
              <a:rPr lang="cs-CZ" b="1" dirty="0" smtClean="0"/>
              <a:t>vodou? </a:t>
            </a:r>
            <a:r>
              <a:rPr lang="cs-CZ" dirty="0" smtClean="0"/>
              <a:t>Určitě by se využila úspora energie.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71670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97342" y="914193"/>
            <a:ext cx="10058400" cy="4023360"/>
          </a:xfrm>
        </p:spPr>
        <p:txBody>
          <a:bodyPr>
            <a:normAutofit/>
          </a:bodyPr>
          <a:lstStyle/>
          <a:p>
            <a:pPr algn="ctr"/>
            <a:r>
              <a:rPr lang="cs-CZ" sz="8000" dirty="0" smtClean="0"/>
              <a:t>Děkuji za pozornost</a:t>
            </a:r>
          </a:p>
          <a:p>
            <a:pPr algn="ctr"/>
            <a:endParaRPr lang="cs-CZ" sz="8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663" y="2629929"/>
            <a:ext cx="3593757" cy="359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8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OSNOVA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737360"/>
            <a:ext cx="4323217" cy="413173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Proč jsem si vybral toto téma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Cíl práce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Charakteristika rekreačního střediska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Situace stavby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Půdorys 1NP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Půdorys 2NP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Řezy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Pohledy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D</a:t>
            </a:r>
            <a:r>
              <a:rPr lang="cs-CZ" dirty="0" smtClean="0"/>
              <a:t>etail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Otázky vedoucí a oponenta práce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497" y="2050372"/>
            <a:ext cx="6109955" cy="38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2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Proč jsem si vybral toto téma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Chtěl jsem navrhnout nějakou větší stavbu než je rodinný dům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Objekt s nízkými tepelnými ztráty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618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Cíl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Cílem </a:t>
            </a:r>
            <a:r>
              <a:rPr lang="cs-CZ" dirty="0"/>
              <a:t>diplomové práce je návrh konkrétního architektonického a stavebně-konstrukčního řešení rekreačního a školícího objektu v blízkosti lipenské přehradní nádrže. Předpokládá se zpracování záměru využití území o celkové ploše 1237 m</a:t>
            </a:r>
            <a:r>
              <a:rPr lang="cs-CZ" baseline="30000" dirty="0"/>
              <a:t>2</a:t>
            </a:r>
            <a:r>
              <a:rPr lang="cs-CZ" dirty="0"/>
              <a:t> (p</a:t>
            </a:r>
            <a:r>
              <a:rPr lang="cs-CZ" dirty="0" smtClean="0"/>
              <a:t>. č</a:t>
            </a:r>
            <a:r>
              <a:rPr lang="cs-CZ" dirty="0"/>
              <a:t>. 569 a 570, Lipno nad Vltavou) spolu s výkresovou dokumentací pro provádění stavby dle přílohy </a:t>
            </a:r>
            <a:r>
              <a:rPr lang="cs-CZ" dirty="0" smtClean="0"/>
              <a:t>č.6 </a:t>
            </a:r>
            <a:r>
              <a:rPr lang="cs-CZ" dirty="0"/>
              <a:t>k vyhlášce 499/2006 Sb., ve znění novely 62/2018 Sb., o dokumentaci staveb. </a:t>
            </a:r>
            <a:r>
              <a:rPr lang="cs-CZ" dirty="0" smtClean="0"/>
              <a:t>Nezbytnou </a:t>
            </a:r>
            <a:r>
              <a:rPr lang="cs-CZ" dirty="0"/>
              <a:t>částí diplomové práce je vyhodnocení a posouzení tepelně-technických charakteristik navržených konstrukcí i budovy jako celku.</a:t>
            </a:r>
          </a:p>
        </p:txBody>
      </p:sp>
    </p:spTree>
    <p:extLst>
      <p:ext uri="{BB962C8B-B14F-4D97-AF65-F5344CB8AC3E}">
        <p14:creationId xmlns:p14="http://schemas.microsoft.com/office/powerpoint/2010/main" val="76739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Charakteristika </a:t>
            </a:r>
            <a:r>
              <a:rPr lang="cs-CZ" dirty="0" smtClean="0"/>
              <a:t>rekreačního a školicího areálu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Zastavěná plocha: 692 m</a:t>
            </a:r>
            <a:r>
              <a:rPr lang="cs-CZ" baseline="30000" dirty="0" smtClean="0"/>
              <a:t>2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Obestavěný </a:t>
            </a:r>
            <a:r>
              <a:rPr lang="cs-CZ" dirty="0" smtClean="0"/>
              <a:t>prostor: 6132 </a:t>
            </a:r>
            <a:r>
              <a:rPr lang="cs-CZ" dirty="0"/>
              <a:t>m</a:t>
            </a:r>
            <a:r>
              <a:rPr lang="cs-CZ" baseline="30000" dirty="0"/>
              <a:t>3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Užitná </a:t>
            </a:r>
            <a:r>
              <a:rPr lang="cs-CZ" dirty="0" smtClean="0"/>
              <a:t>plocha: 1230 </a:t>
            </a:r>
            <a:r>
              <a:rPr lang="cs-CZ" dirty="0"/>
              <a:t>m</a:t>
            </a:r>
            <a:r>
              <a:rPr lang="cs-CZ" baseline="30000" dirty="0"/>
              <a:t>2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Zpevněné </a:t>
            </a:r>
            <a:r>
              <a:rPr lang="cs-CZ" dirty="0" smtClean="0"/>
              <a:t>plochy: 350 </a:t>
            </a:r>
            <a:r>
              <a:rPr lang="cs-CZ" dirty="0"/>
              <a:t>m</a:t>
            </a:r>
            <a:r>
              <a:rPr lang="cs-CZ" baseline="30000" dirty="0"/>
              <a:t>2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Počet podlaží: </a:t>
            </a:r>
            <a:r>
              <a:rPr lang="cs-CZ" dirty="0" smtClean="0"/>
              <a:t>2</a:t>
            </a: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Počet </a:t>
            </a:r>
            <a:r>
              <a:rPr lang="cs-CZ" dirty="0" smtClean="0"/>
              <a:t>uživatelů: 35</a:t>
            </a: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Počet ubytovacích </a:t>
            </a:r>
            <a:r>
              <a:rPr lang="cs-CZ" dirty="0" smtClean="0"/>
              <a:t>jednotek: 15</a:t>
            </a: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Počet parkovací </a:t>
            </a:r>
            <a:r>
              <a:rPr lang="cs-CZ" dirty="0" smtClean="0"/>
              <a:t>stání: 14+1 </a:t>
            </a:r>
            <a:r>
              <a:rPr lang="cs-CZ" dirty="0"/>
              <a:t>pro invalidy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endParaRPr lang="cs-CZ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592" y="1845734"/>
            <a:ext cx="4253088" cy="425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Skladba obvodového pláště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1- Zdivo </a:t>
            </a:r>
          </a:p>
          <a:p>
            <a:pPr lvl="1"/>
            <a:r>
              <a:rPr lang="cs-CZ" dirty="0" smtClean="0"/>
              <a:t>Porotherm 38 T Profi</a:t>
            </a:r>
          </a:p>
          <a:p>
            <a:r>
              <a:rPr lang="cs-CZ" dirty="0" smtClean="0"/>
              <a:t>2- Dřevěná konstrukce s tepelnou izolací</a:t>
            </a:r>
          </a:p>
          <a:p>
            <a:pPr lvl="1"/>
            <a:r>
              <a:rPr lang="cs-CZ" dirty="0" smtClean="0"/>
              <a:t>ISOVER UNI</a:t>
            </a:r>
          </a:p>
          <a:p>
            <a:r>
              <a:rPr lang="cs-CZ" dirty="0" smtClean="0"/>
              <a:t>3- Parozábrana </a:t>
            </a:r>
            <a:r>
              <a:rPr lang="cs-CZ" dirty="0" err="1" smtClean="0"/>
              <a:t>větrotěsná</a:t>
            </a:r>
            <a:r>
              <a:rPr lang="cs-CZ" dirty="0"/>
              <a:t> </a:t>
            </a:r>
            <a:r>
              <a:rPr lang="cs-CZ" dirty="0" smtClean="0"/>
              <a:t>folie</a:t>
            </a:r>
          </a:p>
          <a:p>
            <a:pPr lvl="1"/>
            <a:r>
              <a:rPr lang="cs-CZ" dirty="0" smtClean="0"/>
              <a:t>Jutafol D110 Special</a:t>
            </a:r>
          </a:p>
          <a:p>
            <a:r>
              <a:rPr lang="cs-CZ" dirty="0" smtClean="0"/>
              <a:t>4- Větraná vzduchová mezera</a:t>
            </a:r>
          </a:p>
          <a:p>
            <a:r>
              <a:rPr lang="cs-CZ" dirty="0" smtClean="0"/>
              <a:t>5- Pohledová fasáda z dřevěného obkladu</a:t>
            </a:r>
          </a:p>
          <a:p>
            <a:endParaRPr lang="cs-CZ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33" y="1958510"/>
            <a:ext cx="4890347" cy="42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314432" cy="755813"/>
          </a:xfrm>
        </p:spPr>
        <p:txBody>
          <a:bodyPr/>
          <a:lstStyle/>
          <a:p>
            <a:pPr algn="ctr"/>
            <a:r>
              <a:rPr lang="cs-CZ" dirty="0" smtClean="0"/>
              <a:t>Situace stavby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467" y="1042416"/>
            <a:ext cx="7919709" cy="549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7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80" y="532183"/>
            <a:ext cx="11757772" cy="546221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131805"/>
            <a:ext cx="10058400" cy="847674"/>
          </a:xfrm>
        </p:spPr>
        <p:txBody>
          <a:bodyPr/>
          <a:lstStyle/>
          <a:p>
            <a:pPr algn="ctr"/>
            <a:r>
              <a:rPr lang="cs-CZ" dirty="0" smtClean="0"/>
              <a:t>Půdorys 1NP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9" b="6193"/>
          <a:stretch/>
        </p:blipFill>
        <p:spPr>
          <a:xfrm>
            <a:off x="123480" y="4455324"/>
            <a:ext cx="1476813" cy="1845733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054" r="15566" b="12769"/>
          <a:stretch/>
        </p:blipFill>
        <p:spPr>
          <a:xfrm>
            <a:off x="2956643" y="5404725"/>
            <a:ext cx="1317902" cy="127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19" y="979479"/>
            <a:ext cx="11470493" cy="5400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131805"/>
            <a:ext cx="10058400" cy="847674"/>
          </a:xfrm>
        </p:spPr>
        <p:txBody>
          <a:bodyPr/>
          <a:lstStyle/>
          <a:p>
            <a:pPr algn="ctr"/>
            <a:r>
              <a:rPr lang="cs-CZ" dirty="0" smtClean="0"/>
              <a:t>Půdorys 2NP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13" y="209880"/>
            <a:ext cx="1290437" cy="262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5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995</TotalTime>
  <Words>451</Words>
  <Application>Microsoft Office PowerPoint</Application>
  <PresentationFormat>Širokoúhlá obrazovka</PresentationFormat>
  <Paragraphs>74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Calibri</vt:lpstr>
      <vt:lpstr>Calibri Light</vt:lpstr>
      <vt:lpstr>Wingdings</vt:lpstr>
      <vt:lpstr>Retrospektiva</vt:lpstr>
      <vt:lpstr>Návrh rekreačního a školícího areálu</vt:lpstr>
      <vt:lpstr>OSNOVA</vt:lpstr>
      <vt:lpstr>Proč jsem si vybral toto téma</vt:lpstr>
      <vt:lpstr>Cíl práce</vt:lpstr>
      <vt:lpstr>Charakteristika rekreačního a školicího areálu</vt:lpstr>
      <vt:lpstr>Skladba obvodového pláště</vt:lpstr>
      <vt:lpstr>Situace stavby</vt:lpstr>
      <vt:lpstr>Půdorys 1NP</vt:lpstr>
      <vt:lpstr>Půdorys 2NP</vt:lpstr>
      <vt:lpstr>Prezentace aplikace PowerPoint</vt:lpstr>
      <vt:lpstr>Prezentace aplikace PowerPoint</vt:lpstr>
      <vt:lpstr>Detail</vt:lpstr>
      <vt:lpstr>Vyhodnocení výsledků energetické náročnosti budovy podle vyhlášky 78/2013 Sb.</vt:lpstr>
      <vt:lpstr>Závěrečné shrnutí</vt:lpstr>
      <vt:lpstr>Doplňující otázky od vedoucí práce</vt:lpstr>
      <vt:lpstr>Doplňující otázky od oponenta práce</vt:lpstr>
      <vt:lpstr>Prezentace aplikace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rodinného domu od projektové fáze po kolaudaci</dc:title>
  <dc:creator>marry-PC</dc:creator>
  <cp:lastModifiedBy>marry-PC</cp:lastModifiedBy>
  <cp:revision>56</cp:revision>
  <dcterms:created xsi:type="dcterms:W3CDTF">2016-05-29T17:50:26Z</dcterms:created>
  <dcterms:modified xsi:type="dcterms:W3CDTF">2018-06-11T16:50:39Z</dcterms:modified>
</cp:coreProperties>
</file>