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67" r:id="rId8"/>
    <p:sldId id="269" r:id="rId9"/>
    <p:sldId id="263" r:id="rId10"/>
    <p:sldId id="264" r:id="rId11"/>
    <p:sldId id="270" r:id="rId12"/>
    <p:sldId id="271" r:id="rId13"/>
    <p:sldId id="272" r:id="rId14"/>
    <p:sldId id="275" r:id="rId15"/>
    <p:sldId id="277" r:id="rId16"/>
    <p:sldId id="274" r:id="rId17"/>
    <p:sldId id="273" r:id="rId18"/>
    <p:sldId id="262" r:id="rId19"/>
    <p:sldId id="26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15896224160185E-2"/>
          <c:y val="0.10687220861547329"/>
          <c:w val="0.91688474435058154"/>
          <c:h val="0.53566222389612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"A" Heluz 50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2"/>
                <c:pt idx="0">
                  <c:v>Nosná část obvodového pláště</c:v>
                </c:pt>
                <c:pt idx="1">
                  <c:v>Včetně ETICS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9-4659-974F-D8083EBC6A7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"B" - Sandwix + EPS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2"/>
                <c:pt idx="0">
                  <c:v>Nosná část obvodového pláště</c:v>
                </c:pt>
                <c:pt idx="1">
                  <c:v>Včetně ETICS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2"/>
                <c:pt idx="0">
                  <c:v>6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9-4659-974F-D8083EBC6A7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"C" - ŽB + EPS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2"/>
                <c:pt idx="0">
                  <c:v>Nosná část obvodového pláště</c:v>
                </c:pt>
                <c:pt idx="1">
                  <c:v>Včetně ETICS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2"/>
                <c:pt idx="0">
                  <c:v>7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59-4659-974F-D8083EBC6A7D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"D" - Thermomur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2"/>
                <c:pt idx="0">
                  <c:v>Nosná část obvodového pláště</c:v>
                </c:pt>
                <c:pt idx="1">
                  <c:v>Včetně ETICS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59-4659-974F-D8083EBC6A7D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"E" - Těžký dřevěný skelet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2"/>
                <c:pt idx="0">
                  <c:v>Nosná část obvodového pláště</c:v>
                </c:pt>
                <c:pt idx="1">
                  <c:v>Včetně ETICS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2"/>
                <c:pt idx="0">
                  <c:v>10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59-4659-974F-D8083EBC6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98383583"/>
        <c:axId val="499759999"/>
      </c:barChart>
      <c:catAx>
        <c:axId val="49838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9759999"/>
        <c:crosses val="autoZero"/>
        <c:auto val="1"/>
        <c:lblAlgn val="ctr"/>
        <c:lblOffset val="100"/>
        <c:noMultiLvlLbl val="0"/>
      </c:catAx>
      <c:valAx>
        <c:axId val="499759999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Trvání - dny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38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735637212015"/>
          <c:y val="0.76496478565179338"/>
          <c:w val="0.75785287255759692"/>
          <c:h val="4.6146325459317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96291458008477"/>
          <c:y val="0.18225398054480479"/>
          <c:w val="0.6720960063815552"/>
          <c:h val="0.67957285445835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"A" Heluz 50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Nosná část obvodového pláště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3789.74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E-44E4-BAE7-2BE04CA09C0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"B" - Sandwix + EPS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Nosná část obvodového pláště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3618.23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E-44E4-BAE7-2BE04CA09C0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"C" - ŽB + EPS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Nosná část obvodového pláště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4179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3E-44E4-BAE7-2BE04CA09C03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"D" - Thermomur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Nosná část obvodového pláště</c:v>
                </c:pt>
              </c:strCache>
            </c:strRef>
          </c:cat>
          <c:val>
            <c:numRef>
              <c:f>List1!$E$2</c:f>
              <c:numCache>
                <c:formatCode>General</c:formatCode>
                <c:ptCount val="1"/>
                <c:pt idx="0">
                  <c:v>3275.52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3E-44E4-BAE7-2BE04CA09C03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"E" - Těžký dřevěný skelet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Nosná část obvodového pláště</c:v>
                </c:pt>
              </c:strCache>
            </c:strRef>
          </c:cat>
          <c:val>
            <c:numRef>
              <c:f>List1!$F$2</c:f>
              <c:numCache>
                <c:formatCode>General</c:formatCode>
                <c:ptCount val="1"/>
                <c:pt idx="0">
                  <c:v>6384.2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3E-44E4-BAE7-2BE04CA09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overlap val="-100"/>
        <c:axId val="498383583"/>
        <c:axId val="499759999"/>
      </c:barChart>
      <c:catAx>
        <c:axId val="4983835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759999"/>
        <c:crosses val="autoZero"/>
        <c:auto val="1"/>
        <c:lblAlgn val="ctr"/>
        <c:lblOffset val="100"/>
        <c:noMultiLvlLbl val="0"/>
      </c:catAx>
      <c:valAx>
        <c:axId val="499759999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Cena za jednotku bez dph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38358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Životnost konstrukcí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Varianta "A" až "D"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Životnost let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7-44F5-8DC3-00A236DAC07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Varianta "E"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Životnost let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57-44F5-8DC3-00A236DAC0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2006291776"/>
        <c:axId val="1872227440"/>
      </c:barChart>
      <c:catAx>
        <c:axId val="200629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72227440"/>
        <c:crosses val="autoZero"/>
        <c:auto val="1"/>
        <c:lblAlgn val="ctr"/>
        <c:lblOffset val="100"/>
        <c:noMultiLvlLbl val="0"/>
      </c:catAx>
      <c:valAx>
        <c:axId val="18722274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0629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5292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Projekt novostavby zadaného objektu v rozsahu projektu pro provedení stavby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2352327"/>
            <a:ext cx="5616624" cy="1261010"/>
          </a:xfrm>
        </p:spPr>
        <p:txBody>
          <a:bodyPr>
            <a:normAutofit fontScale="62500" lnSpcReduction="20000"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Autor práce: </a:t>
            </a:r>
            <a:r>
              <a:rPr lang="cs-CZ" sz="4000" b="1" dirty="0">
                <a:solidFill>
                  <a:schemeClr val="tx1"/>
                </a:solidFill>
              </a:rPr>
              <a:t>Bc. Radek Šrámek</a:t>
            </a:r>
          </a:p>
          <a:p>
            <a:endParaRPr lang="cs-CZ" sz="4000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-15343" y="6309320"/>
            <a:ext cx="1563007" cy="5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Červen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08042" y="2983391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Vedoucí práce: </a:t>
            </a:r>
            <a:r>
              <a:rPr lang="cs-CZ" b="1" dirty="0"/>
              <a:t>doc. Dr. Ing. Luboš </a:t>
            </a:r>
            <a:r>
              <a:rPr lang="cs-CZ" b="1" dirty="0" err="1"/>
              <a:t>Podolka</a:t>
            </a:r>
            <a:endParaRPr lang="cs-CZ" b="1" dirty="0"/>
          </a:p>
          <a:p>
            <a:r>
              <a:rPr lang="cs-CZ" dirty="0"/>
              <a:t>Oponent práce: </a:t>
            </a:r>
            <a:r>
              <a:rPr lang="cs-CZ" b="1" dirty="0"/>
              <a:t>Ing. Michal Lávička</a:t>
            </a:r>
          </a:p>
        </p:txBody>
      </p:sp>
    </p:spTree>
    <p:extLst>
      <p:ext uri="{BB962C8B-B14F-4D97-AF65-F5344CB8AC3E}">
        <p14:creationId xmlns:p14="http://schemas.microsoft.com/office/powerpoint/2010/main" val="85195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Vyhodnocení variant z hlediska časové náročnosti na provádění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FB645-5C37-45AC-BE97-7B71D8012EF6}"/>
              </a:ext>
            </a:extLst>
          </p:cNvPr>
          <p:cNvSpPr txBox="1">
            <a:spLocks/>
          </p:cNvSpPr>
          <p:nvPr/>
        </p:nvSpPr>
        <p:spPr>
          <a:xfrm>
            <a:off x="914400" y="6247912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cs-CZ" sz="1400" dirty="0"/>
              <a:t>Bc. Radek Šrámek</a:t>
            </a:r>
          </a:p>
          <a:p>
            <a:pPr marL="64008" indent="0" algn="r">
              <a:buNone/>
            </a:pPr>
            <a:r>
              <a:rPr lang="cs-CZ" sz="1400" dirty="0"/>
              <a:t>Červen 2018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C83D1E59-6B80-421A-9CA0-B5FE1F05A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110864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679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Vyhodnocení variant z hlediska finanční náročnosti na provádění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646C2DF-A4D8-4433-BE6F-7554633C5824}"/>
              </a:ext>
            </a:extLst>
          </p:cNvPr>
          <p:cNvSpPr txBox="1">
            <a:spLocks/>
          </p:cNvSpPr>
          <p:nvPr/>
        </p:nvSpPr>
        <p:spPr>
          <a:xfrm>
            <a:off x="914400" y="6247912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cs-CZ" sz="1400" dirty="0"/>
              <a:t>Bc. Radek Šrámek</a:t>
            </a:r>
          </a:p>
          <a:p>
            <a:pPr marL="64008" indent="0" algn="r">
              <a:buNone/>
            </a:pPr>
            <a:r>
              <a:rPr lang="cs-CZ" sz="1400" dirty="0"/>
              <a:t>Červen 2018</a:t>
            </a:r>
          </a:p>
        </p:txBody>
      </p:sp>
      <p:graphicFrame>
        <p:nvGraphicFramePr>
          <p:cNvPr id="8" name="Zástupný symbol pro obsah 6">
            <a:extLst>
              <a:ext uri="{FF2B5EF4-FFF2-40B4-BE49-F238E27FC236}">
                <a16:creationId xmlns:a16="http://schemas.microsoft.com/office/drawing/2014/main" id="{C055BCC8-DCFB-43B3-9A70-C6E3FF944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997054"/>
              </p:ext>
            </p:extLst>
          </p:nvPr>
        </p:nvGraphicFramePr>
        <p:xfrm>
          <a:off x="914400" y="1882775"/>
          <a:ext cx="7772400" cy="370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011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Vyhodnocení variant z hlediska environmentálních aspektů</a:t>
            </a:r>
          </a:p>
        </p:txBody>
      </p:sp>
      <p:graphicFrame>
        <p:nvGraphicFramePr>
          <p:cNvPr id="3" name="Zástupný symbol pro obsah 2">
            <a:extLst>
              <a:ext uri="{FF2B5EF4-FFF2-40B4-BE49-F238E27FC236}">
                <a16:creationId xmlns:a16="http://schemas.microsoft.com/office/drawing/2014/main" id="{CB5EFBEB-B581-4060-9D4C-4F012941C8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126277"/>
              </p:ext>
            </p:extLst>
          </p:nvPr>
        </p:nvGraphicFramePr>
        <p:xfrm>
          <a:off x="841586" y="1903665"/>
          <a:ext cx="7859216" cy="305067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469137">
                  <a:extLst>
                    <a:ext uri="{9D8B030D-6E8A-4147-A177-3AD203B41FA5}">
                      <a16:colId xmlns:a16="http://schemas.microsoft.com/office/drawing/2014/main" val="3249894070"/>
                    </a:ext>
                  </a:extLst>
                </a:gridCol>
                <a:gridCol w="1055639">
                  <a:extLst>
                    <a:ext uri="{9D8B030D-6E8A-4147-A177-3AD203B41FA5}">
                      <a16:colId xmlns:a16="http://schemas.microsoft.com/office/drawing/2014/main" val="1065710783"/>
                    </a:ext>
                  </a:extLst>
                </a:gridCol>
                <a:gridCol w="1055639">
                  <a:extLst>
                    <a:ext uri="{9D8B030D-6E8A-4147-A177-3AD203B41FA5}">
                      <a16:colId xmlns:a16="http://schemas.microsoft.com/office/drawing/2014/main" val="3269608956"/>
                    </a:ext>
                  </a:extLst>
                </a:gridCol>
                <a:gridCol w="1055639">
                  <a:extLst>
                    <a:ext uri="{9D8B030D-6E8A-4147-A177-3AD203B41FA5}">
                      <a16:colId xmlns:a16="http://schemas.microsoft.com/office/drawing/2014/main" val="4285358011"/>
                    </a:ext>
                  </a:extLst>
                </a:gridCol>
                <a:gridCol w="1158128">
                  <a:extLst>
                    <a:ext uri="{9D8B030D-6E8A-4147-A177-3AD203B41FA5}">
                      <a16:colId xmlns:a16="http://schemas.microsoft.com/office/drawing/2014/main" val="1618728525"/>
                    </a:ext>
                  </a:extLst>
                </a:gridCol>
                <a:gridCol w="1065034">
                  <a:extLst>
                    <a:ext uri="{9D8B030D-6E8A-4147-A177-3AD203B41FA5}">
                      <a16:colId xmlns:a16="http://schemas.microsoft.com/office/drawing/2014/main" val="7568263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Sledovaný parametr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Var. „A“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Var. „B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Var. „C“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Var. „D“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Var. „E“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06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Měrná roční svázaná produkce emisí CO</a:t>
                      </a:r>
                      <a:r>
                        <a:rPr lang="cs-CZ" sz="1200" baseline="-25000" dirty="0">
                          <a:effectLst/>
                        </a:rPr>
                        <a:t>2,ekv.</a:t>
                      </a: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(kg CO</a:t>
                      </a:r>
                      <a:r>
                        <a:rPr lang="cs-CZ" sz="1200" baseline="-25000" dirty="0">
                          <a:effectLst/>
                        </a:rPr>
                        <a:t>2,ekv.</a:t>
                      </a:r>
                      <a:r>
                        <a:rPr lang="cs-CZ" sz="1200" dirty="0">
                          <a:effectLst/>
                        </a:rPr>
                        <a:t>/(m</a:t>
                      </a:r>
                      <a:r>
                        <a:rPr lang="cs-CZ" sz="1200" baseline="30000" dirty="0">
                          <a:effectLst/>
                        </a:rPr>
                        <a:t>2</a:t>
                      </a:r>
                      <a:r>
                        <a:rPr lang="cs-CZ" sz="1200" dirty="0">
                          <a:effectLst/>
                        </a:rPr>
                        <a:t>×a))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6,471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6,170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6,192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4,682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2,625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066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Měrná roční svázaná produkce emisí SO</a:t>
                      </a:r>
                      <a:r>
                        <a:rPr lang="cs-CZ" sz="1200" baseline="-25000">
                          <a:effectLst/>
                        </a:rPr>
                        <a:t>2,ekv. </a:t>
                      </a:r>
                      <a:endParaRPr lang="cs-CZ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(kg SO</a:t>
                      </a:r>
                      <a:r>
                        <a:rPr lang="cs-CZ" sz="1200" baseline="-25000">
                          <a:effectLst/>
                        </a:rPr>
                        <a:t>2,ekv.</a:t>
                      </a:r>
                      <a:r>
                        <a:rPr lang="cs-CZ" sz="1200">
                          <a:effectLst/>
                        </a:rPr>
                        <a:t>/(m</a:t>
                      </a:r>
                      <a:r>
                        <a:rPr lang="cs-CZ" sz="1200" baseline="30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×a))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0,0158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0,0134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0,01033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0,00956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1204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Měrná roční svázaná produkce emisí R-11</a:t>
                      </a:r>
                      <a:r>
                        <a:rPr lang="cs-CZ" sz="1200" baseline="-25000">
                          <a:effectLst/>
                        </a:rPr>
                        <a:t>,ekv.</a:t>
                      </a:r>
                      <a:endParaRPr lang="cs-CZ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(g R-11</a:t>
                      </a:r>
                      <a:r>
                        <a:rPr lang="cs-CZ" sz="1200" baseline="-25000">
                          <a:effectLst/>
                        </a:rPr>
                        <a:t>ekv.</a:t>
                      </a:r>
                      <a:r>
                        <a:rPr lang="cs-CZ" sz="1200">
                          <a:effectLst/>
                        </a:rPr>
                        <a:t>/(m</a:t>
                      </a:r>
                      <a:r>
                        <a:rPr lang="cs-CZ" sz="1200" baseline="30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×a))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0,0000346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0,0000353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0,0000359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0,00002785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0,0000558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790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Měrná roční svázaná produkce emisí C2H4,ekv (g C</a:t>
                      </a:r>
                      <a:r>
                        <a:rPr lang="cs-CZ" sz="1200" baseline="-25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H</a:t>
                      </a:r>
                      <a:r>
                        <a:rPr lang="cs-CZ" sz="1200" baseline="-25000">
                          <a:effectLst/>
                        </a:rPr>
                        <a:t>4ekv.</a:t>
                      </a:r>
                      <a:r>
                        <a:rPr lang="cs-CZ" sz="1200">
                          <a:effectLst/>
                        </a:rPr>
                        <a:t>/(m</a:t>
                      </a:r>
                      <a:r>
                        <a:rPr lang="cs-CZ" sz="1200" baseline="30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×a))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1,633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1,665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1,702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1,297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1,272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344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Měrná roční svázaná spotřeba energie (MJ/(m</a:t>
                      </a:r>
                      <a:r>
                        <a:rPr lang="cs-CZ" sz="1200" baseline="30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×a))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81,726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72,057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63,212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49,864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48,609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0016777"/>
                  </a:ext>
                </a:extLst>
              </a:tr>
            </a:tbl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1A0D242-D0A4-4FDC-AC24-C884C06C54E2}"/>
              </a:ext>
            </a:extLst>
          </p:cNvPr>
          <p:cNvSpPr txBox="1">
            <a:spLocks/>
          </p:cNvSpPr>
          <p:nvPr/>
        </p:nvSpPr>
        <p:spPr>
          <a:xfrm>
            <a:off x="914400" y="6247912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cs-CZ" sz="1400" dirty="0"/>
              <a:t>Bc. Radek Šrámek</a:t>
            </a:r>
          </a:p>
          <a:p>
            <a:pPr marL="64008" indent="0" algn="r">
              <a:buNone/>
            </a:pPr>
            <a:r>
              <a:rPr lang="cs-CZ" sz="1400" dirty="0"/>
              <a:t>Červen 2018</a:t>
            </a:r>
          </a:p>
        </p:txBody>
      </p:sp>
    </p:spTree>
    <p:extLst>
      <p:ext uri="{BB962C8B-B14F-4D97-AF65-F5344CB8AC3E}">
        <p14:creationId xmlns:p14="http://schemas.microsoft.com/office/powerpoint/2010/main" val="372658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443" y="260648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Vyhodnocení variant z hlediska nabízené užitné plochy a životnosti</a:t>
            </a:r>
          </a:p>
        </p:txBody>
      </p:sp>
      <p:graphicFrame>
        <p:nvGraphicFramePr>
          <p:cNvPr id="3" name="Zástupný symbol pro obsah 2">
            <a:extLst>
              <a:ext uri="{FF2B5EF4-FFF2-40B4-BE49-F238E27FC236}">
                <a16:creationId xmlns:a16="http://schemas.microsoft.com/office/drawing/2014/main" id="{A623F6D1-492A-4A88-9D38-5FAAD7CD0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041236"/>
              </p:ext>
            </p:extLst>
          </p:nvPr>
        </p:nvGraphicFramePr>
        <p:xfrm>
          <a:off x="683568" y="1916832"/>
          <a:ext cx="8136901" cy="165500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429572">
                  <a:extLst>
                    <a:ext uri="{9D8B030D-6E8A-4147-A177-3AD203B41FA5}">
                      <a16:colId xmlns:a16="http://schemas.microsoft.com/office/drawing/2014/main" val="697597180"/>
                    </a:ext>
                  </a:extLst>
                </a:gridCol>
                <a:gridCol w="1282157">
                  <a:extLst>
                    <a:ext uri="{9D8B030D-6E8A-4147-A177-3AD203B41FA5}">
                      <a16:colId xmlns:a16="http://schemas.microsoft.com/office/drawing/2014/main" val="2360228383"/>
                    </a:ext>
                  </a:extLst>
                </a:gridCol>
                <a:gridCol w="1355865">
                  <a:extLst>
                    <a:ext uri="{9D8B030D-6E8A-4147-A177-3AD203B41FA5}">
                      <a16:colId xmlns:a16="http://schemas.microsoft.com/office/drawing/2014/main" val="3546387553"/>
                    </a:ext>
                  </a:extLst>
                </a:gridCol>
                <a:gridCol w="1355865">
                  <a:extLst>
                    <a:ext uri="{9D8B030D-6E8A-4147-A177-3AD203B41FA5}">
                      <a16:colId xmlns:a16="http://schemas.microsoft.com/office/drawing/2014/main" val="2168805105"/>
                    </a:ext>
                  </a:extLst>
                </a:gridCol>
                <a:gridCol w="1356721">
                  <a:extLst>
                    <a:ext uri="{9D8B030D-6E8A-4147-A177-3AD203B41FA5}">
                      <a16:colId xmlns:a16="http://schemas.microsoft.com/office/drawing/2014/main" val="1313566034"/>
                    </a:ext>
                  </a:extLst>
                </a:gridCol>
                <a:gridCol w="1356721">
                  <a:extLst>
                    <a:ext uri="{9D8B030D-6E8A-4147-A177-3AD203B41FA5}">
                      <a16:colId xmlns:a16="http://schemas.microsoft.com/office/drawing/2014/main" val="1109046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Podlaží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Plocha [m</a:t>
                      </a:r>
                      <a:r>
                        <a:rPr lang="cs-CZ" sz="1200" baseline="30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]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Varianta „A“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Plocha [m</a:t>
                      </a:r>
                      <a:r>
                        <a:rPr lang="cs-CZ" sz="1200" baseline="30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] Varianta „B“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Plocha [m</a:t>
                      </a:r>
                      <a:r>
                        <a:rPr lang="cs-CZ" sz="1200" baseline="30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]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Varianta „C“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Plocha [m</a:t>
                      </a:r>
                      <a:r>
                        <a:rPr lang="cs-CZ" sz="1200" baseline="30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]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Varianta „D“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Plocha [m</a:t>
                      </a:r>
                      <a:r>
                        <a:rPr lang="cs-CZ" sz="1200" baseline="30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] Varianta „E“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874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1.PP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113,48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111,31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112,14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119,99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116,82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728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1.NP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111,36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109,21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110,05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117,76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114,65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2423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2.NP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111,36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109,21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110,05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117,76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114,65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071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3.NP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113,14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110,94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111,81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119,64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116,48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8492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Celková užitná plocha (m</a:t>
                      </a:r>
                      <a:r>
                        <a:rPr lang="cs-CZ" sz="1100" baseline="30000">
                          <a:effectLst/>
                        </a:rPr>
                        <a:t>2</a:t>
                      </a:r>
                      <a:r>
                        <a:rPr lang="cs-CZ" sz="1100">
                          <a:effectLst/>
                        </a:rPr>
                        <a:t>)</a:t>
                      </a:r>
                      <a:r>
                        <a:rPr lang="cs-CZ" sz="1200">
                          <a:effectLst/>
                        </a:rPr>
                        <a:t>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449,34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440,67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444,05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475,15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462,60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177092"/>
                  </a:ext>
                </a:extLst>
              </a:tr>
            </a:tbl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244C2E2-92EB-4242-8FD6-AE8DA993969B}"/>
              </a:ext>
            </a:extLst>
          </p:cNvPr>
          <p:cNvSpPr txBox="1">
            <a:spLocks/>
          </p:cNvSpPr>
          <p:nvPr/>
        </p:nvSpPr>
        <p:spPr>
          <a:xfrm>
            <a:off x="914400" y="6247912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cs-CZ" sz="1400" dirty="0"/>
              <a:t>Bc. Radek Šrámek</a:t>
            </a:r>
          </a:p>
          <a:p>
            <a:pPr marL="64008" indent="0" algn="r">
              <a:buNone/>
            </a:pPr>
            <a:r>
              <a:rPr lang="cs-CZ" sz="1400" dirty="0"/>
              <a:t>Červen 2018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923932-021E-4E76-A219-9ED96BE92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441581"/>
              </p:ext>
            </p:extLst>
          </p:nvPr>
        </p:nvGraphicFramePr>
        <p:xfrm>
          <a:off x="691300" y="3773867"/>
          <a:ext cx="4320480" cy="261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16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1FDAB-1190-485A-BFC9-B35EC2153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Situační výkres stavby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7856B6F-B903-411C-9A61-80DB32CBB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21" t="14256" r="20622" b="8886"/>
          <a:stretch/>
        </p:blipFill>
        <p:spPr>
          <a:xfrm>
            <a:off x="852788" y="1412776"/>
            <a:ext cx="724760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4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FF4E1A-C06A-4C6D-B0A5-C1232B09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Dispoziční uspořádání 1.NP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725BA5-CB7D-4CA2-921D-C1AB66454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14456" r="47637" b="28988"/>
          <a:stretch/>
        </p:blipFill>
        <p:spPr>
          <a:xfrm>
            <a:off x="457200" y="1556792"/>
            <a:ext cx="4978896" cy="467531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0BBA1F9-224F-4260-91B1-DF3D5F6F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37" t="15718" r="24013" b="59804"/>
          <a:stretch/>
        </p:blipFill>
        <p:spPr>
          <a:xfrm>
            <a:off x="5364088" y="1556792"/>
            <a:ext cx="3275194" cy="20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7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AD7D6-224F-4860-B315-FBBFC0D3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stavby objektu RD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B79BA9-8E37-44BC-9F08-EF5683456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15717" r="17713" b="9380"/>
          <a:stretch/>
        </p:blipFill>
        <p:spPr>
          <a:xfrm>
            <a:off x="1655676" y="2060848"/>
            <a:ext cx="5832648" cy="38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8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875D8-81B3-4534-8FD6-CA3338E8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Výsledný průkaz energetické náročnosti budovy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633E3E4-A5E2-4E93-9A5E-2B0BF19C4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76" t="14920" r="33176" b="6331"/>
          <a:stretch/>
        </p:blipFill>
        <p:spPr>
          <a:xfrm>
            <a:off x="2880695" y="1901671"/>
            <a:ext cx="3563513" cy="46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26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Doplňující dotazy vedoucího a oponenta BP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Vedoucí práce:</a:t>
            </a:r>
          </a:p>
          <a:p>
            <a:pPr lvl="1"/>
            <a:r>
              <a:rPr lang="cs-CZ" dirty="0"/>
              <a:t>Bez doplňujících otázek..</a:t>
            </a:r>
          </a:p>
          <a:p>
            <a:pPr marL="537210" lvl="1" indent="0">
              <a:buNone/>
            </a:pPr>
            <a:endParaRPr lang="cs-CZ" dirty="0"/>
          </a:p>
          <a:p>
            <a:r>
              <a:rPr lang="cs-CZ" dirty="0"/>
              <a:t>Oponent:</a:t>
            </a:r>
          </a:p>
          <a:p>
            <a:pPr lvl="1"/>
            <a:r>
              <a:rPr lang="cs-CZ" dirty="0"/>
              <a:t>Z jakého důvodu jsou umístěny dveře mezi byty? Co takové dveře musí splňovat?</a:t>
            </a:r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BD69B58-CE0C-415D-90D5-0063F643A714}"/>
              </a:ext>
            </a:extLst>
          </p:cNvPr>
          <p:cNvSpPr txBox="1">
            <a:spLocks/>
          </p:cNvSpPr>
          <p:nvPr/>
        </p:nvSpPr>
        <p:spPr>
          <a:xfrm>
            <a:off x="914400" y="6247912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cs-CZ" sz="1400" dirty="0"/>
              <a:t>Bc. Radek Šrámek</a:t>
            </a:r>
          </a:p>
          <a:p>
            <a:pPr marL="64008" indent="0" algn="r">
              <a:buNone/>
            </a:pPr>
            <a:r>
              <a:rPr lang="cs-CZ" sz="1400" dirty="0"/>
              <a:t>Červen 2018</a:t>
            </a:r>
          </a:p>
        </p:txBody>
      </p:sp>
    </p:spTree>
    <p:extLst>
      <p:ext uri="{BB962C8B-B14F-4D97-AF65-F5344CB8AC3E}">
        <p14:creationId xmlns:p14="http://schemas.microsoft.com/office/powerpoint/2010/main" val="3363223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z="5500" dirty="0"/>
              <a:t>Děkuji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93B112-9A8F-4FE1-8F34-22AFFB259239}"/>
              </a:ext>
            </a:extLst>
          </p:cNvPr>
          <p:cNvSpPr txBox="1">
            <a:spLocks/>
          </p:cNvSpPr>
          <p:nvPr/>
        </p:nvSpPr>
        <p:spPr>
          <a:xfrm>
            <a:off x="914400" y="6247912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cs-CZ" sz="1400" dirty="0"/>
              <a:t>Bc. Radek Šrámek</a:t>
            </a:r>
          </a:p>
          <a:p>
            <a:pPr marL="64008" indent="0" algn="r">
              <a:buNone/>
            </a:pPr>
            <a:r>
              <a:rPr lang="cs-CZ" sz="1400" dirty="0"/>
              <a:t>Červen 2018</a:t>
            </a:r>
          </a:p>
        </p:txBody>
      </p:sp>
    </p:spTree>
    <p:extLst>
      <p:ext uri="{BB962C8B-B14F-4D97-AF65-F5344CB8AC3E}">
        <p14:creationId xmlns:p14="http://schemas.microsoft.com/office/powerpoint/2010/main" val="276910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164" y="88714"/>
            <a:ext cx="8229600" cy="1399032"/>
          </a:xfrm>
        </p:spPr>
        <p:txBody>
          <a:bodyPr/>
          <a:lstStyle/>
          <a:p>
            <a:pPr algn="ctr"/>
            <a:r>
              <a:rPr lang="cs-CZ" dirty="0"/>
              <a:t>Motivace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61008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Rozšíření vlastních obzorů v oblasti řešení konstrukcí svislých obvodových plášťů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3939958"/>
            <a:ext cx="8229600" cy="85029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dirty="0"/>
              <a:t>Zodpovězení otázky: Jaký typ konstrukce svislého obvodového pláště je nejvýhodnější z různých hledisek?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941168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dirty="0"/>
              <a:t>Aktuálnost daného tématu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6616A89-B8C4-49EE-B6BC-E196A2BC8A38}"/>
              </a:ext>
            </a:extLst>
          </p:cNvPr>
          <p:cNvSpPr txBox="1">
            <a:spLocks/>
          </p:cNvSpPr>
          <p:nvPr/>
        </p:nvSpPr>
        <p:spPr>
          <a:xfrm>
            <a:off x="455220" y="2949368"/>
            <a:ext cx="8229600" cy="610088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Rozšíření vlastních znalostí v metodice hodnocení budov dle </a:t>
            </a:r>
            <a:r>
              <a:rPr lang="cs-CZ" dirty="0" err="1"/>
              <a:t>SBToolCZ</a:t>
            </a:r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AE9F118-2ADA-4028-8327-2F03D7881EBD}"/>
              </a:ext>
            </a:extLst>
          </p:cNvPr>
          <p:cNvSpPr txBox="1">
            <a:spLocks/>
          </p:cNvSpPr>
          <p:nvPr/>
        </p:nvSpPr>
        <p:spPr>
          <a:xfrm>
            <a:off x="914400" y="6247912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cs-CZ" sz="1400" dirty="0"/>
              <a:t>Bc. Radek Šrámek</a:t>
            </a:r>
          </a:p>
          <a:p>
            <a:pPr marL="64008" indent="0" algn="r">
              <a:buNone/>
            </a:pPr>
            <a:r>
              <a:rPr lang="cs-CZ" sz="1400" dirty="0"/>
              <a:t>Červen 2018</a:t>
            </a:r>
          </a:p>
        </p:txBody>
      </p:sp>
    </p:spTree>
    <p:extLst>
      <p:ext uri="{BB962C8B-B14F-4D97-AF65-F5344CB8AC3E}">
        <p14:creationId xmlns:p14="http://schemas.microsoft.com/office/powerpoint/2010/main" val="123624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399032"/>
          </a:xfrm>
        </p:spPr>
        <p:txBody>
          <a:bodyPr/>
          <a:lstStyle/>
          <a:p>
            <a:pPr algn="ctr"/>
            <a:r>
              <a:rPr lang="cs-CZ" dirty="0"/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99927"/>
            <a:ext cx="8229600" cy="1944216"/>
          </a:xfrm>
        </p:spPr>
        <p:txBody>
          <a:bodyPr>
            <a:normAutofit fontScale="70000" lnSpcReduction="20000"/>
          </a:bodyPr>
          <a:lstStyle/>
          <a:p>
            <a:r>
              <a:rPr lang="cs-CZ" sz="4300" dirty="0"/>
              <a:t>Jejich vyhodnocení dle hledisek:</a:t>
            </a:r>
          </a:p>
          <a:p>
            <a:pPr lvl="1"/>
            <a:r>
              <a:rPr lang="cs-CZ" dirty="0"/>
              <a:t>časové náročnosti provádění</a:t>
            </a:r>
          </a:p>
          <a:p>
            <a:pPr lvl="1"/>
            <a:r>
              <a:rPr lang="cs-CZ" dirty="0"/>
              <a:t>tepelně-technických,</a:t>
            </a:r>
          </a:p>
          <a:p>
            <a:pPr lvl="1"/>
            <a:r>
              <a:rPr lang="cs-CZ" dirty="0"/>
              <a:t>ekonomických,</a:t>
            </a:r>
          </a:p>
          <a:p>
            <a:pPr lvl="1"/>
            <a:r>
              <a:rPr lang="cs-CZ" dirty="0"/>
              <a:t>environmentálních, </a:t>
            </a:r>
          </a:p>
          <a:p>
            <a:pPr lvl="1"/>
            <a:r>
              <a:rPr lang="cs-CZ" dirty="0"/>
              <a:t>životnosti konstrukcí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431639"/>
            <a:ext cx="8229600" cy="100811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Seznámení čtenáře s variantním řešením konstrukcí obvodových plášťů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3362B5B-3390-4A92-96A2-DA83DCE5AB14}"/>
              </a:ext>
            </a:extLst>
          </p:cNvPr>
          <p:cNvSpPr txBox="1">
            <a:spLocks/>
          </p:cNvSpPr>
          <p:nvPr/>
        </p:nvSpPr>
        <p:spPr>
          <a:xfrm>
            <a:off x="467544" y="4452286"/>
            <a:ext cx="8229600" cy="165618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Zpracování projektové dokumentace ve stupni dokumentace pro provedení stavby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839BE8A-55A8-4B55-B89C-5274D72D69D8}"/>
              </a:ext>
            </a:extLst>
          </p:cNvPr>
          <p:cNvSpPr txBox="1">
            <a:spLocks/>
          </p:cNvSpPr>
          <p:nvPr/>
        </p:nvSpPr>
        <p:spPr>
          <a:xfrm>
            <a:off x="914400" y="6247912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cs-CZ" sz="1400" dirty="0"/>
              <a:t>Bc. Radek Šrámek</a:t>
            </a:r>
          </a:p>
          <a:p>
            <a:pPr marL="64008" indent="0" algn="r">
              <a:buNone/>
            </a:pPr>
            <a:r>
              <a:rPr lang="cs-CZ" sz="1400" dirty="0"/>
              <a:t>Červen 2018</a:t>
            </a:r>
          </a:p>
        </p:txBody>
      </p:sp>
    </p:spTree>
    <p:extLst>
      <p:ext uri="{BB962C8B-B14F-4D97-AF65-F5344CB8AC3E}">
        <p14:creationId xmlns:p14="http://schemas.microsoft.com/office/powerpoint/2010/main" val="137734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Výzkumný problém a metodika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Stanovení doby provádění díla </a:t>
            </a:r>
          </a:p>
          <a:p>
            <a:r>
              <a:rPr lang="cs-CZ" dirty="0"/>
              <a:t>Stanovení ceny díla dle cenové soustavy ÚRS </a:t>
            </a:r>
          </a:p>
          <a:p>
            <a:r>
              <a:rPr lang="cs-CZ" dirty="0"/>
              <a:t>Environmentální posouzení dle </a:t>
            </a:r>
            <a:r>
              <a:rPr lang="cs-CZ" dirty="0" err="1"/>
              <a:t>SBTool</a:t>
            </a:r>
            <a:r>
              <a:rPr lang="cs-CZ" dirty="0"/>
              <a:t> CZ</a:t>
            </a:r>
          </a:p>
          <a:p>
            <a:r>
              <a:rPr lang="cs-CZ" dirty="0"/>
              <a:t>Zpracování projektové dokumentace dle aktuální vyhlášky 62/2013 Sb. – „O dokumentaci staveb“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5298845-5980-484A-8BE5-A1B73FA696E7}"/>
              </a:ext>
            </a:extLst>
          </p:cNvPr>
          <p:cNvSpPr txBox="1">
            <a:spLocks/>
          </p:cNvSpPr>
          <p:nvPr/>
        </p:nvSpPr>
        <p:spPr>
          <a:xfrm>
            <a:off x="914400" y="6247912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cs-CZ" sz="1400" dirty="0"/>
              <a:t>Bc. Radek Šrámek</a:t>
            </a:r>
          </a:p>
          <a:p>
            <a:pPr marL="64008" indent="0" algn="r">
              <a:buNone/>
            </a:pPr>
            <a:r>
              <a:rPr lang="cs-CZ" sz="1400" dirty="0"/>
              <a:t>Červen 2018</a:t>
            </a:r>
          </a:p>
        </p:txBody>
      </p:sp>
    </p:spTree>
    <p:extLst>
      <p:ext uri="{BB962C8B-B14F-4D97-AF65-F5344CB8AC3E}">
        <p14:creationId xmlns:p14="http://schemas.microsoft.com/office/powerpoint/2010/main" val="321503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Hodnocené skladby konstrukčního řešení svislých obvodových plášťů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770328"/>
          </a:xfrm>
        </p:spPr>
        <p:txBody>
          <a:bodyPr>
            <a:normAutofit/>
          </a:bodyPr>
          <a:lstStyle/>
          <a:p>
            <a:r>
              <a:rPr lang="cs-CZ" dirty="0"/>
              <a:t>Varianta „A“ – </a:t>
            </a:r>
            <a:r>
              <a:rPr lang="cs-CZ" dirty="0" err="1"/>
              <a:t>Heluz</a:t>
            </a:r>
            <a:r>
              <a:rPr lang="cs-CZ" dirty="0"/>
              <a:t> 2in1</a:t>
            </a:r>
          </a:p>
          <a:p>
            <a:pPr lvl="1"/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9681575-4E19-44E8-88F9-B0ECD65F1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503130"/>
              </p:ext>
            </p:extLst>
          </p:nvPr>
        </p:nvGraphicFramePr>
        <p:xfrm>
          <a:off x="1043608" y="2824499"/>
          <a:ext cx="7560839" cy="212858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4903118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76114903"/>
                    </a:ext>
                  </a:extLst>
                </a:gridCol>
                <a:gridCol w="1569880">
                  <a:extLst>
                    <a:ext uri="{9D8B030D-6E8A-4147-A177-3AD203B41FA5}">
                      <a16:colId xmlns:a16="http://schemas.microsoft.com/office/drawing/2014/main" val="3514153709"/>
                    </a:ext>
                  </a:extLst>
                </a:gridCol>
                <a:gridCol w="1252596">
                  <a:extLst>
                    <a:ext uri="{9D8B030D-6E8A-4147-A177-3AD203B41FA5}">
                      <a16:colId xmlns:a16="http://schemas.microsoft.com/office/drawing/2014/main" val="3267882928"/>
                    </a:ext>
                  </a:extLst>
                </a:gridCol>
                <a:gridCol w="1252596">
                  <a:extLst>
                    <a:ext uri="{9D8B030D-6E8A-4147-A177-3AD203B41FA5}">
                      <a16:colId xmlns:a16="http://schemas.microsoft.com/office/drawing/2014/main" val="2598620576"/>
                    </a:ext>
                  </a:extLst>
                </a:gridCol>
                <a:gridCol w="1253519">
                  <a:extLst>
                    <a:ext uri="{9D8B030D-6E8A-4147-A177-3AD203B41FA5}">
                      <a16:colId xmlns:a16="http://schemas.microsoft.com/office/drawing/2014/main" val="652835291"/>
                    </a:ext>
                  </a:extLst>
                </a:gridCol>
              </a:tblGrid>
              <a:tr h="8925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Materiál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Tloušťka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 (m)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Součinitel tepelné vodivosti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λ [W/(</a:t>
                      </a:r>
                      <a:r>
                        <a:rPr lang="cs-CZ" sz="1200" dirty="0" err="1">
                          <a:effectLst/>
                        </a:rPr>
                        <a:t>m×K</a:t>
                      </a:r>
                      <a:r>
                        <a:rPr lang="cs-CZ" sz="1200" dirty="0">
                          <a:effectLst/>
                        </a:rPr>
                        <a:t>)]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Měrná tepelná kapacita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 [J/(</a:t>
                      </a:r>
                      <a:r>
                        <a:rPr lang="cs-CZ" sz="1200" dirty="0" err="1">
                          <a:effectLst/>
                        </a:rPr>
                        <a:t>kg×K</a:t>
                      </a:r>
                      <a:r>
                        <a:rPr lang="cs-CZ" sz="1200" dirty="0">
                          <a:effectLst/>
                        </a:rPr>
                        <a:t>)]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Objemová hmotnost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ρ (kg/m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Faktor difúzního odporu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µ (-)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805539"/>
                  </a:ext>
                </a:extLst>
              </a:tr>
              <a:tr h="200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Krycí štuk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183781"/>
                  </a:ext>
                </a:extLst>
              </a:tr>
              <a:tr h="417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Heluz TO extra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3340358"/>
                  </a:ext>
                </a:extLst>
              </a:tr>
              <a:tr h="417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Heluz 50 2in1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0,058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9,7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60312"/>
                  </a:ext>
                </a:extLst>
              </a:tr>
              <a:tr h="200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Omítka VC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15,0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029947"/>
                  </a:ext>
                </a:extLst>
              </a:tr>
            </a:tbl>
          </a:graphicData>
        </a:graphic>
      </p:graphicFrame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6A68E91-A9C3-45C3-BA55-E555F384A71B}"/>
              </a:ext>
            </a:extLst>
          </p:cNvPr>
          <p:cNvSpPr txBox="1">
            <a:spLocks/>
          </p:cNvSpPr>
          <p:nvPr/>
        </p:nvSpPr>
        <p:spPr>
          <a:xfrm>
            <a:off x="1043608" y="5085184"/>
            <a:ext cx="8229600" cy="277032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cs-CZ" sz="2000" b="1" dirty="0"/>
              <a:t>U = 0,109 W / (m</a:t>
            </a:r>
            <a:r>
              <a:rPr lang="cs-CZ" sz="2000" b="1" baseline="30000" dirty="0"/>
              <a:t>2 </a:t>
            </a:r>
            <a:r>
              <a:rPr lang="cs-CZ" sz="2000" b="1" dirty="0"/>
              <a:t>× K)</a:t>
            </a:r>
            <a:endParaRPr lang="cs-CZ" sz="2000" dirty="0"/>
          </a:p>
          <a:p>
            <a:pPr lvl="1"/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4E76183-6394-4909-B654-AD85E71A090F}"/>
              </a:ext>
            </a:extLst>
          </p:cNvPr>
          <p:cNvSpPr txBox="1">
            <a:spLocks/>
          </p:cNvSpPr>
          <p:nvPr/>
        </p:nvSpPr>
        <p:spPr>
          <a:xfrm>
            <a:off x="914400" y="6247912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cs-CZ" sz="1400" dirty="0"/>
              <a:t>Bc. Radek Šrámek</a:t>
            </a:r>
          </a:p>
          <a:p>
            <a:pPr marL="64008" indent="0" algn="r">
              <a:buNone/>
            </a:pPr>
            <a:r>
              <a:rPr lang="cs-CZ" sz="1400" dirty="0"/>
              <a:t>Červen 2018</a:t>
            </a:r>
          </a:p>
        </p:txBody>
      </p:sp>
    </p:spTree>
    <p:extLst>
      <p:ext uri="{BB962C8B-B14F-4D97-AF65-F5344CB8AC3E}">
        <p14:creationId xmlns:p14="http://schemas.microsoft.com/office/powerpoint/2010/main" val="23881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Hodnocené skladby konstrukčního řešení svislých obvodových plášťů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770328"/>
          </a:xfrm>
        </p:spPr>
        <p:txBody>
          <a:bodyPr>
            <a:normAutofit/>
          </a:bodyPr>
          <a:lstStyle/>
          <a:p>
            <a:r>
              <a:rPr lang="cs-CZ" dirty="0"/>
              <a:t>Varianta „B“ – </a:t>
            </a:r>
            <a:r>
              <a:rPr lang="cs-CZ" dirty="0" err="1"/>
              <a:t>Sendwix</a:t>
            </a:r>
            <a:r>
              <a:rPr lang="cs-CZ" dirty="0"/>
              <a:t> 5DF-LP + EPS 70 </a:t>
            </a:r>
            <a:r>
              <a:rPr lang="cs-CZ" dirty="0" err="1"/>
              <a:t>Grey</a:t>
            </a:r>
            <a:endParaRPr lang="cs-CZ" dirty="0"/>
          </a:p>
          <a:p>
            <a:pPr marL="537210" lvl="1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462F4B7-BCB9-4A5B-B4F2-711F97433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19543"/>
              </p:ext>
            </p:extLst>
          </p:nvPr>
        </p:nvGraphicFramePr>
        <p:xfrm>
          <a:off x="899592" y="3140968"/>
          <a:ext cx="7632846" cy="28059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635347">
                  <a:extLst>
                    <a:ext uri="{9D8B030D-6E8A-4147-A177-3AD203B41FA5}">
                      <a16:colId xmlns:a16="http://schemas.microsoft.com/office/drawing/2014/main" val="2993574143"/>
                    </a:ext>
                  </a:extLst>
                </a:gridCol>
                <a:gridCol w="884933">
                  <a:extLst>
                    <a:ext uri="{9D8B030D-6E8A-4147-A177-3AD203B41FA5}">
                      <a16:colId xmlns:a16="http://schemas.microsoft.com/office/drawing/2014/main" val="2415882594"/>
                    </a:ext>
                  </a:extLst>
                </a:gridCol>
                <a:gridCol w="1367925">
                  <a:extLst>
                    <a:ext uri="{9D8B030D-6E8A-4147-A177-3AD203B41FA5}">
                      <a16:colId xmlns:a16="http://schemas.microsoft.com/office/drawing/2014/main" val="1626034971"/>
                    </a:ext>
                  </a:extLst>
                </a:gridCol>
                <a:gridCol w="1247907">
                  <a:extLst>
                    <a:ext uri="{9D8B030D-6E8A-4147-A177-3AD203B41FA5}">
                      <a16:colId xmlns:a16="http://schemas.microsoft.com/office/drawing/2014/main" val="2627737701"/>
                    </a:ext>
                  </a:extLst>
                </a:gridCol>
                <a:gridCol w="1247907">
                  <a:extLst>
                    <a:ext uri="{9D8B030D-6E8A-4147-A177-3AD203B41FA5}">
                      <a16:colId xmlns:a16="http://schemas.microsoft.com/office/drawing/2014/main" val="1622374167"/>
                    </a:ext>
                  </a:extLst>
                </a:gridCol>
                <a:gridCol w="1248827">
                  <a:extLst>
                    <a:ext uri="{9D8B030D-6E8A-4147-A177-3AD203B41FA5}">
                      <a16:colId xmlns:a16="http://schemas.microsoft.com/office/drawing/2014/main" val="140924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Materiál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Tloušťka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 (m)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Součinitel tepelné vodivosti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λ [W/(</a:t>
                      </a:r>
                      <a:r>
                        <a:rPr lang="cs-CZ" sz="1200" dirty="0" err="1">
                          <a:effectLst/>
                        </a:rPr>
                        <a:t>m×K</a:t>
                      </a:r>
                      <a:r>
                        <a:rPr lang="cs-CZ" sz="1200" dirty="0">
                          <a:effectLst/>
                        </a:rPr>
                        <a:t>)]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Měrná tepelná kapacita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 [J/(</a:t>
                      </a:r>
                      <a:r>
                        <a:rPr lang="cs-CZ" sz="1200" dirty="0" err="1">
                          <a:effectLst/>
                        </a:rPr>
                        <a:t>kg×K</a:t>
                      </a:r>
                      <a:r>
                        <a:rPr lang="cs-CZ" sz="1200" dirty="0">
                          <a:effectLst/>
                        </a:rPr>
                        <a:t>)]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Objemová hmotnost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ρ (kg/m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Faktor difúzního odporu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µ (-)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253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Omítka VC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503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Sendwix 5DF-LP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0,300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911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POLYSTYREN EPS 70 FG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0,250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1270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1951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Cementová stěrka + výztužná tkanina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401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Cementová stěrka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635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Penetrace podkladu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698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Tenkovrstvá omítka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50,0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2610884"/>
                  </a:ext>
                </a:extLst>
              </a:tr>
            </a:tbl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D516F03-70FE-4DAE-A169-FEA827677A4D}"/>
              </a:ext>
            </a:extLst>
          </p:cNvPr>
          <p:cNvSpPr txBox="1">
            <a:spLocks/>
          </p:cNvSpPr>
          <p:nvPr/>
        </p:nvSpPr>
        <p:spPr>
          <a:xfrm>
            <a:off x="899592" y="6093296"/>
            <a:ext cx="8229600" cy="277032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cs-CZ" sz="2000" b="1" dirty="0"/>
              <a:t>U = 0,131 W / (m</a:t>
            </a:r>
            <a:r>
              <a:rPr lang="cs-CZ" sz="2000" b="1" baseline="30000" dirty="0"/>
              <a:t>2 </a:t>
            </a:r>
            <a:r>
              <a:rPr lang="cs-CZ" sz="2000" b="1" dirty="0"/>
              <a:t>× K)</a:t>
            </a:r>
            <a:endParaRPr lang="cs-CZ" sz="2000" dirty="0"/>
          </a:p>
          <a:p>
            <a:pPr lvl="1"/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00FE5157-35DE-4289-AF7E-B22D8DA4475C}"/>
              </a:ext>
            </a:extLst>
          </p:cNvPr>
          <p:cNvSpPr txBox="1">
            <a:spLocks/>
          </p:cNvSpPr>
          <p:nvPr/>
        </p:nvSpPr>
        <p:spPr>
          <a:xfrm>
            <a:off x="914400" y="6247912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cs-CZ" sz="1400" dirty="0"/>
              <a:t>Bc. Radek Šrámek</a:t>
            </a:r>
          </a:p>
          <a:p>
            <a:pPr marL="64008" indent="0" algn="r">
              <a:buNone/>
            </a:pPr>
            <a:r>
              <a:rPr lang="cs-CZ" sz="1400" dirty="0"/>
              <a:t>Červen 2018</a:t>
            </a:r>
          </a:p>
        </p:txBody>
      </p:sp>
    </p:spTree>
    <p:extLst>
      <p:ext uri="{BB962C8B-B14F-4D97-AF65-F5344CB8AC3E}">
        <p14:creationId xmlns:p14="http://schemas.microsoft.com/office/powerpoint/2010/main" val="153260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Hodnocené skladby konstrukčního řešení svislých obvodových plášťů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770328"/>
          </a:xfrm>
        </p:spPr>
        <p:txBody>
          <a:bodyPr>
            <a:normAutofit/>
          </a:bodyPr>
          <a:lstStyle/>
          <a:p>
            <a:r>
              <a:rPr lang="cs-CZ" dirty="0"/>
              <a:t>Varianta „C“ – Železobeton (monolitická stěna) + EPS 70 </a:t>
            </a:r>
            <a:r>
              <a:rPr lang="cs-CZ" dirty="0" err="1"/>
              <a:t>Grey</a:t>
            </a:r>
            <a:endParaRPr lang="cs-CZ" dirty="0"/>
          </a:p>
          <a:p>
            <a:pPr lvl="1"/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1228026-8D14-4021-96BB-AB56FB36C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453948"/>
              </p:ext>
            </p:extLst>
          </p:nvPr>
        </p:nvGraphicFramePr>
        <p:xfrm>
          <a:off x="1043608" y="3399651"/>
          <a:ext cx="7643192" cy="238544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59322">
                  <a:extLst>
                    <a:ext uri="{9D8B030D-6E8A-4147-A177-3AD203B41FA5}">
                      <a16:colId xmlns:a16="http://schemas.microsoft.com/office/drawing/2014/main" val="1308151030"/>
                    </a:ext>
                  </a:extLst>
                </a:gridCol>
                <a:gridCol w="969155">
                  <a:extLst>
                    <a:ext uri="{9D8B030D-6E8A-4147-A177-3AD203B41FA5}">
                      <a16:colId xmlns:a16="http://schemas.microsoft.com/office/drawing/2014/main" val="3248616893"/>
                    </a:ext>
                  </a:extLst>
                </a:gridCol>
                <a:gridCol w="1203457">
                  <a:extLst>
                    <a:ext uri="{9D8B030D-6E8A-4147-A177-3AD203B41FA5}">
                      <a16:colId xmlns:a16="http://schemas.microsoft.com/office/drawing/2014/main" val="2768148927"/>
                    </a:ext>
                  </a:extLst>
                </a:gridCol>
                <a:gridCol w="1203457">
                  <a:extLst>
                    <a:ext uri="{9D8B030D-6E8A-4147-A177-3AD203B41FA5}">
                      <a16:colId xmlns:a16="http://schemas.microsoft.com/office/drawing/2014/main" val="3607360748"/>
                    </a:ext>
                  </a:extLst>
                </a:gridCol>
                <a:gridCol w="1203457">
                  <a:extLst>
                    <a:ext uri="{9D8B030D-6E8A-4147-A177-3AD203B41FA5}">
                      <a16:colId xmlns:a16="http://schemas.microsoft.com/office/drawing/2014/main" val="890008822"/>
                    </a:ext>
                  </a:extLst>
                </a:gridCol>
                <a:gridCol w="1204344">
                  <a:extLst>
                    <a:ext uri="{9D8B030D-6E8A-4147-A177-3AD203B41FA5}">
                      <a16:colId xmlns:a16="http://schemas.microsoft.com/office/drawing/2014/main" val="646741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Materiál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Tloušťka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 (m)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Součinitel tepelné vodivosti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λ [W/(</a:t>
                      </a:r>
                      <a:r>
                        <a:rPr lang="cs-CZ" sz="1200" dirty="0" err="1">
                          <a:effectLst/>
                        </a:rPr>
                        <a:t>m×K</a:t>
                      </a:r>
                      <a:r>
                        <a:rPr lang="cs-CZ" sz="1200" dirty="0">
                          <a:effectLst/>
                        </a:rPr>
                        <a:t>)]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Měrná tepelná kapacita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 [J/(</a:t>
                      </a:r>
                      <a:r>
                        <a:rPr lang="cs-CZ" sz="1200" dirty="0" err="1">
                          <a:effectLst/>
                        </a:rPr>
                        <a:t>kg×K</a:t>
                      </a:r>
                      <a:r>
                        <a:rPr lang="cs-CZ" sz="1200" dirty="0">
                          <a:effectLst/>
                        </a:rPr>
                        <a:t>)]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Objemová hmotnost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ρ (kg/m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Faktor difúzního odporu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µ (-)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42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Omítka VC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8332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ŽB Stěna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0,250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1,74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32,0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4934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POLYSTYREN EPS 70 FG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0,280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1270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479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Cementová stěrka + výztužná tkanina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9085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Cementová stěrka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488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Penetrace podkladu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008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Tenkovrstvá omítka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50,0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7138850"/>
                  </a:ext>
                </a:extLst>
              </a:tr>
            </a:tbl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5D0A69-0522-47B2-A0EC-CB36764C8DE6}"/>
              </a:ext>
            </a:extLst>
          </p:cNvPr>
          <p:cNvSpPr txBox="1">
            <a:spLocks/>
          </p:cNvSpPr>
          <p:nvPr/>
        </p:nvSpPr>
        <p:spPr>
          <a:xfrm>
            <a:off x="1043608" y="5877272"/>
            <a:ext cx="8229600" cy="277032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cs-CZ" sz="2000" b="1" dirty="0"/>
              <a:t>U = 0,121 W / (m</a:t>
            </a:r>
            <a:r>
              <a:rPr lang="cs-CZ" sz="2000" b="1" baseline="30000" dirty="0"/>
              <a:t>2 </a:t>
            </a:r>
            <a:r>
              <a:rPr lang="cs-CZ" sz="2000" b="1" dirty="0"/>
              <a:t>× K)</a:t>
            </a:r>
            <a:endParaRPr lang="cs-CZ" sz="2000" dirty="0"/>
          </a:p>
          <a:p>
            <a:pPr lvl="1"/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33DD56-0C9F-4D1B-B0E7-C750C00E2BF9}"/>
              </a:ext>
            </a:extLst>
          </p:cNvPr>
          <p:cNvSpPr txBox="1">
            <a:spLocks/>
          </p:cNvSpPr>
          <p:nvPr/>
        </p:nvSpPr>
        <p:spPr>
          <a:xfrm>
            <a:off x="914400" y="6247912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cs-CZ" sz="1400" dirty="0"/>
              <a:t>Bc. Radek Šrámek</a:t>
            </a:r>
          </a:p>
          <a:p>
            <a:pPr marL="64008" indent="0" algn="r">
              <a:buNone/>
            </a:pPr>
            <a:r>
              <a:rPr lang="cs-CZ" sz="1400" dirty="0"/>
              <a:t>Červen 2018</a:t>
            </a:r>
          </a:p>
        </p:txBody>
      </p:sp>
    </p:spTree>
    <p:extLst>
      <p:ext uri="{BB962C8B-B14F-4D97-AF65-F5344CB8AC3E}">
        <p14:creationId xmlns:p14="http://schemas.microsoft.com/office/powerpoint/2010/main" val="234803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Hodnocené skladby konstrukčního řešení svislých obvodových plášťů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61E7D47-187E-43FA-B273-6FA771F82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Varianta „D“ – Systém ztraceného bednění </a:t>
            </a:r>
            <a:r>
              <a:rPr lang="cs-CZ" dirty="0" err="1"/>
              <a:t>Thermomur</a:t>
            </a:r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5E1C6BB-9CEA-4577-9313-988187967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28262"/>
              </p:ext>
            </p:extLst>
          </p:nvPr>
        </p:nvGraphicFramePr>
        <p:xfrm>
          <a:off x="827584" y="2846461"/>
          <a:ext cx="7715203" cy="34385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76840">
                  <a:extLst>
                    <a:ext uri="{9D8B030D-6E8A-4147-A177-3AD203B41FA5}">
                      <a16:colId xmlns:a16="http://schemas.microsoft.com/office/drawing/2014/main" val="1301382688"/>
                    </a:ext>
                  </a:extLst>
                </a:gridCol>
                <a:gridCol w="978287">
                  <a:extLst>
                    <a:ext uri="{9D8B030D-6E8A-4147-A177-3AD203B41FA5}">
                      <a16:colId xmlns:a16="http://schemas.microsoft.com/office/drawing/2014/main" val="3317694390"/>
                    </a:ext>
                  </a:extLst>
                </a:gridCol>
                <a:gridCol w="1214795">
                  <a:extLst>
                    <a:ext uri="{9D8B030D-6E8A-4147-A177-3AD203B41FA5}">
                      <a16:colId xmlns:a16="http://schemas.microsoft.com/office/drawing/2014/main" val="3128979424"/>
                    </a:ext>
                  </a:extLst>
                </a:gridCol>
                <a:gridCol w="1214795">
                  <a:extLst>
                    <a:ext uri="{9D8B030D-6E8A-4147-A177-3AD203B41FA5}">
                      <a16:colId xmlns:a16="http://schemas.microsoft.com/office/drawing/2014/main" val="4177916052"/>
                    </a:ext>
                  </a:extLst>
                </a:gridCol>
                <a:gridCol w="1214795">
                  <a:extLst>
                    <a:ext uri="{9D8B030D-6E8A-4147-A177-3AD203B41FA5}">
                      <a16:colId xmlns:a16="http://schemas.microsoft.com/office/drawing/2014/main" val="323270686"/>
                    </a:ext>
                  </a:extLst>
                </a:gridCol>
                <a:gridCol w="1215691">
                  <a:extLst>
                    <a:ext uri="{9D8B030D-6E8A-4147-A177-3AD203B41FA5}">
                      <a16:colId xmlns:a16="http://schemas.microsoft.com/office/drawing/2014/main" val="71436980"/>
                    </a:ext>
                  </a:extLst>
                </a:gridCol>
              </a:tblGrid>
              <a:tr h="870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Materiál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Tloušťka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 (m)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Součinitel tepelné vodivosti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λ [W/(</a:t>
                      </a:r>
                      <a:r>
                        <a:rPr lang="cs-CZ" sz="1200" dirty="0" err="1">
                          <a:effectLst/>
                        </a:rPr>
                        <a:t>m×K</a:t>
                      </a:r>
                      <a:r>
                        <a:rPr lang="cs-CZ" sz="1200" dirty="0">
                          <a:effectLst/>
                        </a:rPr>
                        <a:t>)]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Měrná tepelná kapacita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 [J/(</a:t>
                      </a:r>
                      <a:r>
                        <a:rPr lang="cs-CZ" sz="1200" dirty="0" err="1">
                          <a:effectLst/>
                        </a:rPr>
                        <a:t>kg×K</a:t>
                      </a:r>
                      <a:r>
                        <a:rPr lang="cs-CZ" sz="1200" dirty="0">
                          <a:effectLst/>
                        </a:rPr>
                        <a:t>)]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Objemová hmotnost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ρ (kg/m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Faktor difúzního odporu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µ (-)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extLst>
                  <a:ext uri="{0D108BD9-81ED-4DB2-BD59-A6C34878D82A}">
                    <a16:rowId xmlns:a16="http://schemas.microsoft.com/office/drawing/2014/main" val="1069370575"/>
                  </a:ext>
                </a:extLst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Omítka VC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extLst>
                  <a:ext uri="{0D108BD9-81ED-4DB2-BD59-A6C34878D82A}">
                    <a16:rowId xmlns:a16="http://schemas.microsoft.com/office/drawing/2014/main" val="1439520708"/>
                  </a:ext>
                </a:extLst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Cementová stěrka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extLst>
                  <a:ext uri="{0D108BD9-81ED-4DB2-BD59-A6C34878D82A}">
                    <a16:rowId xmlns:a16="http://schemas.microsoft.com/office/drawing/2014/main" val="3201347199"/>
                  </a:ext>
                </a:extLst>
              </a:tr>
              <a:tr h="406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Cementová stěrka + výztužná tkanina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extLst>
                  <a:ext uri="{0D108BD9-81ED-4DB2-BD59-A6C34878D82A}">
                    <a16:rowId xmlns:a16="http://schemas.microsoft.com/office/drawing/2014/main" val="333724718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POLYSTYREN EPS 70 F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1270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extLst>
                  <a:ext uri="{0D108BD9-81ED-4DB2-BD59-A6C34878D82A}">
                    <a16:rowId xmlns:a16="http://schemas.microsoft.com/office/drawing/2014/main" val="3187043429"/>
                  </a:ext>
                </a:extLst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Beton hutný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1,23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extLst>
                  <a:ext uri="{0D108BD9-81ED-4DB2-BD59-A6C34878D82A}">
                    <a16:rowId xmlns:a16="http://schemas.microsoft.com/office/drawing/2014/main" val="2623335174"/>
                  </a:ext>
                </a:extLst>
              </a:tr>
              <a:tr h="239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POLYSTYREN EPS 70 F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1270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extLst>
                  <a:ext uri="{0D108BD9-81ED-4DB2-BD59-A6C34878D82A}">
                    <a16:rowId xmlns:a16="http://schemas.microsoft.com/office/drawing/2014/main" val="547090080"/>
                  </a:ext>
                </a:extLst>
              </a:tr>
              <a:tr h="45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Cementová stěrka + výztužná tkanina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extLst>
                  <a:ext uri="{0D108BD9-81ED-4DB2-BD59-A6C34878D82A}">
                    <a16:rowId xmlns:a16="http://schemas.microsoft.com/office/drawing/2014/main" val="4168299858"/>
                  </a:ext>
                </a:extLst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Cementová stěrka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extLst>
                  <a:ext uri="{0D108BD9-81ED-4DB2-BD59-A6C34878D82A}">
                    <a16:rowId xmlns:a16="http://schemas.microsoft.com/office/drawing/2014/main" val="1689004215"/>
                  </a:ext>
                </a:extLst>
              </a:tr>
              <a:tr h="188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Penetrace podkladu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extLst>
                  <a:ext uri="{0D108BD9-81ED-4DB2-BD59-A6C34878D82A}">
                    <a16:rowId xmlns:a16="http://schemas.microsoft.com/office/drawing/2014/main" val="1218251487"/>
                  </a:ext>
                </a:extLst>
              </a:tr>
              <a:tr h="211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Tenkovrstvá omítka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50,0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7" marR="67357" marT="0" marB="0"/>
                </a:tc>
                <a:extLst>
                  <a:ext uri="{0D108BD9-81ED-4DB2-BD59-A6C34878D82A}">
                    <a16:rowId xmlns:a16="http://schemas.microsoft.com/office/drawing/2014/main" val="1483803013"/>
                  </a:ext>
                </a:extLst>
              </a:tr>
            </a:tbl>
          </a:graphicData>
        </a:graphic>
      </p:graphicFrame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B8F700D-78A1-459C-85D6-5EA946FB96AD}"/>
              </a:ext>
            </a:extLst>
          </p:cNvPr>
          <p:cNvSpPr txBox="1">
            <a:spLocks/>
          </p:cNvSpPr>
          <p:nvPr/>
        </p:nvSpPr>
        <p:spPr>
          <a:xfrm>
            <a:off x="827584" y="6381328"/>
            <a:ext cx="8229600" cy="277032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cs-CZ" sz="2000" b="1" dirty="0"/>
              <a:t>U = 0,176 W / (m</a:t>
            </a:r>
            <a:r>
              <a:rPr lang="cs-CZ" sz="2000" b="1" baseline="30000" dirty="0"/>
              <a:t>2 </a:t>
            </a:r>
            <a:r>
              <a:rPr lang="cs-CZ" sz="2000" b="1" dirty="0"/>
              <a:t>× K)</a:t>
            </a:r>
            <a:endParaRPr lang="cs-CZ" sz="2000" dirty="0"/>
          </a:p>
          <a:p>
            <a:pPr lvl="1"/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444FDFF-9CDF-460E-9FEF-02C73994E9D9}"/>
              </a:ext>
            </a:extLst>
          </p:cNvPr>
          <p:cNvSpPr txBox="1">
            <a:spLocks/>
          </p:cNvSpPr>
          <p:nvPr/>
        </p:nvSpPr>
        <p:spPr>
          <a:xfrm>
            <a:off x="914400" y="6247912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cs-CZ" sz="1400" dirty="0"/>
              <a:t>Bc. Radek Šrámek</a:t>
            </a:r>
          </a:p>
          <a:p>
            <a:pPr marL="64008" indent="0" algn="r">
              <a:buNone/>
            </a:pPr>
            <a:r>
              <a:rPr lang="cs-CZ" sz="1400" dirty="0"/>
              <a:t>Červen 2018</a:t>
            </a:r>
          </a:p>
        </p:txBody>
      </p:sp>
    </p:spTree>
    <p:extLst>
      <p:ext uri="{BB962C8B-B14F-4D97-AF65-F5344CB8AC3E}">
        <p14:creationId xmlns:p14="http://schemas.microsoft.com/office/powerpoint/2010/main" val="125798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Hodnocené skladby konstrukčního řešení svislých obvodových plášťů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61E7D47-187E-43FA-B273-6FA771F82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Varianta „E“ – Těžký dřevěný skelet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3FB4DE0-51D9-4AF8-8DBC-270E8E6F4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7644"/>
              </p:ext>
            </p:extLst>
          </p:nvPr>
        </p:nvGraphicFramePr>
        <p:xfrm>
          <a:off x="215516" y="2576524"/>
          <a:ext cx="8712967" cy="301271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19561">
                  <a:extLst>
                    <a:ext uri="{9D8B030D-6E8A-4147-A177-3AD203B41FA5}">
                      <a16:colId xmlns:a16="http://schemas.microsoft.com/office/drawing/2014/main" val="3910357997"/>
                    </a:ext>
                  </a:extLst>
                </a:gridCol>
                <a:gridCol w="1104803">
                  <a:extLst>
                    <a:ext uri="{9D8B030D-6E8A-4147-A177-3AD203B41FA5}">
                      <a16:colId xmlns:a16="http://schemas.microsoft.com/office/drawing/2014/main" val="982519570"/>
                    </a:ext>
                  </a:extLst>
                </a:gridCol>
                <a:gridCol w="1371898">
                  <a:extLst>
                    <a:ext uri="{9D8B030D-6E8A-4147-A177-3AD203B41FA5}">
                      <a16:colId xmlns:a16="http://schemas.microsoft.com/office/drawing/2014/main" val="1715558442"/>
                    </a:ext>
                  </a:extLst>
                </a:gridCol>
                <a:gridCol w="1371898">
                  <a:extLst>
                    <a:ext uri="{9D8B030D-6E8A-4147-A177-3AD203B41FA5}">
                      <a16:colId xmlns:a16="http://schemas.microsoft.com/office/drawing/2014/main" val="137801676"/>
                    </a:ext>
                  </a:extLst>
                </a:gridCol>
                <a:gridCol w="1371898">
                  <a:extLst>
                    <a:ext uri="{9D8B030D-6E8A-4147-A177-3AD203B41FA5}">
                      <a16:colId xmlns:a16="http://schemas.microsoft.com/office/drawing/2014/main" val="3583321812"/>
                    </a:ext>
                  </a:extLst>
                </a:gridCol>
                <a:gridCol w="1372909">
                  <a:extLst>
                    <a:ext uri="{9D8B030D-6E8A-4147-A177-3AD203B41FA5}">
                      <a16:colId xmlns:a16="http://schemas.microsoft.com/office/drawing/2014/main" val="2537506816"/>
                    </a:ext>
                  </a:extLst>
                </a:gridCol>
              </a:tblGrid>
              <a:tr h="346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Materiál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Tloušťka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 (m)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Součinitel tepelné vodivosti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λ [W/(</a:t>
                      </a:r>
                      <a:r>
                        <a:rPr lang="cs-CZ" sz="1100" dirty="0" err="1">
                          <a:effectLst/>
                        </a:rPr>
                        <a:t>m×K</a:t>
                      </a:r>
                      <a:r>
                        <a:rPr lang="cs-CZ" sz="1100" dirty="0">
                          <a:effectLst/>
                        </a:rPr>
                        <a:t>)]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Měrná tepelná kapacita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 [J/(</a:t>
                      </a:r>
                      <a:r>
                        <a:rPr lang="cs-CZ" sz="1100" dirty="0" err="1">
                          <a:effectLst/>
                        </a:rPr>
                        <a:t>kg×K</a:t>
                      </a:r>
                      <a:r>
                        <a:rPr lang="cs-CZ" sz="1100" dirty="0">
                          <a:effectLst/>
                        </a:rPr>
                        <a:t>)]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Objemová hmotnost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ρ (kg/m</a:t>
                      </a:r>
                      <a:r>
                        <a:rPr lang="cs-CZ" sz="1100" baseline="30000" dirty="0">
                          <a:effectLst/>
                        </a:rPr>
                        <a:t>3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Faktor difúzního odporu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µ (-)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extLst>
                  <a:ext uri="{0D108BD9-81ED-4DB2-BD59-A6C34878D82A}">
                    <a16:rowId xmlns:a16="http://schemas.microsoft.com/office/drawing/2014/main" val="1850355202"/>
                  </a:ext>
                </a:extLst>
              </a:tr>
              <a:tr h="181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Tmel Fermacell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0,0050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0,35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10,0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extLst>
                  <a:ext uri="{0D108BD9-81ED-4DB2-BD59-A6C34878D82A}">
                    <a16:rowId xmlns:a16="http://schemas.microsoft.com/office/drawing/2014/main" val="93705790"/>
                  </a:ext>
                </a:extLst>
              </a:tr>
              <a:tr h="19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Fermacell 15 + 12,5 mm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0,0275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0,32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1250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13,0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extLst>
                  <a:ext uri="{0D108BD9-81ED-4DB2-BD59-A6C34878D82A}">
                    <a16:rowId xmlns:a16="http://schemas.microsoft.com/office/drawing/2014/main" val="48682862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Uzavřená vzduchová mezera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0,0500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0,273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1010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extLst>
                  <a:ext uri="{0D108BD9-81ED-4DB2-BD59-A6C34878D82A}">
                    <a16:rowId xmlns:a16="http://schemas.microsoft.com/office/drawing/2014/main" val="1715805800"/>
                  </a:ext>
                </a:extLst>
              </a:tr>
              <a:tr h="181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Parozábrana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0,0003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0,39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560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16000,0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extLst>
                  <a:ext uri="{0D108BD9-81ED-4DB2-BD59-A6C34878D82A}">
                    <a16:rowId xmlns:a16="http://schemas.microsoft.com/office/drawing/2014/main" val="3483934645"/>
                  </a:ext>
                </a:extLst>
              </a:tr>
              <a:tr h="181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OSB 18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0,0180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0,13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650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200,0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extLst>
                  <a:ext uri="{0D108BD9-81ED-4DB2-BD59-A6C34878D82A}">
                    <a16:rowId xmlns:a16="http://schemas.microsoft.com/office/drawing/2014/main" val="1950382080"/>
                  </a:ext>
                </a:extLst>
              </a:tr>
              <a:tr h="21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Rockwool Airrock LD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0,18000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0,062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840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2,0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extLst>
                  <a:ext uri="{0D108BD9-81ED-4DB2-BD59-A6C34878D82A}">
                    <a16:rowId xmlns:a16="http://schemas.microsoft.com/office/drawing/2014/main" val="3009733696"/>
                  </a:ext>
                </a:extLst>
              </a:tr>
              <a:tr h="181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Fermacell 15 mm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0,015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0,32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1250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13,0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extLst>
                  <a:ext uri="{0D108BD9-81ED-4DB2-BD59-A6C34878D82A}">
                    <a16:rowId xmlns:a16="http://schemas.microsoft.com/office/drawing/2014/main" val="260127867"/>
                  </a:ext>
                </a:extLst>
              </a:tr>
              <a:tr h="181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EPS 70FG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0,120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0,032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1270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30,0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extLst>
                  <a:ext uri="{0D108BD9-81ED-4DB2-BD59-A6C34878D82A}">
                    <a16:rowId xmlns:a16="http://schemas.microsoft.com/office/drawing/2014/main" val="2554445135"/>
                  </a:ext>
                </a:extLst>
              </a:tr>
              <a:tr h="356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Cementová stěrka + výztužná tkanina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0,020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520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20,0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extLst>
                  <a:ext uri="{0D108BD9-81ED-4DB2-BD59-A6C34878D82A}">
                    <a16:rowId xmlns:a16="http://schemas.microsoft.com/office/drawing/2014/main" val="3511798582"/>
                  </a:ext>
                </a:extLst>
              </a:tr>
              <a:tr h="181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Cementová stěrka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0,004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20,0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extLst>
                  <a:ext uri="{0D108BD9-81ED-4DB2-BD59-A6C34878D82A}">
                    <a16:rowId xmlns:a16="http://schemas.microsoft.com/office/drawing/2014/main" val="4216644423"/>
                  </a:ext>
                </a:extLst>
              </a:tr>
              <a:tr h="165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Penetrace podkladu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extLst>
                  <a:ext uri="{0D108BD9-81ED-4DB2-BD59-A6C34878D82A}">
                    <a16:rowId xmlns:a16="http://schemas.microsoft.com/office/drawing/2014/main" val="3542507136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Tenkovrstvá omítka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0,002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50,0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9" marR="62189" marT="0" marB="0"/>
                </a:tc>
                <a:extLst>
                  <a:ext uri="{0D108BD9-81ED-4DB2-BD59-A6C34878D82A}">
                    <a16:rowId xmlns:a16="http://schemas.microsoft.com/office/drawing/2014/main" val="3740240948"/>
                  </a:ext>
                </a:extLst>
              </a:tr>
            </a:tbl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ED6AD50-D551-436D-9C40-698D6D858F7F}"/>
              </a:ext>
            </a:extLst>
          </p:cNvPr>
          <p:cNvSpPr txBox="1">
            <a:spLocks/>
          </p:cNvSpPr>
          <p:nvPr/>
        </p:nvSpPr>
        <p:spPr>
          <a:xfrm>
            <a:off x="215516" y="5661248"/>
            <a:ext cx="8229600" cy="277032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cs-CZ" sz="2000" b="1" dirty="0"/>
              <a:t>U = 0,137 W / (m</a:t>
            </a:r>
            <a:r>
              <a:rPr lang="cs-CZ" sz="2000" b="1" baseline="30000" dirty="0"/>
              <a:t>2 </a:t>
            </a:r>
            <a:r>
              <a:rPr lang="cs-CZ" sz="2000" b="1" dirty="0"/>
              <a:t>× K)</a:t>
            </a:r>
            <a:endParaRPr lang="cs-CZ" sz="2000" dirty="0"/>
          </a:p>
          <a:p>
            <a:pPr lvl="1"/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6020A92-7611-4968-8C4E-8093045DA4DA}"/>
              </a:ext>
            </a:extLst>
          </p:cNvPr>
          <p:cNvSpPr txBox="1">
            <a:spLocks/>
          </p:cNvSpPr>
          <p:nvPr/>
        </p:nvSpPr>
        <p:spPr>
          <a:xfrm>
            <a:off x="914400" y="6247912"/>
            <a:ext cx="8229600" cy="6100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cs-CZ" sz="1400" dirty="0"/>
              <a:t>Bc. Radek Šrámek</a:t>
            </a:r>
          </a:p>
          <a:p>
            <a:pPr marL="64008" indent="0" algn="r">
              <a:buNone/>
            </a:pPr>
            <a:r>
              <a:rPr lang="cs-CZ" sz="1400" dirty="0"/>
              <a:t>Červen 2018</a:t>
            </a:r>
          </a:p>
        </p:txBody>
      </p:sp>
    </p:spTree>
    <p:extLst>
      <p:ext uri="{BB962C8B-B14F-4D97-AF65-F5344CB8AC3E}">
        <p14:creationId xmlns:p14="http://schemas.microsoft.com/office/powerpoint/2010/main" val="3478586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398</TotalTime>
  <Words>1184</Words>
  <Application>Microsoft Office PowerPoint</Application>
  <PresentationFormat>Předvádění na obrazovce (4:3)</PresentationFormat>
  <Paragraphs>465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Verdana</vt:lpstr>
      <vt:lpstr>Wingdings 2</vt:lpstr>
      <vt:lpstr>Talent</vt:lpstr>
      <vt:lpstr>Projekt novostavby zadaného objektu v rozsahu projektu pro provedení stavby</vt:lpstr>
      <vt:lpstr>Motivace k řešení daného problému</vt:lpstr>
      <vt:lpstr>Cíl práce</vt:lpstr>
      <vt:lpstr>Výzkumný problém a metodika práce</vt:lpstr>
      <vt:lpstr>Hodnocené skladby konstrukčního řešení svislých obvodových plášťů</vt:lpstr>
      <vt:lpstr>Hodnocené skladby konstrukčního řešení svislých obvodových plášťů</vt:lpstr>
      <vt:lpstr>Hodnocené skladby konstrukčního řešení svislých obvodových plášťů</vt:lpstr>
      <vt:lpstr>Hodnocené skladby konstrukčního řešení svislých obvodových plášťů</vt:lpstr>
      <vt:lpstr>Hodnocené skladby konstrukčního řešení svislých obvodových plášťů</vt:lpstr>
      <vt:lpstr>Vyhodnocení variant z hlediska časové náročnosti na provádění</vt:lpstr>
      <vt:lpstr>Vyhodnocení variant z hlediska finanční náročnosti na provádění</vt:lpstr>
      <vt:lpstr>Vyhodnocení variant z hlediska environmentálních aspektů</vt:lpstr>
      <vt:lpstr>Vyhodnocení variant z hlediska nabízené užitné plochy a životnosti</vt:lpstr>
      <vt:lpstr>Situační výkres stavby</vt:lpstr>
      <vt:lpstr>Dispoziční uspořádání 1.NP</vt:lpstr>
      <vt:lpstr>Rozpočet stavby objektu RD </vt:lpstr>
      <vt:lpstr>Výsledný průkaz energetické náročnosti budovy</vt:lpstr>
      <vt:lpstr>Doplňující dotazy vedoucího a oponenta BP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zdroje energií a jejich cenové porovnání</dc:title>
  <dc:creator>Radek</dc:creator>
  <cp:lastModifiedBy>Šrámek Radek</cp:lastModifiedBy>
  <cp:revision>37</cp:revision>
  <dcterms:created xsi:type="dcterms:W3CDTF">2015-01-25T17:21:27Z</dcterms:created>
  <dcterms:modified xsi:type="dcterms:W3CDTF">2018-06-11T18:48:29Z</dcterms:modified>
</cp:coreProperties>
</file>