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8" r:id="rId8"/>
    <p:sldId id="266" r:id="rId9"/>
    <p:sldId id="267" r:id="rId10"/>
    <p:sldId id="268" r:id="rId11"/>
    <p:sldId id="269" r:id="rId12"/>
    <p:sldId id="270" r:id="rId13"/>
    <p:sldId id="262" r:id="rId14"/>
    <p:sldId id="271" r:id="rId15"/>
    <p:sldId id="272" r:id="rId16"/>
    <p:sldId id="273" r:id="rId17"/>
    <p:sldId id="274" r:id="rId18"/>
    <p:sldId id="275" r:id="rId19"/>
    <p:sldId id="263" r:id="rId20"/>
    <p:sldId id="264" r:id="rId21"/>
    <p:sldId id="276" r:id="rId22"/>
    <p:sldId id="277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07D54-10EB-4B61-9B20-DE8580AA5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0" y="2433797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dirty="0"/>
              <a:t>Návrh rekreačního a školicího areálu s relaxačním krytým bazénem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F359-FE78-4150-9498-110ACEDC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1" y="5137302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Vypracovala: Bc. Nikola Šlencová</a:t>
            </a:r>
          </a:p>
          <a:p>
            <a:r>
              <a:rPr lang="cs-CZ" dirty="0"/>
              <a:t>Vedoucí diplomové práce: Ing. Michal Kraus, Ph.D.</a:t>
            </a:r>
          </a:p>
          <a:p>
            <a:r>
              <a:rPr lang="cs-CZ" dirty="0"/>
              <a:t>Oponent diplomové práce: Ing. arch. Jan Pala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81979F-6AC6-4FA2-97A6-A121AE09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23" y="280167"/>
            <a:ext cx="1468500" cy="14685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B0621D7-0C76-4B04-8A6F-062E14740E13}"/>
              </a:ext>
            </a:extLst>
          </p:cNvPr>
          <p:cNvSpPr txBox="1">
            <a:spLocks/>
          </p:cNvSpPr>
          <p:nvPr/>
        </p:nvSpPr>
        <p:spPr>
          <a:xfrm>
            <a:off x="2103840" y="451275"/>
            <a:ext cx="4943069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/>
              <a:t>Vysoká škola technická a ekonomická v Českých Budějovicích</a:t>
            </a:r>
          </a:p>
          <a:p>
            <a:r>
              <a:rPr lang="cs-CZ" sz="2000" dirty="0"/>
              <a:t>Ústav </a:t>
            </a:r>
            <a:r>
              <a:rPr lang="cs-CZ" sz="2000" dirty="0" err="1"/>
              <a:t>technicko-technologický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183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D2F1D48-6C13-4E1C-92B2-BA7027071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41" y="1213338"/>
            <a:ext cx="9450555" cy="5169876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D7F6F21-8357-4A68-B7E8-6A363A48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2.NP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72175F-741E-490B-A5D5-605C516DBD2E}"/>
              </a:ext>
            </a:extLst>
          </p:cNvPr>
          <p:cNvSpPr txBox="1"/>
          <p:nvPr/>
        </p:nvSpPr>
        <p:spPr>
          <a:xfrm>
            <a:off x="10280659" y="638321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54687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465892A-CE12-4470-8C07-A794CF32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55" y="1276289"/>
            <a:ext cx="8542157" cy="5106925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6FF2DB6-E0A2-48FD-A7A7-5CA109A1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3.NP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8BC275-9E5D-46CE-8651-EA194EE416E2}"/>
              </a:ext>
            </a:extLst>
          </p:cNvPr>
          <p:cNvSpPr txBox="1"/>
          <p:nvPr/>
        </p:nvSpPr>
        <p:spPr>
          <a:xfrm>
            <a:off x="9884010" y="6404379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46115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F013EF2-FA03-4D9C-B817-F5120DE98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56" y="1018074"/>
            <a:ext cx="8202846" cy="5365140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51BE3DF-9E39-409F-A85E-11384010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Podkroví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D01123-E724-4CA6-9DB7-F8E6A3D5F03B}"/>
              </a:ext>
            </a:extLst>
          </p:cNvPr>
          <p:cNvSpPr txBox="1"/>
          <p:nvPr/>
        </p:nvSpPr>
        <p:spPr>
          <a:xfrm>
            <a:off x="9544700" y="638321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79253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C7559-AE0E-4DAD-8A56-E893E826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45367"/>
          </a:xfrm>
        </p:spPr>
        <p:txBody>
          <a:bodyPr>
            <a:normAutofit/>
          </a:bodyPr>
          <a:lstStyle/>
          <a:p>
            <a:r>
              <a:rPr lang="cs-CZ" dirty="0"/>
              <a:t>Vytápění objektu</a:t>
            </a:r>
            <a:br>
              <a:rPr lang="cs-CZ" dirty="0"/>
            </a:br>
            <a:r>
              <a:rPr lang="cs-CZ" dirty="0"/>
              <a:t>1.PP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82D1413-4B8B-4EDB-9F91-FE6BCBD4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46366"/>
            <a:ext cx="7852153" cy="4287525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2FA6759-6738-4E5F-9965-C4B71DFD6462}"/>
              </a:ext>
            </a:extLst>
          </p:cNvPr>
          <p:cNvSpPr txBox="1"/>
          <p:nvPr/>
        </p:nvSpPr>
        <p:spPr>
          <a:xfrm>
            <a:off x="9333876" y="623389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95435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32C1403-D7BD-40C2-9AD8-F59C1536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101" y="1397977"/>
            <a:ext cx="10551652" cy="4870937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D431B09-EEE9-4CE6-A426-EC344FFD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Vytápění 1.NP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FF471C-B6CC-41B0-AA15-659D62C8BC30}"/>
              </a:ext>
            </a:extLst>
          </p:cNvPr>
          <p:cNvSpPr txBox="1"/>
          <p:nvPr/>
        </p:nvSpPr>
        <p:spPr>
          <a:xfrm>
            <a:off x="10776551" y="626891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83036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D9DCD27-4E1F-4A03-A453-DC1F45163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55" y="1195470"/>
            <a:ext cx="8150469" cy="5187744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AAEE647-6254-4EE2-B950-33894F99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Vytápění  2.NP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26DCB48-B555-4B4D-A07F-B85E6DE172A9}"/>
              </a:ext>
            </a:extLst>
          </p:cNvPr>
          <p:cNvSpPr txBox="1"/>
          <p:nvPr/>
        </p:nvSpPr>
        <p:spPr>
          <a:xfrm>
            <a:off x="9492322" y="6462060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52732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98CAE1C-4578-4E79-88EB-7589CBE31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55" y="1231563"/>
            <a:ext cx="8044961" cy="5151651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3EC8C91-1D0C-4EFC-AAFB-BCB7161A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Vytápění  3.NP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038F56-F4C6-45F0-A57B-D07D2904D472}"/>
              </a:ext>
            </a:extLst>
          </p:cNvPr>
          <p:cNvSpPr txBox="1"/>
          <p:nvPr/>
        </p:nvSpPr>
        <p:spPr>
          <a:xfrm>
            <a:off x="9386814" y="638321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12859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19AB724-7CA1-4C7A-88AF-5916C2CB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55" y="1363268"/>
            <a:ext cx="7992207" cy="5019946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889EFBF-863F-4C7A-AD14-356C52DE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Vytápění  podkroví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378B5A-4540-4422-9521-14B023C2830B}"/>
              </a:ext>
            </a:extLst>
          </p:cNvPr>
          <p:cNvSpPr txBox="1"/>
          <p:nvPr/>
        </p:nvSpPr>
        <p:spPr>
          <a:xfrm>
            <a:off x="9334060" y="638321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35769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9B6AD-0544-4F18-B876-787AAD66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Vypočtené hodnoty součinitele prostupu tepla pro jednotlivé </a:t>
            </a:r>
            <a:r>
              <a:rPr lang="cs-CZ" dirty="0" err="1"/>
              <a:t>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F8FF3F-A5B8-42DC-8DE5-D7E7AFBB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2433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Posouzení provedeno v programu TEPLO 2017</a:t>
            </a:r>
          </a:p>
          <a:p>
            <a:r>
              <a:rPr lang="cs-CZ" dirty="0"/>
              <a:t>Střecha – podkroví</a:t>
            </a:r>
          </a:p>
          <a:p>
            <a:pPr lvl="1">
              <a:buSzPct val="93000"/>
              <a:buFont typeface="Wingdings" panose="05000000000000000000" pitchFamily="2" charset="2"/>
              <a:buChar char="§"/>
            </a:pP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dirty="0"/>
              <a:t>=0,24 W/m</a:t>
            </a:r>
            <a:r>
              <a:rPr lang="cs-CZ" baseline="30000" dirty="0"/>
              <a:t>2</a:t>
            </a:r>
            <a:r>
              <a:rPr lang="cs-CZ" dirty="0"/>
              <a:t>K      U=0,203 W/m</a:t>
            </a:r>
            <a:r>
              <a:rPr lang="cs-CZ" baseline="30000" dirty="0"/>
              <a:t>2</a:t>
            </a:r>
            <a:r>
              <a:rPr lang="cs-CZ" dirty="0"/>
              <a:t>K 			U&lt;</a:t>
            </a: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baseline="-25000" dirty="0"/>
              <a:t>	</a:t>
            </a:r>
          </a:p>
          <a:p>
            <a:r>
              <a:rPr lang="cs-CZ" dirty="0"/>
              <a:t>Obvodová nosná stěna objekt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dirty="0"/>
              <a:t>=0,30 W/m</a:t>
            </a:r>
            <a:r>
              <a:rPr lang="cs-CZ" baseline="30000" dirty="0"/>
              <a:t>2</a:t>
            </a:r>
            <a:r>
              <a:rPr lang="cs-CZ" dirty="0"/>
              <a:t>K      U=0,169 W/m</a:t>
            </a:r>
            <a:r>
              <a:rPr lang="cs-CZ" baseline="30000" dirty="0"/>
              <a:t>2</a:t>
            </a:r>
            <a:r>
              <a:rPr lang="cs-CZ" dirty="0"/>
              <a:t>K 			U&lt;</a:t>
            </a:r>
            <a:r>
              <a:rPr lang="cs-CZ" dirty="0" err="1"/>
              <a:t>U</a:t>
            </a:r>
            <a:r>
              <a:rPr lang="cs-CZ" baseline="-25000" dirty="0" err="1"/>
              <a:t>n</a:t>
            </a:r>
            <a:endParaRPr lang="cs-CZ" dirty="0"/>
          </a:p>
          <a:p>
            <a:r>
              <a:rPr lang="cs-CZ" dirty="0"/>
              <a:t>Podlaha přiléhající k zemině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dirty="0"/>
              <a:t>=0,45 W/m</a:t>
            </a:r>
            <a:r>
              <a:rPr lang="cs-CZ" baseline="30000" dirty="0"/>
              <a:t>2</a:t>
            </a:r>
            <a:r>
              <a:rPr lang="cs-CZ" dirty="0"/>
              <a:t>K      U=0,418 W/m</a:t>
            </a:r>
            <a:r>
              <a:rPr lang="cs-CZ" baseline="30000" dirty="0"/>
              <a:t>2</a:t>
            </a:r>
            <a:r>
              <a:rPr lang="cs-CZ" dirty="0"/>
              <a:t>K 			U&lt;</a:t>
            </a:r>
            <a:r>
              <a:rPr lang="cs-CZ" dirty="0" err="1"/>
              <a:t>U</a:t>
            </a:r>
            <a:r>
              <a:rPr lang="cs-CZ" baseline="-25000" dirty="0" err="1"/>
              <a:t>n</a:t>
            </a:r>
            <a:endParaRPr lang="cs-CZ" dirty="0"/>
          </a:p>
          <a:p>
            <a:r>
              <a:rPr lang="cs-CZ" dirty="0"/>
              <a:t>Podlaha 1.NP v prostoru u bazénu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dirty="0"/>
              <a:t>=0,40 W/m</a:t>
            </a:r>
            <a:r>
              <a:rPr lang="cs-CZ" baseline="30000" dirty="0"/>
              <a:t>2</a:t>
            </a:r>
            <a:r>
              <a:rPr lang="cs-CZ" dirty="0"/>
              <a:t>K      U=0,33 W/m</a:t>
            </a:r>
            <a:r>
              <a:rPr lang="cs-CZ" baseline="30000" dirty="0"/>
              <a:t>2</a:t>
            </a:r>
            <a:r>
              <a:rPr lang="cs-CZ" dirty="0"/>
              <a:t>K 			U&lt;</a:t>
            </a:r>
            <a:r>
              <a:rPr lang="cs-CZ" dirty="0" err="1"/>
              <a:t>U</a:t>
            </a:r>
            <a:r>
              <a:rPr lang="cs-CZ" baseline="-25000" dirty="0" err="1"/>
              <a:t>n</a:t>
            </a:r>
            <a:endParaRPr lang="cs-CZ" dirty="0"/>
          </a:p>
          <a:p>
            <a:r>
              <a:rPr lang="cs-CZ" dirty="0"/>
              <a:t>Plochá střecha nad prostorem bazénu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dirty="0"/>
              <a:t>=0,16 W/m</a:t>
            </a:r>
            <a:r>
              <a:rPr lang="cs-CZ" baseline="30000" dirty="0"/>
              <a:t>2</a:t>
            </a:r>
            <a:r>
              <a:rPr lang="cs-CZ" dirty="0"/>
              <a:t>K      U=0,11 W/m</a:t>
            </a:r>
            <a:r>
              <a:rPr lang="cs-CZ" baseline="30000" dirty="0"/>
              <a:t>2</a:t>
            </a:r>
            <a:r>
              <a:rPr lang="cs-CZ" dirty="0"/>
              <a:t>K 			U&lt;</a:t>
            </a:r>
            <a:r>
              <a:rPr lang="cs-CZ" dirty="0" err="1"/>
              <a:t>U</a:t>
            </a:r>
            <a:r>
              <a:rPr lang="cs-CZ" baseline="-25000" dirty="0" err="1"/>
              <a:t>n</a:t>
            </a:r>
            <a:endParaRPr lang="cs-CZ" dirty="0"/>
          </a:p>
          <a:p>
            <a:r>
              <a:rPr lang="cs-CZ" dirty="0"/>
              <a:t>Obvodová nosná stěna – bazén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U</a:t>
            </a:r>
            <a:r>
              <a:rPr lang="cs-CZ" baseline="-25000" dirty="0" err="1"/>
              <a:t>n</a:t>
            </a:r>
            <a:r>
              <a:rPr lang="cs-CZ" dirty="0"/>
              <a:t>=0,20 W/m</a:t>
            </a:r>
            <a:r>
              <a:rPr lang="cs-CZ" baseline="30000" dirty="0"/>
              <a:t>2</a:t>
            </a:r>
            <a:r>
              <a:rPr lang="cs-CZ" dirty="0"/>
              <a:t>K      U=0,13 W/m</a:t>
            </a:r>
            <a:r>
              <a:rPr lang="cs-CZ" baseline="30000" dirty="0"/>
              <a:t>2</a:t>
            </a:r>
            <a:r>
              <a:rPr lang="cs-CZ" dirty="0"/>
              <a:t>K 			U&lt;</a:t>
            </a:r>
            <a:r>
              <a:rPr lang="cs-CZ" dirty="0" err="1"/>
              <a:t>U</a:t>
            </a:r>
            <a:r>
              <a:rPr lang="cs-CZ" baseline="-25000" dirty="0" err="1"/>
              <a:t>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fický objekt 4" descr="Znak zaškrtnutí">
            <a:extLst>
              <a:ext uri="{FF2B5EF4-FFF2-40B4-BE49-F238E27FC236}">
                <a16:creationId xmlns:a16="http://schemas.microsoft.com/office/drawing/2014/main" id="{D5A817BD-EEB5-4473-AE4D-54CB2E1C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568" y="2721166"/>
            <a:ext cx="339162" cy="339162"/>
          </a:xfrm>
          <a:prstGeom prst="rect">
            <a:avLst/>
          </a:prstGeom>
        </p:spPr>
      </p:pic>
      <p:pic>
        <p:nvPicPr>
          <p:cNvPr id="11" name="Grafický objekt 10" descr="Znak zaškrtnutí">
            <a:extLst>
              <a:ext uri="{FF2B5EF4-FFF2-40B4-BE49-F238E27FC236}">
                <a16:creationId xmlns:a16="http://schemas.microsoft.com/office/drawing/2014/main" id="{772EB254-7E32-484F-8C2D-45AA8D2D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568" y="3375789"/>
            <a:ext cx="339162" cy="339162"/>
          </a:xfrm>
          <a:prstGeom prst="rect">
            <a:avLst/>
          </a:prstGeom>
        </p:spPr>
      </p:pic>
      <p:pic>
        <p:nvPicPr>
          <p:cNvPr id="12" name="Grafický objekt 11" descr="Znak zaškrtnutí">
            <a:extLst>
              <a:ext uri="{FF2B5EF4-FFF2-40B4-BE49-F238E27FC236}">
                <a16:creationId xmlns:a16="http://schemas.microsoft.com/office/drawing/2014/main" id="{45B19551-876B-4CE8-BD97-B5B6B263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3776" y="4030412"/>
            <a:ext cx="339162" cy="339162"/>
          </a:xfrm>
          <a:prstGeom prst="rect">
            <a:avLst/>
          </a:prstGeom>
        </p:spPr>
      </p:pic>
      <p:pic>
        <p:nvPicPr>
          <p:cNvPr id="13" name="Grafický objekt 12" descr="Znak zaškrtnutí">
            <a:extLst>
              <a:ext uri="{FF2B5EF4-FFF2-40B4-BE49-F238E27FC236}">
                <a16:creationId xmlns:a16="http://schemas.microsoft.com/office/drawing/2014/main" id="{5BBF49C2-07F6-4CED-ADAF-2E2C5C31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833" y="4685035"/>
            <a:ext cx="339162" cy="339162"/>
          </a:xfrm>
          <a:prstGeom prst="rect">
            <a:avLst/>
          </a:prstGeom>
        </p:spPr>
      </p:pic>
      <p:pic>
        <p:nvPicPr>
          <p:cNvPr id="14" name="Grafický objekt 13" descr="Znak zaškrtnutí">
            <a:extLst>
              <a:ext uri="{FF2B5EF4-FFF2-40B4-BE49-F238E27FC236}">
                <a16:creationId xmlns:a16="http://schemas.microsoft.com/office/drawing/2014/main" id="{A5C1B359-EEE5-4180-BDAE-D36ABCE4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568" y="5339658"/>
            <a:ext cx="339162" cy="339162"/>
          </a:xfrm>
          <a:prstGeom prst="rect">
            <a:avLst/>
          </a:prstGeom>
        </p:spPr>
      </p:pic>
      <p:pic>
        <p:nvPicPr>
          <p:cNvPr id="15" name="Grafický objekt 14" descr="Znak zaškrtnutí">
            <a:extLst>
              <a:ext uri="{FF2B5EF4-FFF2-40B4-BE49-F238E27FC236}">
                <a16:creationId xmlns:a16="http://schemas.microsoft.com/office/drawing/2014/main" id="{610ADAA3-49C1-4B40-89C9-E3C61CD43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3776" y="5994281"/>
            <a:ext cx="339162" cy="3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1DCC1-1DAB-48C4-8B8E-7D214AA5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57" y="481564"/>
            <a:ext cx="9300255" cy="1423436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výsledků energetické náročnosti budovy podle vyhlášky 78/2013 Sb.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9069A67-FF88-42FD-B591-2600D94111E4}"/>
              </a:ext>
            </a:extLst>
          </p:cNvPr>
          <p:cNvSpPr txBox="1">
            <a:spLocks/>
          </p:cNvSpPr>
          <p:nvPr/>
        </p:nvSpPr>
        <p:spPr>
          <a:xfrm>
            <a:off x="1853534" y="1688124"/>
            <a:ext cx="9651078" cy="4957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Průměrný součinitel prostupu tepla</a:t>
            </a:r>
          </a:p>
          <a:p>
            <a:pPr marL="0" indent="0">
              <a:buNone/>
            </a:pPr>
            <a:r>
              <a:rPr lang="cs-CZ" dirty="0" err="1"/>
              <a:t>U,em</a:t>
            </a:r>
            <a:r>
              <a:rPr lang="cs-CZ" dirty="0"/>
              <a:t>= 0,28 W/m</a:t>
            </a:r>
            <a:r>
              <a:rPr lang="cs-CZ" baseline="30000" dirty="0"/>
              <a:t>2</a:t>
            </a:r>
            <a:r>
              <a:rPr lang="cs-CZ" dirty="0"/>
              <a:t>K </a:t>
            </a:r>
          </a:p>
          <a:p>
            <a:pPr marL="0" indent="0">
              <a:buNone/>
            </a:pPr>
            <a:r>
              <a:rPr lang="cs-CZ" dirty="0" err="1"/>
              <a:t>U,em,R</a:t>
            </a:r>
            <a:r>
              <a:rPr lang="cs-CZ" dirty="0"/>
              <a:t>= 0,31 W/m</a:t>
            </a:r>
            <a:r>
              <a:rPr lang="cs-CZ" baseline="30000" dirty="0"/>
              <a:t>2</a:t>
            </a:r>
            <a:r>
              <a:rPr lang="cs-CZ" dirty="0"/>
              <a:t>K </a:t>
            </a:r>
          </a:p>
          <a:p>
            <a:pPr marL="0" indent="0">
              <a:buNone/>
            </a:pPr>
            <a:r>
              <a:rPr lang="cs-CZ" dirty="0" err="1"/>
              <a:t>U,em</a:t>
            </a:r>
            <a:r>
              <a:rPr lang="cs-CZ" dirty="0"/>
              <a:t>&lt;</a:t>
            </a:r>
            <a:r>
              <a:rPr lang="cs-CZ" dirty="0" err="1"/>
              <a:t>E,em,R</a:t>
            </a:r>
            <a:r>
              <a:rPr lang="cs-CZ" dirty="0"/>
              <a:t> </a:t>
            </a:r>
            <a:r>
              <a:rPr lang="cs-CZ" b="1" dirty="0"/>
              <a:t>		Klasifikační tř. C (úsporná)</a:t>
            </a:r>
          </a:p>
          <a:p>
            <a:pPr marL="0" indent="0">
              <a:buNone/>
            </a:pPr>
            <a:r>
              <a:rPr lang="cs-CZ" b="1" u="sng" dirty="0"/>
              <a:t>Celková dodaná energie</a:t>
            </a:r>
          </a:p>
          <a:p>
            <a:pPr marL="0" indent="0">
              <a:buNone/>
            </a:pPr>
            <a:r>
              <a:rPr lang="cs-CZ" dirty="0"/>
              <a:t>EP,A= 94 kWh/m</a:t>
            </a:r>
            <a:r>
              <a:rPr lang="cs-CZ" baseline="30000" dirty="0"/>
              <a:t>2</a:t>
            </a:r>
            <a:r>
              <a:rPr lang="cs-CZ" dirty="0"/>
              <a:t>.a</a:t>
            </a:r>
          </a:p>
          <a:p>
            <a:pPr marL="0" indent="0">
              <a:buNone/>
            </a:pPr>
            <a:r>
              <a:rPr lang="cs-CZ" dirty="0"/>
              <a:t>EP,A,R= 161 kWh/m</a:t>
            </a:r>
            <a:r>
              <a:rPr lang="cs-CZ" baseline="30000" dirty="0"/>
              <a:t>2</a:t>
            </a:r>
            <a:r>
              <a:rPr lang="cs-CZ" dirty="0"/>
              <a:t>.a</a:t>
            </a:r>
          </a:p>
          <a:p>
            <a:pPr marL="0" indent="0">
              <a:buNone/>
            </a:pPr>
            <a:r>
              <a:rPr lang="cs-CZ" dirty="0"/>
              <a:t>EP,A&lt; EP,A,R	</a:t>
            </a:r>
            <a:r>
              <a:rPr lang="cs-CZ" b="1" dirty="0"/>
              <a:t>		Klasifikační tř. B (velmi úsporná)</a:t>
            </a:r>
          </a:p>
          <a:p>
            <a:pPr marL="0" indent="0">
              <a:buNone/>
            </a:pPr>
            <a:r>
              <a:rPr lang="cs-CZ" b="1" u="sng" dirty="0"/>
              <a:t>Měrná neobnovitelná primární energie</a:t>
            </a:r>
          </a:p>
          <a:p>
            <a:pPr marL="0" indent="0">
              <a:buNone/>
            </a:pPr>
            <a:r>
              <a:rPr lang="cs-CZ" dirty="0" err="1"/>
              <a:t>E,pN,A</a:t>
            </a:r>
            <a:r>
              <a:rPr lang="cs-CZ" dirty="0"/>
              <a:t>= 117 kWh/m</a:t>
            </a:r>
            <a:r>
              <a:rPr lang="cs-CZ" baseline="30000" dirty="0"/>
              <a:t>2</a:t>
            </a:r>
            <a:r>
              <a:rPr lang="cs-CZ" dirty="0"/>
              <a:t>.a</a:t>
            </a:r>
          </a:p>
          <a:p>
            <a:pPr marL="0" indent="0">
              <a:buNone/>
            </a:pPr>
            <a:r>
              <a:rPr lang="cs-CZ" dirty="0" err="1"/>
              <a:t>E,pN,A,R</a:t>
            </a:r>
            <a:r>
              <a:rPr lang="cs-CZ" dirty="0"/>
              <a:t>= 166 kWh/m</a:t>
            </a:r>
            <a:r>
              <a:rPr lang="cs-CZ" baseline="30000" dirty="0"/>
              <a:t>2</a:t>
            </a:r>
            <a:r>
              <a:rPr lang="cs-CZ" dirty="0"/>
              <a:t>.a</a:t>
            </a:r>
          </a:p>
          <a:p>
            <a:pPr marL="0" indent="0">
              <a:buNone/>
            </a:pPr>
            <a:r>
              <a:rPr lang="cs-CZ" dirty="0" err="1"/>
              <a:t>E,pN,A</a:t>
            </a:r>
            <a:r>
              <a:rPr lang="cs-CZ" dirty="0"/>
              <a:t>&lt; </a:t>
            </a:r>
            <a:r>
              <a:rPr lang="cs-CZ" dirty="0" err="1"/>
              <a:t>E,pN,A,R</a:t>
            </a:r>
            <a:r>
              <a:rPr lang="cs-CZ" b="1" dirty="0"/>
              <a:t>		   Klasifikační tř. B (velmi úsporná)</a:t>
            </a:r>
          </a:p>
          <a:p>
            <a:pPr marL="0" indent="0">
              <a:buNone/>
            </a:pPr>
            <a:r>
              <a:rPr lang="cs-CZ" b="1" dirty="0"/>
              <a:t>Budova je zařazena podle vyhlášky č 78/2013 Sb. do klasifikační třídy B (velmi úsporná)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8" name="Grafický objekt 7" descr="Tenká rovná šipka">
            <a:extLst>
              <a:ext uri="{FF2B5EF4-FFF2-40B4-BE49-F238E27FC236}">
                <a16:creationId xmlns:a16="http://schemas.microsoft.com/office/drawing/2014/main" id="{02CC3B83-9BCB-4B6B-A1BB-BDBB7015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546263" y="2708682"/>
            <a:ext cx="469260" cy="4692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3ADD40-90FE-42F5-9565-873963CD0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33" y="2022463"/>
            <a:ext cx="4065476" cy="3824048"/>
          </a:xfrm>
          <a:prstGeom prst="rect">
            <a:avLst/>
          </a:prstGeom>
        </p:spPr>
      </p:pic>
      <p:pic>
        <p:nvPicPr>
          <p:cNvPr id="14" name="Grafický objekt 13" descr="Tenká rovná šipka">
            <a:extLst>
              <a:ext uri="{FF2B5EF4-FFF2-40B4-BE49-F238E27FC236}">
                <a16:creationId xmlns:a16="http://schemas.microsoft.com/office/drawing/2014/main" id="{C99F7816-D2DF-4F5F-9714-7E47C38BC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546262" y="4149873"/>
            <a:ext cx="469260" cy="469260"/>
          </a:xfrm>
          <a:prstGeom prst="rect">
            <a:avLst/>
          </a:prstGeom>
        </p:spPr>
      </p:pic>
      <p:pic>
        <p:nvPicPr>
          <p:cNvPr id="15" name="Grafický objekt 14" descr="Tenká rovná šipka">
            <a:extLst>
              <a:ext uri="{FF2B5EF4-FFF2-40B4-BE49-F238E27FC236}">
                <a16:creationId xmlns:a16="http://schemas.microsoft.com/office/drawing/2014/main" id="{9558B8B8-A6FD-4A60-BCC2-7EE54761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43408" y="5591063"/>
            <a:ext cx="469260" cy="46926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FDF59AC-1224-4F50-8C40-5E00106ADD48}"/>
              </a:ext>
            </a:extLst>
          </p:cNvPr>
          <p:cNvSpPr txBox="1"/>
          <p:nvPr/>
        </p:nvSpPr>
        <p:spPr>
          <a:xfrm>
            <a:off x="10782807" y="1766500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43264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0C914-1BE9-4993-84AE-2BAFCFFA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773867"/>
          </a:xfrm>
        </p:spPr>
        <p:txBody>
          <a:bodyPr>
            <a:normAutofit/>
          </a:bodyPr>
          <a:lstStyle/>
          <a:p>
            <a:r>
              <a:rPr lang="cs-CZ" sz="4000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5A560-AC67-4600-8D73-5BDE4D50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7907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Cíl práce</a:t>
            </a:r>
          </a:p>
          <a:p>
            <a:r>
              <a:rPr lang="cs-CZ" dirty="0"/>
              <a:t>Motivace a důvody vedoucí k výběru daného tématu</a:t>
            </a:r>
          </a:p>
          <a:p>
            <a:r>
              <a:rPr lang="cs-CZ" dirty="0"/>
              <a:t>Umístění stavby</a:t>
            </a:r>
          </a:p>
          <a:p>
            <a:r>
              <a:rPr lang="cs-CZ" dirty="0"/>
              <a:t>Informace o objektu</a:t>
            </a:r>
          </a:p>
          <a:p>
            <a:r>
              <a:rPr lang="cs-CZ" dirty="0"/>
              <a:t>Konstrukční řešení objektu</a:t>
            </a:r>
          </a:p>
          <a:p>
            <a:r>
              <a:rPr lang="cs-CZ" dirty="0"/>
              <a:t>Vytápění objektu</a:t>
            </a:r>
          </a:p>
          <a:p>
            <a:r>
              <a:rPr lang="cs-CZ" dirty="0"/>
              <a:t>Vypočtené hodnoty součinitele prostupu tepla pro jednotlivé </a:t>
            </a:r>
            <a:r>
              <a:rPr lang="cs-CZ" dirty="0" err="1"/>
              <a:t>kce</a:t>
            </a:r>
            <a:endParaRPr lang="cs-CZ" dirty="0"/>
          </a:p>
          <a:p>
            <a:r>
              <a:rPr lang="cs-CZ" dirty="0"/>
              <a:t>Vyhodnocení výsledků energetické náročnosti </a:t>
            </a:r>
          </a:p>
          <a:p>
            <a:r>
              <a:rPr lang="cs-CZ" dirty="0"/>
              <a:t>Závěr</a:t>
            </a:r>
          </a:p>
          <a:p>
            <a:r>
              <a:rPr lang="cs-CZ" dirty="0"/>
              <a:t>Dotazy vedoucího a oponenta diplomové práce</a:t>
            </a:r>
          </a:p>
        </p:txBody>
      </p:sp>
    </p:spTree>
    <p:extLst>
      <p:ext uri="{BB962C8B-B14F-4D97-AF65-F5344CB8AC3E}">
        <p14:creationId xmlns:p14="http://schemas.microsoft.com/office/powerpoint/2010/main" val="241863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34663-874B-48AF-8C95-BF41282A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620EC6-25C9-49F5-B05C-BB7D54B03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cs-CZ" dirty="0"/>
              <a:t>Cíl práce byl splněn !</a:t>
            </a:r>
          </a:p>
          <a:p>
            <a:r>
              <a:rPr lang="cs-CZ" dirty="0"/>
              <a:t>Zajímavá zkušenost, rozšíření vědomostí a projekčních schopností</a:t>
            </a:r>
          </a:p>
          <a:p>
            <a:r>
              <a:rPr lang="cs-CZ" dirty="0"/>
              <a:t>Veškeré požadavky, které byly stanoveny v zadání diplomové práce, byly splněny</a:t>
            </a:r>
          </a:p>
        </p:txBody>
      </p:sp>
    </p:spTree>
    <p:extLst>
      <p:ext uri="{BB962C8B-B14F-4D97-AF65-F5344CB8AC3E}">
        <p14:creationId xmlns:p14="http://schemas.microsoft.com/office/powerpoint/2010/main" val="41018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509AE-F666-4B51-91D4-5463DF99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Dotazy vedoucího diplomové práce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16C71-851C-481A-9F7B-4BE29086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446" y="1632438"/>
            <a:ext cx="8814166" cy="4768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Jaký je rozdíl mezi podkladní roznášecí betonovou vrstvou a základovou deskou? V jakých přibližných tloušťkách se navrhují základové desky? </a:t>
            </a:r>
          </a:p>
          <a:p>
            <a:pPr marL="0" indent="0">
              <a:buNone/>
            </a:pPr>
            <a:r>
              <a:rPr lang="cs-CZ" b="1" dirty="0"/>
              <a:t>Podkladní roznášecí betonová vrstva</a:t>
            </a:r>
          </a:p>
          <a:p>
            <a:r>
              <a:rPr lang="cs-CZ" dirty="0"/>
              <a:t>Tloušťka betonové vrstvy cca 12-15 cm</a:t>
            </a:r>
          </a:p>
          <a:p>
            <a:r>
              <a:rPr lang="cs-CZ" dirty="0"/>
              <a:t>Při založení objektu na betonových pasech – mezi betonovými pasy (veškeré zatížení od stavby přenášejí pasy)</a:t>
            </a:r>
          </a:p>
          <a:p>
            <a:r>
              <a:rPr lang="cs-CZ" dirty="0"/>
              <a:t>Podklad pro hydroizolaci</a:t>
            </a:r>
          </a:p>
          <a:p>
            <a:r>
              <a:rPr lang="cs-CZ" dirty="0"/>
              <a:t>Nemá žádnou přímou statickou funkci</a:t>
            </a:r>
          </a:p>
          <a:p>
            <a:pPr marL="0" indent="0">
              <a:buNone/>
            </a:pPr>
            <a:r>
              <a:rPr lang="cs-CZ" b="1" dirty="0"/>
              <a:t>Základová deska</a:t>
            </a:r>
          </a:p>
          <a:p>
            <a:r>
              <a:rPr lang="cs-CZ" dirty="0"/>
              <a:t>Tloušťka základové desky pro navržený objekt by byla cca 60-70 cm </a:t>
            </a:r>
          </a:p>
          <a:p>
            <a:r>
              <a:rPr lang="cs-CZ" dirty="0"/>
              <a:t>Základová deska přebírá kompletní zatížení objektem a přenáší ho do základové spáry</a:t>
            </a:r>
          </a:p>
          <a:p>
            <a:r>
              <a:rPr lang="cs-CZ" dirty="0"/>
              <a:t>Armovaná při obou površích</a:t>
            </a:r>
          </a:p>
          <a:p>
            <a:pPr marL="0" indent="0">
              <a:buNone/>
            </a:pPr>
            <a:r>
              <a:rPr lang="cs-CZ" b="1" dirty="0"/>
              <a:t>Vysvětlete základní principy zajištění komfortu vnitřního prostředí v prostorách bazénu (větrání, vytápění, úprava vlhkosti </a:t>
            </a:r>
            <a:r>
              <a:rPr lang="cs-CZ" b="1" dirty="0" err="1"/>
              <a:t>apod</a:t>
            </a:r>
            <a:r>
              <a:rPr lang="cs-CZ" b="1" dirty="0"/>
              <a:t>).</a:t>
            </a:r>
          </a:p>
          <a:p>
            <a:r>
              <a:rPr lang="cs-CZ" dirty="0"/>
              <a:t>Vytápění prostoru bazénu bude zajištěno podlahovým topením a podlahovými konvektory</a:t>
            </a:r>
          </a:p>
          <a:p>
            <a:r>
              <a:rPr lang="cs-CZ" dirty="0"/>
              <a:t>Větrání bazénových prostor bude zajištěno vzduchotechnikou s rekuperací a elektrickým </a:t>
            </a:r>
            <a:r>
              <a:rPr lang="cs-CZ" dirty="0" err="1"/>
              <a:t>dohřevem</a:t>
            </a:r>
            <a:endParaRPr lang="cs-CZ" dirty="0"/>
          </a:p>
          <a:p>
            <a:r>
              <a:rPr lang="cs-CZ" dirty="0"/>
              <a:t>Pro snížení vlhkosti vzduchu je v prostoru bazénu osazeno odvlhčovací zařízení</a:t>
            </a:r>
          </a:p>
        </p:txBody>
      </p:sp>
    </p:spTree>
    <p:extLst>
      <p:ext uri="{BB962C8B-B14F-4D97-AF65-F5344CB8AC3E}">
        <p14:creationId xmlns:p14="http://schemas.microsoft.com/office/powerpoint/2010/main" val="261930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20BEC-3051-4295-8D6D-FADBB905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Dotazy oponenta diplomové práce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57A5E2-8274-49B5-825D-36E5F6AB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76544"/>
            <a:ext cx="8911688" cy="45573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Jaká je uvažovaná hladina podzemní vody? Bude nezbytné při provádění výkopových prací realizovat čerpací studně nebo jiný typ zajištění stavební jámy? </a:t>
            </a:r>
          </a:p>
          <a:p>
            <a:r>
              <a:rPr lang="cs-CZ" dirty="0"/>
              <a:t>HPV= 5m</a:t>
            </a:r>
          </a:p>
          <a:p>
            <a:r>
              <a:rPr lang="cs-CZ" dirty="0"/>
              <a:t>Nebude nutné řešit čerpací studny s odvodem podzemních vod</a:t>
            </a:r>
          </a:p>
          <a:p>
            <a:r>
              <a:rPr lang="cs-CZ" dirty="0"/>
              <a:t>Navržena pouze sběrná jímka s čerpadlem pro zachycení dešťových vod ve stavební jámě</a:t>
            </a:r>
          </a:p>
          <a:p>
            <a:pPr marL="0" indent="0">
              <a:buNone/>
            </a:pPr>
            <a:r>
              <a:rPr lang="cs-CZ" b="1" dirty="0"/>
              <a:t>Jaká je celková zastavěná plocha pozemku včetně zpevněných ploch? Je návrh v souladu s územním plánem?</a:t>
            </a:r>
          </a:p>
          <a:p>
            <a:r>
              <a:rPr lang="cs-CZ" dirty="0"/>
              <a:t>Zastavěnost plochy:</a:t>
            </a:r>
          </a:p>
          <a:p>
            <a:pPr lvl="1"/>
            <a:r>
              <a:rPr lang="cs-CZ" dirty="0"/>
              <a:t>Objekt 420 m</a:t>
            </a:r>
            <a:r>
              <a:rPr lang="cs-CZ" baseline="30000" dirty="0"/>
              <a:t>2</a:t>
            </a:r>
          </a:p>
          <a:p>
            <a:pPr lvl="1"/>
            <a:r>
              <a:rPr lang="cs-CZ" dirty="0"/>
              <a:t>Zpevněná plocha 304 m</a:t>
            </a:r>
            <a:r>
              <a:rPr lang="cs-CZ" baseline="30000" dirty="0"/>
              <a:t>2</a:t>
            </a:r>
            <a:endParaRPr lang="cs-CZ" dirty="0"/>
          </a:p>
          <a:p>
            <a:pPr lvl="1"/>
            <a:r>
              <a:rPr lang="cs-CZ" dirty="0"/>
              <a:t>Hřiště 112 m</a:t>
            </a:r>
            <a:r>
              <a:rPr lang="cs-CZ" baseline="30000" dirty="0"/>
              <a:t>2	</a:t>
            </a:r>
          </a:p>
          <a:p>
            <a:r>
              <a:rPr lang="cs-CZ" dirty="0"/>
              <a:t>Pozemek v územním plánu veden jako plocha pro bydlení</a:t>
            </a:r>
          </a:p>
          <a:p>
            <a:r>
              <a:rPr lang="cs-CZ" dirty="0"/>
              <a:t>Navržená stavba tento způsob využití pozemku zcela nerespektuje</a:t>
            </a:r>
          </a:p>
          <a:p>
            <a:r>
              <a:rPr lang="cs-CZ" dirty="0"/>
              <a:t>Zadáno pro DP</a:t>
            </a:r>
          </a:p>
          <a:p>
            <a:r>
              <a:rPr lang="cs-CZ" dirty="0"/>
              <a:t>Konzultace na odboru územního plánování – možná změna účelu užívání plochy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100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62A41-8D32-45D5-A5EB-8D520A30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80" y="3041995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613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CBAEE-07E7-4C23-A7D6-DC4C87CA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049CD1-9FA3-490E-BE20-EAAF2B30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4999"/>
            <a:ext cx="8911687" cy="4179277"/>
          </a:xfrm>
        </p:spPr>
        <p:txBody>
          <a:bodyPr/>
          <a:lstStyle/>
          <a:p>
            <a:r>
              <a:rPr lang="cs-CZ" dirty="0"/>
              <a:t>Návrh architektonického a stavebně – konstrukčního řešení rekreačního a školicího objektu s krytým bazénem v blízkosti lipenské přehradní nádrže</a:t>
            </a:r>
          </a:p>
          <a:p>
            <a:r>
              <a:rPr lang="cs-CZ" dirty="0"/>
              <a:t>Využití území o maximální ploše 1 237 m</a:t>
            </a:r>
            <a:r>
              <a:rPr lang="cs-CZ" baseline="30000" dirty="0"/>
              <a:t>2</a:t>
            </a:r>
          </a:p>
          <a:p>
            <a:r>
              <a:rPr lang="cs-CZ" dirty="0"/>
              <a:t>Zpracování výkresové dokumentace pro provádění stavby</a:t>
            </a:r>
          </a:p>
          <a:p>
            <a:r>
              <a:rPr lang="cs-CZ" dirty="0"/>
              <a:t>Zpracování částí architektonicko-stavebního řešení</a:t>
            </a:r>
          </a:p>
          <a:p>
            <a:r>
              <a:rPr lang="cs-CZ" dirty="0"/>
              <a:t>Zpracování projektu pro část vytápění objektu</a:t>
            </a:r>
          </a:p>
          <a:p>
            <a:r>
              <a:rPr lang="cs-CZ" dirty="0"/>
              <a:t>Zpracování koncepce rozvodů TZB</a:t>
            </a:r>
          </a:p>
          <a:p>
            <a:r>
              <a:rPr lang="cs-CZ" dirty="0"/>
              <a:t>Provedení vyhodnocení a posouzení tepelně - technických charakteristik</a:t>
            </a:r>
          </a:p>
          <a:p>
            <a:r>
              <a:rPr lang="cs-CZ" dirty="0"/>
              <a:t>Výpočet energetické náročnosti stavby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3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00D90-866A-4B77-9791-C04F112D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a důvody vedoucí k výběru daného tématu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AD5F6-C549-4696-B2B7-B26CA6B53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Zájem o řešení ubytovacího a rekreačního objektu v blízkosti vodní nádrže Lipno s ekologickým zdrojem vytápění na předem určeném pozemku</a:t>
            </a:r>
          </a:p>
          <a:p>
            <a:r>
              <a:rPr lang="cs-CZ" dirty="0"/>
              <a:t>Rozšíření a zlepšení projekčních schopností s výhledem na navazující zaměstnání</a:t>
            </a:r>
          </a:p>
          <a:p>
            <a:r>
              <a:rPr lang="cs-CZ" dirty="0"/>
              <a:t>Možnost využití získaných poznatků v budoucí praxi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6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79ACA-C2DB-4CB2-AD7F-79373C70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 stavby</a:t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AF43AFA-6CD4-4DA5-8EFE-8D90F3C63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403" y="2365864"/>
            <a:ext cx="8650330" cy="41996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4FDD82-DD7C-4F69-97E2-E918E8207BC8}"/>
              </a:ext>
            </a:extLst>
          </p:cNvPr>
          <p:cNvSpPr txBox="1"/>
          <p:nvPr/>
        </p:nvSpPr>
        <p:spPr>
          <a:xfrm>
            <a:off x="1577403" y="1350202"/>
            <a:ext cx="4509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Název stavby: Rekreační a školicí areál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Parcelní číslo: 569, 570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Katastrální území: Lipno nad Vltavou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41B06E-8313-432E-B48F-2011C7F37A8B}"/>
              </a:ext>
            </a:extLst>
          </p:cNvPr>
          <p:cNvSpPr txBox="1"/>
          <p:nvPr/>
        </p:nvSpPr>
        <p:spPr>
          <a:xfrm>
            <a:off x="9116531" y="6565515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70773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7728-4D72-41FB-9988-E685F69B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5401" cy="817828"/>
          </a:xfrm>
        </p:spPr>
        <p:txBody>
          <a:bodyPr>
            <a:normAutofit fontScale="90000"/>
          </a:bodyPr>
          <a:lstStyle/>
          <a:p>
            <a:r>
              <a:rPr lang="cs-CZ" dirty="0"/>
              <a:t>Informace o objektu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158744-93C0-4ACC-A293-B062EC61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1162"/>
            <a:ext cx="8915400" cy="3777622"/>
          </a:xfrm>
        </p:spPr>
        <p:txBody>
          <a:bodyPr/>
          <a:lstStyle/>
          <a:p>
            <a:r>
              <a:rPr lang="cs-CZ" dirty="0"/>
              <a:t>Objekt se 3 nadzemními podlažími a obytným podkrovím, částečně podsklepený, energeticky úsporný</a:t>
            </a:r>
          </a:p>
          <a:p>
            <a:r>
              <a:rPr lang="cs-CZ" dirty="0"/>
              <a:t>Rozměry objektu: 14 x 33 m, výška objektu je 14,6 m</a:t>
            </a:r>
          </a:p>
          <a:p>
            <a:r>
              <a:rPr lang="cs-CZ" dirty="0"/>
              <a:t>Tradiční vaznicová valbová střecha s taškovou krytinou</a:t>
            </a:r>
          </a:p>
          <a:p>
            <a:r>
              <a:rPr lang="cs-CZ" dirty="0"/>
              <a:t>Ekologické a úsporné vytápění objektu tepelnými čerpadly</a:t>
            </a:r>
          </a:p>
          <a:p>
            <a:r>
              <a:rPr lang="cs-CZ" dirty="0"/>
              <a:t>Krytý rekreační bazén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470FC4-1F25-43D5-BEDA-19E11252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823" y="3952072"/>
            <a:ext cx="4472354" cy="24727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5B1759-7D34-46AE-A66D-77EA375A0A51}"/>
              </a:ext>
            </a:extLst>
          </p:cNvPr>
          <p:cNvSpPr txBox="1"/>
          <p:nvPr/>
        </p:nvSpPr>
        <p:spPr>
          <a:xfrm>
            <a:off x="7220975" y="6424818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09799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B2F86-F85B-4A50-BD52-E9CEF4C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113"/>
          </a:xfrm>
        </p:spPr>
        <p:txBody>
          <a:bodyPr/>
          <a:lstStyle/>
          <a:p>
            <a:r>
              <a:rPr lang="cs-CZ" dirty="0"/>
              <a:t>Konstrukční řešení objektu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40940D-5D25-436F-A3EB-AD0CAF0F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4838"/>
            <a:ext cx="8915400" cy="4615962"/>
          </a:xfrm>
        </p:spPr>
        <p:txBody>
          <a:bodyPr>
            <a:normAutofit/>
          </a:bodyPr>
          <a:lstStyle/>
          <a:p>
            <a:r>
              <a:rPr lang="cs-CZ" dirty="0"/>
              <a:t>Základové konstrukce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založení objektu je na základových pasech z prostého betonu š. 500-700 mm</a:t>
            </a:r>
          </a:p>
          <a:p>
            <a:r>
              <a:rPr lang="cs-CZ" dirty="0"/>
              <a:t>Obvodové zdivo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Nosné zdivo s vloženou minerální izolací </a:t>
            </a:r>
            <a:r>
              <a:rPr lang="cs-CZ" dirty="0" err="1"/>
              <a:t>Porotherm</a:t>
            </a:r>
            <a:r>
              <a:rPr lang="cs-CZ" dirty="0"/>
              <a:t> T </a:t>
            </a:r>
            <a:r>
              <a:rPr lang="cs-CZ" dirty="0" err="1"/>
              <a:t>Profi</a:t>
            </a:r>
            <a:r>
              <a:rPr lang="cs-CZ" dirty="0"/>
              <a:t>  </a:t>
            </a:r>
            <a:r>
              <a:rPr lang="cs-CZ" dirty="0" err="1"/>
              <a:t>Dryfix</a:t>
            </a:r>
            <a:r>
              <a:rPr lang="cs-CZ" dirty="0"/>
              <a:t> 440</a:t>
            </a:r>
          </a:p>
          <a:p>
            <a:r>
              <a:rPr lang="cs-CZ" dirty="0"/>
              <a:t>Stropní konstrukce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Předpjaté ŽB panely SPIROLL</a:t>
            </a:r>
          </a:p>
          <a:p>
            <a:r>
              <a:rPr lang="cs-CZ" dirty="0"/>
              <a:t>Schodiště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ŽB monolitické, lomené, deskové z betonu C 30/37, vyztuženo R</a:t>
            </a:r>
            <a:r>
              <a:rPr lang="cs-CZ" dirty="0">
                <a:sym typeface="Symbol" panose="05050102010706020507" pitchFamily="18" charset="2"/>
              </a:rPr>
              <a:t> profil 14 mm</a:t>
            </a:r>
          </a:p>
          <a:p>
            <a:r>
              <a:rPr lang="cs-CZ" sz="2000" dirty="0">
                <a:sym typeface="Symbol" panose="05050102010706020507" pitchFamily="18" charset="2"/>
              </a:rPr>
              <a:t>Krov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Tradiční vaznicová valbová střecha s taškovou krytinou</a:t>
            </a:r>
          </a:p>
          <a:p>
            <a:pPr marL="457200" lvl="1" indent="0">
              <a:buNone/>
            </a:pPr>
            <a:endParaRPr lang="cs-CZ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cs-CZ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12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E39A0ADB-F766-4820-AC76-20684D534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55" y="1304819"/>
            <a:ext cx="7811471" cy="5078395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1E442BF-231B-46F0-8BF2-4939C04C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1.PP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F57450-0A1C-4887-8645-B5583516F0AC}"/>
              </a:ext>
            </a:extLst>
          </p:cNvPr>
          <p:cNvSpPr txBox="1"/>
          <p:nvPr/>
        </p:nvSpPr>
        <p:spPr>
          <a:xfrm>
            <a:off x="9153324" y="6432909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98201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7F208-AED7-448E-A6AB-CC9B5446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55" y="474786"/>
            <a:ext cx="9051558" cy="641838"/>
          </a:xfrm>
        </p:spPr>
        <p:txBody>
          <a:bodyPr>
            <a:normAutofit/>
          </a:bodyPr>
          <a:lstStyle/>
          <a:p>
            <a:r>
              <a:rPr lang="cs-CZ" dirty="0"/>
              <a:t>1.NP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2A9BAFC-8A59-4D1B-8388-8F6C21324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77" y="1055077"/>
            <a:ext cx="10060325" cy="5328137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5AB0F65-AFC3-4301-97EC-0AC27A8A57CC}"/>
              </a:ext>
            </a:extLst>
          </p:cNvPr>
          <p:cNvSpPr txBox="1"/>
          <p:nvPr/>
        </p:nvSpPr>
        <p:spPr>
          <a:xfrm>
            <a:off x="10393040" y="638321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52939703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2852</TotalTime>
  <Words>717</Words>
  <Application>Microsoft Office PowerPoint</Application>
  <PresentationFormat>Širokoúhlá obrazovka</PresentationFormat>
  <Paragraphs>137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Symbol</vt:lpstr>
      <vt:lpstr>Wingdings</vt:lpstr>
      <vt:lpstr>Wingdings 3</vt:lpstr>
      <vt:lpstr>Stébla</vt:lpstr>
      <vt:lpstr>Návrh rekreačního a školicího areálu s relaxačním krytým bazénem</vt:lpstr>
      <vt:lpstr>Obsah</vt:lpstr>
      <vt:lpstr>Cíl práce </vt:lpstr>
      <vt:lpstr>Motivace a důvody vedoucí k výběru daného tématu </vt:lpstr>
      <vt:lpstr>Umístění stavby </vt:lpstr>
      <vt:lpstr>Informace o objektu </vt:lpstr>
      <vt:lpstr>Konstrukční řešení objektu</vt:lpstr>
      <vt:lpstr>1.PP</vt:lpstr>
      <vt:lpstr>1.NP</vt:lpstr>
      <vt:lpstr>2.NP</vt:lpstr>
      <vt:lpstr>3.NP</vt:lpstr>
      <vt:lpstr>Podkroví</vt:lpstr>
      <vt:lpstr>Vytápění objektu 1.PP</vt:lpstr>
      <vt:lpstr>Vytápění 1.NP</vt:lpstr>
      <vt:lpstr>Vytápění  2.NP</vt:lpstr>
      <vt:lpstr>Vytápění  3.NP</vt:lpstr>
      <vt:lpstr>Vytápění  podkroví</vt:lpstr>
      <vt:lpstr>Vypočtené hodnoty součinitele prostupu tepla pro jednotlivé kce</vt:lpstr>
      <vt:lpstr>Vyhodnocení výsledků energetické náročnosti budovy podle vyhlášky 78/2013 Sb. </vt:lpstr>
      <vt:lpstr>Závěr </vt:lpstr>
      <vt:lpstr>Dotazy vedoucího diplomové práce </vt:lpstr>
      <vt:lpstr>Dotazy oponenta diplomové práce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rekreačního a školicího areálu s relaxačním krytým bazénem</dc:title>
  <dc:creator>Nikola Šlencová</dc:creator>
  <cp:lastModifiedBy>Nikola Šlencová</cp:lastModifiedBy>
  <cp:revision>93</cp:revision>
  <dcterms:created xsi:type="dcterms:W3CDTF">2018-05-29T09:31:00Z</dcterms:created>
  <dcterms:modified xsi:type="dcterms:W3CDTF">2018-06-16T18:17:22Z</dcterms:modified>
</cp:coreProperties>
</file>