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</p:sldMasterIdLst>
  <p:notesMasterIdLst>
    <p:notesMasterId r:id="rId25"/>
  </p:notesMasterIdLst>
  <p:sldIdLst>
    <p:sldId id="256" r:id="rId2"/>
    <p:sldId id="274" r:id="rId3"/>
    <p:sldId id="287" r:id="rId4"/>
    <p:sldId id="288" r:id="rId5"/>
    <p:sldId id="289" r:id="rId6"/>
    <p:sldId id="295" r:id="rId7"/>
    <p:sldId id="290" r:id="rId8"/>
    <p:sldId id="282" r:id="rId9"/>
    <p:sldId id="296" r:id="rId10"/>
    <p:sldId id="297" r:id="rId11"/>
    <p:sldId id="281" r:id="rId12"/>
    <p:sldId id="298" r:id="rId13"/>
    <p:sldId id="303" r:id="rId14"/>
    <p:sldId id="304" r:id="rId15"/>
    <p:sldId id="305" r:id="rId16"/>
    <p:sldId id="301" r:id="rId17"/>
    <p:sldId id="302" r:id="rId18"/>
    <p:sldId id="299" r:id="rId19"/>
    <p:sldId id="300" r:id="rId20"/>
    <p:sldId id="291" r:id="rId21"/>
    <p:sldId id="292" r:id="rId22"/>
    <p:sldId id="306" r:id="rId23"/>
    <p:sldId id="27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5274" autoAdjust="0"/>
  </p:normalViewPr>
  <p:slideViewPr>
    <p:cSldViewPr snapToGrid="0">
      <p:cViewPr varScale="1">
        <p:scale>
          <a:sx n="109" d="100"/>
          <a:sy n="109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1713CE-F0C5-4F9B-8840-89767AE0195E}" type="datetimeFigureOut">
              <a:rPr lang="cs-CZ"/>
              <a:pPr>
                <a:defRPr/>
              </a:pPr>
              <a:t>13.06.2018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A62554-63BF-4E48-88FD-C3E0812823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21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1D962A-4218-4F05-AF8F-7698DE264323}" type="slidenum">
              <a:rPr lang="cs-CZ" altLang="cs-CZ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73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62554-63BF-4E48-88FD-C3E08128235E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244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62554-63BF-4E48-88FD-C3E08128235E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793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62554-63BF-4E48-88FD-C3E08128235E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852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62554-63BF-4E48-88FD-C3E08128235E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39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62554-63BF-4E48-88FD-C3E08128235E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006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62554-63BF-4E48-88FD-C3E08128235E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503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62554-63BF-4E48-88FD-C3E08128235E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95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62554-63BF-4E48-88FD-C3E08128235E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158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62554-63BF-4E48-88FD-C3E08128235E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9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62554-63BF-4E48-88FD-C3E08128235E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93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62554-63BF-4E48-88FD-C3E08128235E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947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62554-63BF-4E48-88FD-C3E08128235E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1715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62554-63BF-4E48-88FD-C3E08128235E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888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62554-63BF-4E48-88FD-C3E08128235E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202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62554-63BF-4E48-88FD-C3E08128235E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10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62554-63BF-4E48-88FD-C3E08128235E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21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62554-63BF-4E48-88FD-C3E08128235E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08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62554-63BF-4E48-88FD-C3E08128235E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430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62554-63BF-4E48-88FD-C3E08128235E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425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62554-63BF-4E48-88FD-C3E08128235E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23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62554-63BF-4E48-88FD-C3E08128235E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9989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62554-63BF-4E48-88FD-C3E08128235E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077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448302-25E1-4EB8-A893-5D2F02EDFEFF}" type="datetimeFigureOut">
              <a:rPr lang="en-US" smtClean="0"/>
              <a:pPr>
                <a:defRPr/>
              </a:pPr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21702-F1E9-4510-A9B4-FF655C6DCB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60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FB9AE-E6B2-40C2-97BF-5C92672F4654}" type="datetimeFigureOut">
              <a:rPr lang="en-US" smtClean="0"/>
              <a:pPr>
                <a:defRPr/>
              </a:pPr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357A9-4B4D-4B5B-A080-E04AEF36D3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45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FB9AE-E6B2-40C2-97BF-5C92672F4654}" type="datetimeFigureOut">
              <a:rPr lang="en-US" smtClean="0"/>
              <a:pPr>
                <a:defRPr/>
              </a:pPr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357A9-4B4D-4B5B-A080-E04AEF36D3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4903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FB9AE-E6B2-40C2-97BF-5C92672F4654}" type="datetimeFigureOut">
              <a:rPr lang="en-US" smtClean="0"/>
              <a:pPr>
                <a:defRPr/>
              </a:pPr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357A9-4B4D-4B5B-A080-E04AEF36D3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67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FB9AE-E6B2-40C2-97BF-5C92672F4654}" type="datetimeFigureOut">
              <a:rPr lang="en-US" smtClean="0"/>
              <a:pPr>
                <a:defRPr/>
              </a:pPr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357A9-4B4D-4B5B-A080-E04AEF36D3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1136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FB9AE-E6B2-40C2-97BF-5C92672F4654}" type="datetimeFigureOut">
              <a:rPr lang="en-US" smtClean="0"/>
              <a:pPr>
                <a:defRPr/>
              </a:pPr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357A9-4B4D-4B5B-A080-E04AEF36D3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72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71DF9A-7B7D-49A8-9281-AA72639FA347}" type="datetimeFigureOut">
              <a:rPr lang="en-US" smtClean="0"/>
              <a:pPr>
                <a:defRPr/>
              </a:pPr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A7041-67C3-4504-AE84-12A96CB23F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622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70B1F1-7E57-4920-9B56-F8E9884A9E42}" type="datetimeFigureOut">
              <a:rPr lang="en-US" smtClean="0"/>
              <a:pPr>
                <a:defRPr/>
              </a:pPr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86978-6BBC-4EDE-B483-98152F293E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37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669CEA-AF3F-4791-91C1-5DAF58050C49}" type="datetimeFigureOut">
              <a:rPr lang="en-US" smtClean="0"/>
              <a:pPr>
                <a:defRPr/>
              </a:pPr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18A7D-33A5-4CC2-B8E9-D27CEAE3EB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5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B09146-921B-4D8C-8526-FFAC6C722326}" type="datetimeFigureOut">
              <a:rPr lang="en-US" smtClean="0"/>
              <a:pPr>
                <a:defRPr/>
              </a:pPr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B1B66-D0F1-4501-97B1-E458767532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12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DAA974-D0C9-4649-B90B-3C29F53E7649}" type="datetimeFigureOut">
              <a:rPr lang="en-US" smtClean="0"/>
              <a:pPr>
                <a:defRPr/>
              </a:pPr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A524FA-1A6B-4392-8B63-A604DAF895E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41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2811A9-D151-4713-9DBC-A74B1E5AD1CD}" type="datetimeFigureOut">
              <a:rPr lang="en-US" smtClean="0"/>
              <a:pPr>
                <a:defRPr/>
              </a:pPr>
              <a:t>6/13/2018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A3BDC-42A6-4963-97B5-C65BBFA9A1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FB9AE-E6B2-40C2-97BF-5C92672F4654}" type="datetimeFigureOut">
              <a:rPr lang="en-US" smtClean="0"/>
              <a:pPr>
                <a:defRPr/>
              </a:pPr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357A9-4B4D-4B5B-A080-E04AEF36D3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7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80F5C7-ECFD-4CE5-BD4F-A3FD4D1EB862}" type="datetimeFigureOut">
              <a:rPr lang="en-US" smtClean="0"/>
              <a:pPr>
                <a:defRPr/>
              </a:pPr>
              <a:t>6/13/2018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18E8A-DDC8-4F97-B92C-21358783CE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5DB46D-77FE-4D61-8F08-006F8C57B94A}" type="datetimeFigureOut">
              <a:rPr lang="en-US" smtClean="0"/>
              <a:pPr>
                <a:defRPr/>
              </a:pPr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7458B-04D1-48E9-A47F-E0B76C9A8C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9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F47C85-667E-4DD2-987E-CD7212AD844E}" type="datetimeFigureOut">
              <a:rPr lang="en-US" smtClean="0"/>
              <a:pPr>
                <a:defRPr/>
              </a:pPr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2DA37-79C6-4B65-8F96-63E70396B00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71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BFB9AE-E6B2-40C2-97BF-5C92672F4654}" type="datetimeFigureOut">
              <a:rPr lang="en-US" smtClean="0"/>
              <a:pPr>
                <a:defRPr/>
              </a:pPr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B8357A9-4B4D-4B5B-A080-E04AEF36D3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23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6087" y="2222081"/>
            <a:ext cx="8910639" cy="2508119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cs-CZ" sz="3200" b="1" spc="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Projekt novostavby řadových domů </a:t>
            </a:r>
            <a:br>
              <a:rPr lang="cs-CZ" sz="3200" b="1" spc="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cs-CZ" sz="3200" b="1" spc="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 rozsahu projektové dokumentace </a:t>
            </a:r>
            <a:br>
              <a:rPr lang="cs-CZ" sz="3200" b="1" spc="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cs-CZ" sz="3200" b="1" spc="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 stavební povolení s ohledem </a:t>
            </a:r>
            <a:br>
              <a:rPr lang="cs-CZ" sz="3200" b="1" spc="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cs-CZ" sz="3200" b="1" spc="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 prostorové uspořádání objektů </a:t>
            </a:r>
            <a:br>
              <a:rPr lang="cs-CZ" sz="3200" b="1" spc="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cs-CZ" sz="3200" b="1" spc="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podle </a:t>
            </a:r>
            <a:r>
              <a:rPr lang="cs-CZ" sz="3200" b="1" spc="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Feng</a:t>
            </a:r>
            <a:r>
              <a:rPr lang="cs-CZ" sz="3200" b="1" spc="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sz="3200" b="1" spc="1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shui</a:t>
            </a:r>
            <a:endParaRPr lang="cs-CZ" sz="3200" b="1" spc="1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Podnadpis 2"/>
          <p:cNvSpPr>
            <a:spLocks noGrp="1"/>
          </p:cNvSpPr>
          <p:nvPr>
            <p:ph type="subTitle" idx="1"/>
          </p:nvPr>
        </p:nvSpPr>
        <p:spPr>
          <a:xfrm>
            <a:off x="806449" y="5029200"/>
            <a:ext cx="8910639" cy="1450622"/>
          </a:xfrm>
        </p:spPr>
        <p:txBody>
          <a:bodyPr>
            <a:noAutofit/>
          </a:bodyPr>
          <a:lstStyle/>
          <a:p>
            <a:pPr algn="just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b="1" cap="none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Autor diplomové práce: </a:t>
            </a:r>
            <a:r>
              <a:rPr lang="cs-CZ" altLang="cs-CZ" sz="2000" cap="none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Bc. Nikola Huislová</a:t>
            </a: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b="1" cap="none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Vedoucí diplomové práce:</a:t>
            </a:r>
            <a:r>
              <a:rPr lang="cs-CZ" altLang="cs-CZ" sz="2000" cap="none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Ing. Vladimír Nývlt, MBA, Ph.D.</a:t>
            </a: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</a:pPr>
            <a:r>
              <a:rPr lang="cs-CZ" altLang="cs-CZ" sz="2000" b="1" cap="none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Oponent bakalářské práce:</a:t>
            </a:r>
            <a:r>
              <a:rPr lang="cs-CZ" altLang="cs-CZ" sz="2000" cap="none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Ing. Jana </a:t>
            </a:r>
            <a:r>
              <a:rPr lang="cs-CZ" altLang="cs-CZ" sz="2000" cap="none" spc="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Hubálovská</a:t>
            </a:r>
            <a:endParaRPr lang="cs-CZ" altLang="cs-CZ" sz="2000" cap="none" spc="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2000" cap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1600"/>
              </a:spcBef>
              <a:spcAft>
                <a:spcPts val="0"/>
              </a:spcAft>
            </a:pPr>
            <a:r>
              <a:rPr lang="cs-CZ" altLang="cs-CZ" sz="2000" cap="none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České Budějovice, Červen 2018</a:t>
            </a:r>
          </a:p>
        </p:txBody>
      </p:sp>
      <p:pic>
        <p:nvPicPr>
          <p:cNvPr id="6148" name="Zástupný symbol pro obsah 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25"/>
          <a:stretch>
            <a:fillRect/>
          </a:stretch>
        </p:blipFill>
        <p:spPr bwMode="auto">
          <a:xfrm>
            <a:off x="811213" y="313223"/>
            <a:ext cx="8556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dnadpis 2"/>
          <p:cNvSpPr txBox="1">
            <a:spLocks/>
          </p:cNvSpPr>
          <p:nvPr/>
        </p:nvSpPr>
        <p:spPr>
          <a:xfrm>
            <a:off x="1666875" y="330113"/>
            <a:ext cx="8050213" cy="853060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defRPr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Vysoká škola technická a ekonomická v Českých Budějovicích</a:t>
            </a:r>
          </a:p>
          <a:p>
            <a:pPr algn="just" fontAlgn="auto">
              <a:defRPr/>
            </a:pP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Ústav technicko-technologický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D193598D-17FF-497C-97D4-F27025237625}"/>
              </a:ext>
            </a:extLst>
          </p:cNvPr>
          <p:cNvSpPr txBox="1">
            <a:spLocks/>
          </p:cNvSpPr>
          <p:nvPr/>
        </p:nvSpPr>
        <p:spPr>
          <a:xfrm>
            <a:off x="806449" y="1445441"/>
            <a:ext cx="8910639" cy="776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cs-CZ" sz="4000" b="1" spc="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OBHAJOBA DIPLOMOVÉ PRÁCE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677863" y="5785333"/>
            <a:ext cx="8596313" cy="312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Arial" panose="020B0604020202020204" pitchFamily="34" charset="0"/>
              </a:rPr>
              <a:t>Zdroj: Vlastní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77863" y="609600"/>
            <a:ext cx="8596312" cy="11922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Arial" panose="020B0604020202020204" pitchFamily="34" charset="0"/>
              </a:rPr>
              <a:t>Půdorys 2.NP (S01)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194D061-77C1-4F01-947E-1673E33DE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63" y="1801813"/>
            <a:ext cx="11514137" cy="39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34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7524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Arial" panose="020B0604020202020204" pitchFamily="34" charset="0"/>
              </a:rPr>
              <a:t>Studie 1. ŘRD – půdorysu 1.NP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77863" y="6248400"/>
            <a:ext cx="8596312" cy="312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Arial" panose="020B0604020202020204" pitchFamily="34" charset="0"/>
              </a:rPr>
              <a:t>Zdroj: Vlastní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F44DF6D-25E2-43E7-A240-25335FB7350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77863" y="1296081"/>
            <a:ext cx="8477023" cy="50183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752475"/>
          </a:xfrm>
        </p:spPr>
        <p:txBody>
          <a:bodyPr rtlCol="0"/>
          <a:lstStyle/>
          <a:p>
            <a:pPr>
              <a:defRPr/>
            </a:pPr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Arial" panose="020B0604020202020204" pitchFamily="34" charset="0"/>
              </a:rPr>
              <a:t>Studie 1. ŘRD – půdorysu 2.NP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77863" y="6248400"/>
            <a:ext cx="8596312" cy="312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Arial" panose="020B0604020202020204" pitchFamily="34" charset="0"/>
              </a:rPr>
              <a:t>Zdroj: Vlastní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A7EA523-F010-490E-B982-D9FEDF5AEAC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77863" y="1362076"/>
            <a:ext cx="8477022" cy="488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15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677863" y="609600"/>
            <a:ext cx="8596312" cy="9035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 "/>
                <a:cs typeface="Arial" panose="020B0604020202020204" pitchFamily="34" charset="0"/>
              </a:rPr>
              <a:t>Konstrukční a materiálové řešení</a:t>
            </a:r>
          </a:p>
          <a:p>
            <a:pPr fontAlgn="auto">
              <a:spcAft>
                <a:spcPts val="0"/>
              </a:spcAft>
              <a:defRPr/>
            </a:pPr>
            <a:endParaRPr lang="cs-CZ" sz="4000" dirty="0">
              <a:solidFill>
                <a:schemeClr val="accent1">
                  <a:lumMod val="75000"/>
                </a:schemeClr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2291" name="Zástupný symbol pro obsah 9"/>
          <p:cNvSpPr>
            <a:spLocks noGrp="1"/>
          </p:cNvSpPr>
          <p:nvPr>
            <p:ph idx="1"/>
          </p:nvPr>
        </p:nvSpPr>
        <p:spPr>
          <a:xfrm>
            <a:off x="677863" y="1676400"/>
            <a:ext cx="9369652" cy="423454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Základy: betonové</a:t>
            </a:r>
          </a:p>
          <a:p>
            <a:pPr eaLnBrk="1" hangingPunct="1"/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Svislé konstrukce: Systém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Heluz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komín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Heluz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Izostat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(plyn)</a:t>
            </a:r>
          </a:p>
          <a:p>
            <a:pPr eaLnBrk="1" hangingPunct="1"/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Vodorovné konstrukce: strop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Heluz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Miako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překlady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Heluz</a:t>
            </a:r>
            <a:endParaRPr lang="cs-CZ" alt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Schodiště: prefabrikované železobetonové dílce na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vibroizolaci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pPr marL="0" indent="0" eaLnBrk="1" hangingPunct="1">
              <a:buNone/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			    JAP Kombo PP stahovací schody</a:t>
            </a:r>
          </a:p>
          <a:p>
            <a:pPr eaLnBrk="1" hangingPunct="1"/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Krov: dřevěná vaznicová soustava (stojatá stolice)</a:t>
            </a:r>
          </a:p>
          <a:p>
            <a:pPr eaLnBrk="1" hangingPunct="1"/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Zastřešení: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Tondach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Románská 12</a:t>
            </a:r>
          </a:p>
          <a:p>
            <a:pPr eaLnBrk="1" hangingPunct="1"/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Otvory: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Europrofily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s trojsklem</a:t>
            </a:r>
          </a:p>
          <a:p>
            <a:pPr eaLnBrk="1" hangingPunct="1"/>
            <a:endParaRPr lang="cs-CZ" altLang="cs-CZ" sz="2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74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677863" y="609600"/>
            <a:ext cx="8596312" cy="90351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 "/>
                <a:cs typeface="Arial" panose="020B0604020202020204" pitchFamily="34" charset="0"/>
              </a:rPr>
              <a:t>Izolační řešení</a:t>
            </a:r>
          </a:p>
          <a:p>
            <a:pPr fontAlgn="auto">
              <a:spcAft>
                <a:spcPts val="0"/>
              </a:spcAft>
              <a:defRPr/>
            </a:pPr>
            <a:endParaRPr lang="cs-CZ" sz="4000" dirty="0">
              <a:solidFill>
                <a:schemeClr val="accent1">
                  <a:lumMod val="75000"/>
                </a:schemeClr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2291" name="Zástupný symbol pro obsah 9"/>
          <p:cNvSpPr>
            <a:spLocks noGrp="1"/>
          </p:cNvSpPr>
          <p:nvPr>
            <p:ph idx="1"/>
          </p:nvPr>
        </p:nvSpPr>
        <p:spPr>
          <a:xfrm>
            <a:off x="677863" y="1513114"/>
            <a:ext cx="9369652" cy="423454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TI použité na objektu: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Isover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EPS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Grey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100,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Isover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Styrodur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3000, 								   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Isover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TF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Profi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Isover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Fassil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Isover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UNI, 								   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Isover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Unirol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Plus, </a:t>
            </a:r>
            <a:r>
              <a:rPr lang="cs-CZ" altLang="cs-CZ" sz="2200">
                <a:latin typeface="Arial" panose="020B0604020202020204" pitchFamily="34" charset="0"/>
                <a:cs typeface="Arial" panose="020B0604020202020204" pitchFamily="34" charset="0"/>
              </a:rPr>
              <a:t>Topdek 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022 PIR</a:t>
            </a:r>
          </a:p>
          <a:p>
            <a:pPr eaLnBrk="1" hangingPunct="1"/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ZI: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vibroizolace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Sylomer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SR,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Isover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N,4</a:t>
            </a:r>
          </a:p>
          <a:p>
            <a:pPr eaLnBrk="1" hangingPunct="1"/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PI: protipožární izolační desky</a:t>
            </a:r>
          </a:p>
          <a:p>
            <a:pPr eaLnBrk="1" hangingPunct="1"/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HI: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Glastek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mineral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Isover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Vario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KM Duplex UV, 					   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Dekfol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N Al 170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Dekten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-Pro II</a:t>
            </a:r>
          </a:p>
          <a:p>
            <a:pPr eaLnBrk="1" hangingPunct="1"/>
            <a:endParaRPr lang="cs-CZ" altLang="cs-CZ" sz="2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571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677863" y="609600"/>
            <a:ext cx="8596312" cy="90351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 "/>
                <a:cs typeface="Arial" panose="020B0604020202020204" pitchFamily="34" charset="0"/>
              </a:rPr>
              <a:t>Posouzení 1.ŘRD z hlediska Feng-shui</a:t>
            </a:r>
          </a:p>
          <a:p>
            <a:pPr fontAlgn="auto">
              <a:spcAft>
                <a:spcPts val="0"/>
              </a:spcAft>
              <a:defRPr/>
            </a:pPr>
            <a:endParaRPr lang="cs-CZ" sz="4000" dirty="0">
              <a:solidFill>
                <a:schemeClr val="accent1">
                  <a:lumMod val="75000"/>
                </a:schemeClr>
              </a:solidFill>
              <a:latin typeface="Arial 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F187738-94CA-4FF6-8E69-3D8C1B696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749" y="1356994"/>
            <a:ext cx="6506148" cy="4488361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9B80E710-7DAC-4B30-A11F-DEF90860A548}"/>
              </a:ext>
            </a:extLst>
          </p:cNvPr>
          <p:cNvSpPr txBox="1">
            <a:spLocks/>
          </p:cNvSpPr>
          <p:nvPr/>
        </p:nvSpPr>
        <p:spPr>
          <a:xfrm>
            <a:off x="1450749" y="5845355"/>
            <a:ext cx="8596312" cy="312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Arial" panose="020B0604020202020204" pitchFamily="34" charset="0"/>
              </a:rPr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2401681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8119" y="598714"/>
            <a:ext cx="9326109" cy="92528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Arial" panose="020B0604020202020204" pitchFamily="34" charset="0"/>
              </a:rPr>
              <a:t>Posouzení - šablona „čtyřiadvaceti hor“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77863" y="6248400"/>
            <a:ext cx="8596312" cy="312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Arial" panose="020B0604020202020204" pitchFamily="34" charset="0"/>
              </a:rPr>
              <a:t>Zdroj: Vlastní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6CBB93-B296-4BA0-ABD7-C35A10CAEE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63" t="16380" r="4262" b="8205"/>
          <a:stretch/>
        </p:blipFill>
        <p:spPr bwMode="auto">
          <a:xfrm>
            <a:off x="677862" y="1362076"/>
            <a:ext cx="8688624" cy="48863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8144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862" y="609600"/>
            <a:ext cx="9326109" cy="92528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Arial" panose="020B0604020202020204" pitchFamily="34" charset="0"/>
              </a:rPr>
              <a:t>Posouzení - šablona „paláců“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77863" y="6248400"/>
            <a:ext cx="8596312" cy="312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Arial" panose="020B0604020202020204" pitchFamily="34" charset="0"/>
              </a:rPr>
              <a:t>Zdroj: Vlastní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E3582B0-2F14-46E2-939A-1A180AAD18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80" b="10691"/>
          <a:stretch/>
        </p:blipFill>
        <p:spPr bwMode="auto">
          <a:xfrm>
            <a:off x="677862" y="1873024"/>
            <a:ext cx="11295330" cy="40372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3988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7524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Arial" panose="020B0604020202020204" pitchFamily="34" charset="0"/>
              </a:rPr>
              <a:t>Posouzení – 1.NP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77863" y="6248400"/>
            <a:ext cx="8596312" cy="312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Arial" panose="020B0604020202020204" pitchFamily="34" charset="0"/>
              </a:rPr>
              <a:t>Zdroj: Vlastní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25A5A14-E93A-42E7-9DFC-00F4A5750E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4" b="1088"/>
          <a:stretch/>
        </p:blipFill>
        <p:spPr>
          <a:xfrm>
            <a:off x="677862" y="1251170"/>
            <a:ext cx="7377567" cy="507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94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7524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Arial" panose="020B0604020202020204" pitchFamily="34" charset="0"/>
              </a:rPr>
              <a:t>Posouzení – 2.NP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77863" y="6248400"/>
            <a:ext cx="8596312" cy="312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Arial" panose="020B0604020202020204" pitchFamily="34" charset="0"/>
              </a:rPr>
              <a:t>Zdroj: Vlastní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5855A08-D3EA-4004-9ACF-5EC1FD5ACB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6" b="3015"/>
          <a:stretch/>
        </p:blipFill>
        <p:spPr bwMode="auto">
          <a:xfrm>
            <a:off x="677863" y="1251857"/>
            <a:ext cx="7566259" cy="5041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6234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677863" y="609600"/>
            <a:ext cx="8596312" cy="11922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 "/>
                <a:cs typeface="Arial" panose="020B0604020202020204" pitchFamily="34" charset="0"/>
              </a:rPr>
              <a:t>Obsah</a:t>
            </a:r>
          </a:p>
        </p:txBody>
      </p:sp>
      <p:sp>
        <p:nvSpPr>
          <p:cNvPr id="8195" name="Zástupný symbol pro obsah 9"/>
          <p:cNvSpPr>
            <a:spLocks noGrp="1"/>
          </p:cNvSpPr>
          <p:nvPr>
            <p:ph idx="1"/>
          </p:nvPr>
        </p:nvSpPr>
        <p:spPr>
          <a:xfrm>
            <a:off x="677863" y="1497013"/>
            <a:ext cx="8596312" cy="5113337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cs-CZ" altLang="cs-C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Motivace</a:t>
            </a:r>
          </a:p>
          <a:p>
            <a:pPr algn="just" eaLnBrk="1" hangingPunct="1"/>
            <a:r>
              <a:rPr lang="cs-CZ" altLang="cs-C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  <a:p>
            <a:pPr algn="just" eaLnBrk="1" hangingPunct="1"/>
            <a:r>
              <a:rPr lang="cs-CZ" altLang="cs-C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Umístění</a:t>
            </a:r>
          </a:p>
          <a:p>
            <a:pPr algn="just" eaLnBrk="1" hangingPunct="1"/>
            <a:r>
              <a:rPr lang="cs-CZ" altLang="cs-C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Urbanistický návrh</a:t>
            </a:r>
          </a:p>
          <a:p>
            <a:pPr algn="just" eaLnBrk="1" hangingPunct="1"/>
            <a:r>
              <a:rPr lang="cs-CZ" altLang="cs-C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Dispozice – S01</a:t>
            </a:r>
          </a:p>
          <a:p>
            <a:pPr algn="just" eaLnBrk="1" hangingPunct="1"/>
            <a:r>
              <a:rPr lang="cs-CZ" altLang="cs-C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Konstrukční a materiálové řešení</a:t>
            </a:r>
          </a:p>
          <a:p>
            <a:pPr algn="just" eaLnBrk="1" hangingPunct="1"/>
            <a:r>
              <a:rPr lang="cs-CZ" altLang="cs-C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Izolační řešení</a:t>
            </a:r>
          </a:p>
          <a:p>
            <a:pPr algn="just" eaLnBrk="1" hangingPunct="1"/>
            <a:r>
              <a:rPr lang="cs-CZ" altLang="cs-C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Posouzení 1. ŘRD z hlediska Feng-shui</a:t>
            </a:r>
          </a:p>
          <a:p>
            <a:pPr algn="just" eaLnBrk="1" hangingPunct="1"/>
            <a:r>
              <a:rPr lang="cs-CZ" altLang="cs-C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Stručné závěrečné shrnutí</a:t>
            </a:r>
          </a:p>
          <a:p>
            <a:pPr algn="just" eaLnBrk="1" hangingPunct="1"/>
            <a:r>
              <a:rPr lang="cs-CZ" altLang="cs-C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Doplňující dotaz vedoucího práce</a:t>
            </a:r>
          </a:p>
          <a:p>
            <a:pPr algn="just" eaLnBrk="1" hangingPunct="1"/>
            <a:r>
              <a:rPr lang="cs-CZ" altLang="cs-C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Doplňující dotaz oponenta práce</a:t>
            </a:r>
          </a:p>
          <a:p>
            <a:pPr algn="just" eaLnBrk="1" hangingPunct="1"/>
            <a:endParaRPr lang="cs-CZ" altLang="cs-CZ" sz="2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cs-CZ" altLang="cs-CZ" sz="2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cs-CZ" altLang="cs-CZ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677863" y="609600"/>
            <a:ext cx="8596312" cy="11922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 "/>
                <a:cs typeface="Arial" panose="020B0604020202020204" pitchFamily="34" charset="0"/>
              </a:rPr>
              <a:t>Stručné závěrečné shrnutí</a:t>
            </a:r>
          </a:p>
        </p:txBody>
      </p:sp>
      <p:sp>
        <p:nvSpPr>
          <p:cNvPr id="17411" name="Zástupný symbol pro obsah 9"/>
          <p:cNvSpPr>
            <a:spLocks noGrp="1"/>
          </p:cNvSpPr>
          <p:nvPr>
            <p:ph idx="1"/>
          </p:nvPr>
        </p:nvSpPr>
        <p:spPr>
          <a:xfrm>
            <a:off x="677863" y="1801813"/>
            <a:ext cx="8596312" cy="4021137"/>
          </a:xfrm>
        </p:spPr>
        <p:txBody>
          <a:bodyPr/>
          <a:lstStyle/>
          <a:p>
            <a:pPr eaLnBrk="1" hangingPunct="1"/>
            <a:r>
              <a:rPr lang="cs-CZ" altLang="cs-CZ" sz="2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Objekt odpovídá požadavkům dnešního životního stylu</a:t>
            </a:r>
          </a:p>
          <a:p>
            <a:pPr eaLnBrk="1" hangingPunct="1"/>
            <a:r>
              <a:rPr lang="cs-CZ" altLang="cs-CZ" sz="2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Jedná se o stavbu s výjimečnou vnitřní atmosférou</a:t>
            </a:r>
          </a:p>
          <a:p>
            <a:pPr eaLnBrk="1" hangingPunct="1"/>
            <a:r>
              <a:rPr lang="cs-CZ" altLang="cs-CZ" sz="2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Stavba je architektonicky a dispozičně originální</a:t>
            </a:r>
          </a:p>
          <a:p>
            <a:pPr marL="0" indent="0" eaLnBrk="1" hangingPunct="1">
              <a:buNone/>
            </a:pPr>
            <a:endParaRPr lang="cs-CZ" altLang="cs-CZ" sz="2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2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Cíl byl splněn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2E04CB9-45C2-4929-B815-A628F151B6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496" y="3741624"/>
            <a:ext cx="3883893" cy="2180431"/>
          </a:xfrm>
          <a:prstGeom prst="round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677863" y="609600"/>
            <a:ext cx="8596312" cy="11922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 "/>
                <a:cs typeface="Arial" panose="020B0604020202020204" pitchFamily="34" charset="0"/>
              </a:rPr>
              <a:t>Doplňující dotaz vedoucího práce</a:t>
            </a:r>
          </a:p>
        </p:txBody>
      </p:sp>
      <p:sp>
        <p:nvSpPr>
          <p:cNvPr id="8195" name="Zástupný symbol pro obsah 9"/>
          <p:cNvSpPr>
            <a:spLocks noGrp="1"/>
          </p:cNvSpPr>
          <p:nvPr>
            <p:ph idx="1"/>
          </p:nvPr>
        </p:nvSpPr>
        <p:spPr>
          <a:xfrm>
            <a:off x="677863" y="1801813"/>
            <a:ext cx="8596312" cy="40211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Zkuste porovnat klady a zápory klasického návrhu běžně používaného v ČR s tím, kdyby bylo použity návrhu podle </a:t>
            </a:r>
            <a:b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cs-CZ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Feng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Shui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jsou zde rozdíly? A v čem?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cs-CZ" sz="2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Odpověď: </a:t>
            </a:r>
          </a:p>
          <a:p>
            <a:pPr>
              <a:defRPr/>
            </a:pPr>
            <a:r>
              <a:rPr lang="cs-CZ" sz="2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Vesmír, příroda, člověk / praktičnost, funkčnost </a:t>
            </a:r>
          </a:p>
          <a:p>
            <a:pPr>
              <a:defRPr/>
            </a:pPr>
            <a:r>
              <a:rPr lang="cs-CZ" sz="2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Přírodní materiály / různé půdorysné tvary</a:t>
            </a:r>
          </a:p>
          <a:p>
            <a:pPr>
              <a:defRPr/>
            </a:pPr>
            <a:r>
              <a:rPr lang="cs-CZ" sz="2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Ohled na životní prostředí / negativní šáry</a:t>
            </a:r>
          </a:p>
          <a:p>
            <a:pPr>
              <a:defRPr/>
            </a:pPr>
            <a:endParaRPr lang="cs-CZ" sz="2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cs-CZ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cs-CZ" altLang="cs-CZ" sz="2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677863" y="609600"/>
            <a:ext cx="8596312" cy="11922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 "/>
                <a:cs typeface="Arial" panose="020B0604020202020204" pitchFamily="34" charset="0"/>
              </a:rPr>
              <a:t>Doplňující dotaz oponenta práce</a:t>
            </a:r>
          </a:p>
        </p:txBody>
      </p:sp>
      <p:sp>
        <p:nvSpPr>
          <p:cNvPr id="8195" name="Zástupný symbol pro obsah 9"/>
          <p:cNvSpPr>
            <a:spLocks noGrp="1"/>
          </p:cNvSpPr>
          <p:nvPr>
            <p:ph idx="1"/>
          </p:nvPr>
        </p:nvSpPr>
        <p:spPr>
          <a:xfrm>
            <a:off x="677863" y="1801813"/>
            <a:ext cx="8596312" cy="40211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Proč nebyl do projektu zařazena tzv. „Letící hvězda“, která se věnuje právě zmíněnému času a je důležitou součástí v případě sestavování projektu podle </a:t>
            </a:r>
            <a:r>
              <a:rPr lang="cs-CZ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feng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shui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cs-CZ" sz="2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Odpověď: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2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Letící hvězda = časová dimenze = pohyblivost</a:t>
            </a:r>
            <a:endParaRPr lang="cs-CZ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cs-CZ" altLang="cs-CZ" sz="2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604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6328" y="588508"/>
            <a:ext cx="8824872" cy="12795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5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Vaši pozornost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070410B-BF03-4AB9-84CA-BEFA511B1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035" y="1541462"/>
            <a:ext cx="4844143" cy="48441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677863" y="609600"/>
            <a:ext cx="8596312" cy="11922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 "/>
                <a:cs typeface="Arial" panose="020B0604020202020204" pitchFamily="34" charset="0"/>
              </a:rPr>
              <a:t>Motivace</a:t>
            </a:r>
          </a:p>
        </p:txBody>
      </p:sp>
      <p:sp>
        <p:nvSpPr>
          <p:cNvPr id="9219" name="Zástupný symbol pro obsah 9"/>
          <p:cNvSpPr>
            <a:spLocks noGrp="1"/>
          </p:cNvSpPr>
          <p:nvPr>
            <p:ph idx="1"/>
          </p:nvPr>
        </p:nvSpPr>
        <p:spPr>
          <a:xfrm>
            <a:off x="677863" y="1801813"/>
            <a:ext cx="8596312" cy="4473575"/>
          </a:xfrm>
        </p:spPr>
        <p:txBody>
          <a:bodyPr/>
          <a:lstStyle/>
          <a:p>
            <a:pPr algn="just" eaLnBrk="1" hangingPunct="1"/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Osobní zájem o dané téma</a:t>
            </a:r>
          </a:p>
          <a:p>
            <a:pPr algn="just" eaLnBrk="1" hangingPunct="1"/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Možnost přiblížit učení Feng-shui</a:t>
            </a:r>
          </a:p>
          <a:p>
            <a:pPr algn="just" eaLnBrk="1" hangingPunct="1"/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Aktuálnost tématu</a:t>
            </a:r>
          </a:p>
          <a:p>
            <a:pPr algn="just" eaLnBrk="1" hangingPunct="1"/>
            <a:endParaRPr lang="cs-CZ" alt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cs-CZ" alt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cs-CZ" altLang="cs-CZ" sz="2200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16C00926-A6A7-4AA8-9222-EAF35F57216C}"/>
              </a:ext>
            </a:extLst>
          </p:cNvPr>
          <p:cNvGrpSpPr/>
          <p:nvPr/>
        </p:nvGrpSpPr>
        <p:grpSpPr>
          <a:xfrm>
            <a:off x="4598712" y="2003637"/>
            <a:ext cx="4392887" cy="4271751"/>
            <a:chOff x="5741987" y="1205706"/>
            <a:chExt cx="3532189" cy="3381378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EA98AD0D-CCD5-4807-BE84-11767548BF36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4087" y="1205706"/>
              <a:ext cx="3430089" cy="3332617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" name="Obdélník 1">
              <a:extLst>
                <a:ext uri="{FF2B5EF4-FFF2-40B4-BE49-F238E27FC236}">
                  <a16:creationId xmlns:a16="http://schemas.microsoft.com/office/drawing/2014/main" id="{3E651AF4-0184-4FC5-A604-7AC913E3FC1C}"/>
                </a:ext>
              </a:extLst>
            </p:cNvPr>
            <p:cNvSpPr/>
            <p:nvPr/>
          </p:nvSpPr>
          <p:spPr>
            <a:xfrm>
              <a:off x="8566150" y="2749550"/>
              <a:ext cx="708025" cy="244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637E69DC-B39F-4508-9864-B6B45412D228}"/>
                </a:ext>
              </a:extLst>
            </p:cNvPr>
            <p:cNvSpPr/>
            <p:nvPr/>
          </p:nvSpPr>
          <p:spPr>
            <a:xfrm>
              <a:off x="5741987" y="2806700"/>
              <a:ext cx="708025" cy="296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2D863EB8-2512-455F-B9D5-F1880EF45159}"/>
                </a:ext>
              </a:extLst>
            </p:cNvPr>
            <p:cNvSpPr/>
            <p:nvPr/>
          </p:nvSpPr>
          <p:spPr>
            <a:xfrm>
              <a:off x="7767637" y="1215232"/>
              <a:ext cx="708025" cy="296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04C11A67-6C12-4191-9562-62B70136450B}"/>
                </a:ext>
              </a:extLst>
            </p:cNvPr>
            <p:cNvSpPr/>
            <p:nvPr/>
          </p:nvSpPr>
          <p:spPr>
            <a:xfrm>
              <a:off x="6161087" y="4290220"/>
              <a:ext cx="708025" cy="296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F73982C2-C0D2-48C0-8DF0-7BDD1370E786}"/>
                </a:ext>
              </a:extLst>
            </p:cNvPr>
            <p:cNvSpPr/>
            <p:nvPr/>
          </p:nvSpPr>
          <p:spPr>
            <a:xfrm>
              <a:off x="6030914" y="4241459"/>
              <a:ext cx="708025" cy="296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3E78A29A-DF15-42DC-91B3-1D92C4D974C9}"/>
                </a:ext>
              </a:extLst>
            </p:cNvPr>
            <p:cNvSpPr/>
            <p:nvPr/>
          </p:nvSpPr>
          <p:spPr>
            <a:xfrm>
              <a:off x="8059737" y="4219629"/>
              <a:ext cx="708025" cy="296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8490793F-9A38-44A6-919E-6CA514661707}"/>
                </a:ext>
              </a:extLst>
            </p:cNvPr>
            <p:cNvSpPr/>
            <p:nvPr/>
          </p:nvSpPr>
          <p:spPr>
            <a:xfrm>
              <a:off x="5798337" y="2928720"/>
              <a:ext cx="708025" cy="296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677863" y="609600"/>
            <a:ext cx="8596312" cy="11922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 "/>
                <a:cs typeface="Arial" panose="020B0604020202020204" pitchFamily="34" charset="0"/>
              </a:rPr>
              <a:t>Cíl práce</a:t>
            </a:r>
          </a:p>
        </p:txBody>
      </p:sp>
      <p:sp>
        <p:nvSpPr>
          <p:cNvPr id="8195" name="Zástupný symbol pro obsah 9"/>
          <p:cNvSpPr>
            <a:spLocks noGrp="1"/>
          </p:cNvSpPr>
          <p:nvPr>
            <p:ph idx="1"/>
          </p:nvPr>
        </p:nvSpPr>
        <p:spPr>
          <a:xfrm>
            <a:off x="677863" y="1801814"/>
            <a:ext cx="8596312" cy="4315958"/>
          </a:xfrm>
        </p:spPr>
        <p:txBody>
          <a:bodyPr>
            <a:normAutofit lnSpcReduction="10000"/>
          </a:bodyPr>
          <a:lstStyle/>
          <a:p>
            <a:pPr algn="just" eaLnBrk="1" fontAlgn="auto" hangingPunct="1">
              <a:lnSpc>
                <a:spcPct val="114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Architektonická studie stavby komplexu 4 řadových domů ve vybrané lokalitě</a:t>
            </a:r>
          </a:p>
          <a:p>
            <a:pPr algn="ju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sz="2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lnSpc>
                <a:spcPct val="114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Posouzení z hlediska feng-shui</a:t>
            </a:r>
          </a:p>
          <a:p>
            <a:pPr algn="ju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 3" charset="2"/>
              <a:buChar char=""/>
              <a:defRPr/>
            </a:pPr>
            <a:endParaRPr lang="cs-CZ" sz="2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lnSpc>
                <a:spcPct val="114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Rozpracování do projektové dokumentace dle vyhlášky </a:t>
            </a:r>
            <a:b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č. 499/2006 Sb. § 2 – Projektová dokumentace pro vydání stavebního povolení v částech D.1.1 až D.1.4 a v rozsahu vymezeném vedoucím práce: stavební výkresová dokumentace bez statických výpočtů, požárně bezpečnostní řešení a vybrané výkresy TZB ve schématické podrobnosti</a:t>
            </a:r>
          </a:p>
          <a:p>
            <a:pPr eaLnBrk="1" hangingPunct="1">
              <a:defRPr/>
            </a:pPr>
            <a:endParaRPr lang="cs-CZ" altLang="cs-CZ" sz="2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cs-CZ" altLang="cs-CZ" sz="2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cs-CZ" altLang="cs-CZ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677863" y="609601"/>
            <a:ext cx="8596312" cy="9311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 "/>
                <a:cs typeface="Arial" panose="020B0604020202020204" pitchFamily="34" charset="0"/>
              </a:rPr>
              <a:t>Umístění</a:t>
            </a:r>
          </a:p>
        </p:txBody>
      </p:sp>
      <p:sp>
        <p:nvSpPr>
          <p:cNvPr id="8195" name="Zástupný symbol pro obsah 9"/>
          <p:cNvSpPr>
            <a:spLocks noGrp="1"/>
          </p:cNvSpPr>
          <p:nvPr>
            <p:ph idx="1"/>
          </p:nvPr>
        </p:nvSpPr>
        <p:spPr>
          <a:xfrm>
            <a:off x="677862" y="1540770"/>
            <a:ext cx="8364007" cy="1017373"/>
          </a:xfrm>
        </p:spPr>
        <p:txBody>
          <a:bodyPr>
            <a:normAutofit/>
          </a:bodyPr>
          <a:lstStyle/>
          <a:p>
            <a:pPr marL="0" indent="0" algn="just" eaLnBrk="1" hangingPunct="1"/>
            <a:r>
              <a:rPr lang="cs-CZ" altLang="cs-C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Borovany, západní část města</a:t>
            </a:r>
          </a:p>
          <a:p>
            <a:pPr marL="0" indent="0" algn="just"/>
            <a:r>
              <a:rPr lang="cs-CZ" altLang="cs-CZ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Pozemek parc. č. 4885, výměra 22044 m</a:t>
            </a:r>
            <a:r>
              <a:rPr lang="cs-CZ" altLang="cs-CZ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altLang="cs-CZ" sz="2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cs-CZ" altLang="cs-CZ" sz="2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/>
            <a:endParaRPr lang="cs-CZ" altLang="cs-CZ" sz="2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/>
            <a:endParaRPr lang="cs-CZ" altLang="cs-CZ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BB6AC08-C946-4801-B7B7-24B02D8519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30" t="3286" r="19306" b="14290"/>
          <a:stretch/>
        </p:blipFill>
        <p:spPr>
          <a:xfrm>
            <a:off x="677863" y="2558143"/>
            <a:ext cx="5354929" cy="344816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2353270-E281-49CB-B6F9-D3141020F87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98" r="8791" b="26731"/>
          <a:stretch/>
        </p:blipFill>
        <p:spPr bwMode="auto">
          <a:xfrm>
            <a:off x="6101716" y="4548913"/>
            <a:ext cx="5412422" cy="1457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C8FAC2C-61A1-45CD-8E34-57EF1FD4A22A}"/>
              </a:ext>
            </a:extLst>
          </p:cNvPr>
          <p:cNvPicPr/>
          <p:nvPr/>
        </p:nvPicPr>
        <p:blipFill rotWithShape="1">
          <a:blip r:embed="rId5"/>
          <a:srcRect t="34479" r="8782" b="4886"/>
          <a:stretch/>
        </p:blipFill>
        <p:spPr bwMode="auto">
          <a:xfrm>
            <a:off x="6096000" y="2558142"/>
            <a:ext cx="5418137" cy="1457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97700BE5-22B1-4EF1-A0FD-E1DAF1D59080}"/>
              </a:ext>
            </a:extLst>
          </p:cNvPr>
          <p:cNvSpPr txBox="1">
            <a:spLocks/>
          </p:cNvSpPr>
          <p:nvPr/>
        </p:nvSpPr>
        <p:spPr>
          <a:xfrm>
            <a:off x="677863" y="6055945"/>
            <a:ext cx="2945870" cy="384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Zdroj: Mapy Google</a:t>
            </a:r>
            <a:endParaRPr lang="cs-CZ" altLang="cs-CZ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cs-CZ" altLang="cs-CZ" sz="2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cs-CZ" altLang="cs-CZ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Zástupný symbol pro obsah 9">
            <a:extLst>
              <a:ext uri="{FF2B5EF4-FFF2-40B4-BE49-F238E27FC236}">
                <a16:creationId xmlns:a16="http://schemas.microsoft.com/office/drawing/2014/main" id="{1C955A38-85CB-40EE-A07D-463C3770B075}"/>
              </a:ext>
            </a:extLst>
          </p:cNvPr>
          <p:cNvSpPr txBox="1">
            <a:spLocks/>
          </p:cNvSpPr>
          <p:nvPr/>
        </p:nvSpPr>
        <p:spPr>
          <a:xfrm>
            <a:off x="6096000" y="6055945"/>
            <a:ext cx="2945870" cy="384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Zdroj: Vlastní</a:t>
            </a:r>
            <a:endParaRPr lang="cs-CZ" altLang="cs-CZ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cs-CZ" altLang="cs-CZ" sz="2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cs-CZ" altLang="cs-CZ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Zástupný symbol pro obsah 9">
            <a:extLst>
              <a:ext uri="{FF2B5EF4-FFF2-40B4-BE49-F238E27FC236}">
                <a16:creationId xmlns:a16="http://schemas.microsoft.com/office/drawing/2014/main" id="{4918A6FB-9C57-4839-AA00-FF7B077BFEBE}"/>
              </a:ext>
            </a:extLst>
          </p:cNvPr>
          <p:cNvSpPr txBox="1">
            <a:spLocks/>
          </p:cNvSpPr>
          <p:nvPr/>
        </p:nvSpPr>
        <p:spPr>
          <a:xfrm>
            <a:off x="6096000" y="4065174"/>
            <a:ext cx="2945870" cy="384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Zdroj: Vlastní</a:t>
            </a:r>
            <a:endParaRPr lang="cs-CZ" altLang="cs-CZ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cs-CZ" altLang="cs-CZ" sz="2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cs-CZ" altLang="cs-CZ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4EE5FABA-5B2E-4F0A-87B6-5272CC5D94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90" b="12222"/>
          <a:stretch/>
        </p:blipFill>
        <p:spPr>
          <a:xfrm>
            <a:off x="6223266" y="332903"/>
            <a:ext cx="5595257" cy="6129044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677863" y="609601"/>
            <a:ext cx="4438423" cy="75111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 fontAlgn="auto">
              <a:spcAft>
                <a:spcPts val="0"/>
              </a:spcAft>
              <a:defRPr/>
            </a:pP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 "/>
                <a:cs typeface="Arial" panose="020B0604020202020204" pitchFamily="34" charset="0"/>
              </a:rPr>
              <a:t>Urbanistický návrh</a:t>
            </a:r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97700BE5-22B1-4EF1-A0FD-E1DAF1D59080}"/>
              </a:ext>
            </a:extLst>
          </p:cNvPr>
          <p:cNvSpPr txBox="1">
            <a:spLocks/>
          </p:cNvSpPr>
          <p:nvPr/>
        </p:nvSpPr>
        <p:spPr>
          <a:xfrm>
            <a:off x="9979633" y="6077037"/>
            <a:ext cx="1838890" cy="38491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Zdroj: Vlastní</a:t>
            </a:r>
            <a:endParaRPr lang="cs-CZ" altLang="cs-CZ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cs-CZ" altLang="cs-CZ" sz="2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cs-CZ" altLang="cs-CZ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50F6EF0-5A23-4701-9D76-C3613AB770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24" r="74774" b="41765"/>
          <a:stretch/>
        </p:blipFill>
        <p:spPr>
          <a:xfrm>
            <a:off x="651003" y="1671675"/>
            <a:ext cx="907922" cy="3709405"/>
          </a:xfrm>
          <a:prstGeom prst="rect">
            <a:avLst/>
          </a:prstGeom>
        </p:spPr>
      </p:pic>
      <p:sp>
        <p:nvSpPr>
          <p:cNvPr id="15" name="Zástupný symbol pro obsah 9">
            <a:extLst>
              <a:ext uri="{FF2B5EF4-FFF2-40B4-BE49-F238E27FC236}">
                <a16:creationId xmlns:a16="http://schemas.microsoft.com/office/drawing/2014/main" id="{82AE962B-08B2-4E98-848B-8C460B218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8925" y="1671675"/>
            <a:ext cx="4983389" cy="4021554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spcBef>
                <a:spcPts val="0"/>
              </a:spcBef>
              <a:buNone/>
            </a:pP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Zeleň – zatravnění</a:t>
            </a:r>
          </a:p>
          <a:p>
            <a:pPr marL="0" indent="0" algn="just" eaLnBrk="1" hangingPunct="1">
              <a:spcBef>
                <a:spcPts val="0"/>
              </a:spcBef>
              <a:buNone/>
            </a:pPr>
            <a:endParaRPr lang="cs-CZ" altLang="cs-CZ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Komunikace a parkoviště</a:t>
            </a:r>
          </a:p>
          <a:p>
            <a:pPr marL="0" indent="0" algn="just" eaLnBrk="1" hangingPunct="1">
              <a:spcBef>
                <a:spcPts val="0"/>
              </a:spcBef>
              <a:buNone/>
            </a:pPr>
            <a:endParaRPr lang="cs-CZ" altLang="cs-CZ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Chodníky – veřejné</a:t>
            </a:r>
          </a:p>
          <a:p>
            <a:pPr marL="0" indent="0" algn="just" eaLnBrk="1" hangingPunct="1">
              <a:spcBef>
                <a:spcPts val="0"/>
              </a:spcBef>
            </a:pPr>
            <a:endParaRPr lang="cs-CZ" altLang="cs-CZ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Stání a chodníky – soukromé</a:t>
            </a:r>
          </a:p>
          <a:p>
            <a:pPr marL="0" indent="0" algn="just" eaLnBrk="1" hangingPunct="1">
              <a:spcBef>
                <a:spcPts val="0"/>
              </a:spcBef>
            </a:pPr>
            <a:endParaRPr lang="cs-CZ" altLang="cs-CZ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Objekty – komplexy řadových RD</a:t>
            </a:r>
          </a:p>
          <a:p>
            <a:pPr marL="0" indent="0" algn="just" eaLnBrk="1" hangingPunct="1">
              <a:spcBef>
                <a:spcPts val="0"/>
              </a:spcBef>
            </a:pPr>
            <a:endParaRPr lang="cs-CZ" altLang="cs-CZ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Vzrostlá zeleň – stromy</a:t>
            </a:r>
          </a:p>
          <a:p>
            <a:pPr marL="0" indent="0" algn="just" eaLnBrk="1" hangingPunct="1">
              <a:spcBef>
                <a:spcPts val="0"/>
              </a:spcBef>
            </a:pPr>
            <a:endParaRPr lang="cs-CZ" altLang="cs-CZ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None/>
            </a:pPr>
            <a:r>
              <a:rPr lang="cs-CZ" altLang="cs-C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Vzrostlá zeleň – živý plot (keře)</a:t>
            </a:r>
          </a:p>
          <a:p>
            <a:pPr marL="0" indent="0" eaLnBrk="1" hangingPunct="1">
              <a:buNone/>
            </a:pPr>
            <a:endParaRPr lang="cs-CZ" altLang="cs-CZ" sz="2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/>
            <a:endParaRPr lang="cs-CZ" altLang="cs-CZ" sz="2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/>
            <a:endParaRPr lang="cs-CZ" altLang="cs-CZ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EA9DDB4-95A5-4DF9-A06C-4FCAD544EF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4390" r="36779"/>
          <a:stretch/>
        </p:blipFill>
        <p:spPr>
          <a:xfrm>
            <a:off x="5351530" y="4872703"/>
            <a:ext cx="1488939" cy="1652394"/>
          </a:xfrm>
          <a:prstGeom prst="rect">
            <a:avLst/>
          </a:prstGeom>
        </p:spPr>
      </p:pic>
      <p:sp>
        <p:nvSpPr>
          <p:cNvPr id="18" name="Ovál 17">
            <a:extLst>
              <a:ext uri="{FF2B5EF4-FFF2-40B4-BE49-F238E27FC236}">
                <a16:creationId xmlns:a16="http://schemas.microsoft.com/office/drawing/2014/main" id="{078DD5AA-6CF3-4A66-B7AC-7C136D8C78E3}"/>
              </a:ext>
            </a:extLst>
          </p:cNvPr>
          <p:cNvSpPr/>
          <p:nvPr/>
        </p:nvSpPr>
        <p:spPr>
          <a:xfrm>
            <a:off x="9367764" y="2680264"/>
            <a:ext cx="1838891" cy="2004376"/>
          </a:xfrm>
          <a:prstGeom prst="ellips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5573331-1A2B-40FC-9298-8A29BD5729EB}"/>
              </a:ext>
            </a:extLst>
          </p:cNvPr>
          <p:cNvSpPr txBox="1"/>
          <p:nvPr/>
        </p:nvSpPr>
        <p:spPr>
          <a:xfrm>
            <a:off x="10373563" y="3820885"/>
            <a:ext cx="5190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212035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 txBox="1">
            <a:spLocks/>
          </p:cNvSpPr>
          <p:nvPr/>
        </p:nvSpPr>
        <p:spPr>
          <a:xfrm>
            <a:off x="677863" y="609600"/>
            <a:ext cx="8596312" cy="176348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 "/>
                <a:cs typeface="Arial" panose="020B0604020202020204" pitchFamily="34" charset="0"/>
              </a:rPr>
              <a:t>Dispozice – S01</a:t>
            </a:r>
          </a:p>
          <a:p>
            <a:pPr fontAlgn="auto">
              <a:spcAft>
                <a:spcPts val="0"/>
              </a:spcAft>
              <a:defRPr/>
            </a:pPr>
            <a:endParaRPr lang="cs-CZ" sz="4000" dirty="0">
              <a:solidFill>
                <a:schemeClr val="accent1">
                  <a:lumMod val="75000"/>
                </a:schemeClr>
              </a:solidFill>
              <a:latin typeface="Arial 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Arial" panose="020B0604020202020204" pitchFamily="34" charset="0"/>
              </a:rPr>
              <a:t>Identifikační údaje</a:t>
            </a:r>
          </a:p>
        </p:txBody>
      </p:sp>
      <p:sp>
        <p:nvSpPr>
          <p:cNvPr id="12291" name="Zástupný symbol pro obsah 9"/>
          <p:cNvSpPr>
            <a:spLocks noGrp="1"/>
          </p:cNvSpPr>
          <p:nvPr>
            <p:ph idx="1"/>
          </p:nvPr>
        </p:nvSpPr>
        <p:spPr>
          <a:xfrm>
            <a:off x="677862" y="2373085"/>
            <a:ext cx="9369652" cy="423454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Zastavěná plocha komplexu řadových RD – S01: 	    cca 487,30 m</a:t>
            </a:r>
            <a:r>
              <a:rPr lang="cs-CZ" altLang="cs-CZ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Obestavěný prostor komplexu řadových RD – S01: 	  cca 4329,70 m</a:t>
            </a:r>
            <a:r>
              <a:rPr lang="cs-CZ" altLang="cs-CZ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cs-CZ" alt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Výška stavby od ÚT (ke hřebeni): 							     cca 10 m</a:t>
            </a:r>
          </a:p>
          <a:p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Počet bytových jednotek v S01: 				         4 bytové jednotky</a:t>
            </a:r>
          </a:p>
          <a:p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Velikost oplocené plochy řadového RD – 1.: 				  cca 646 m</a:t>
            </a:r>
            <a:r>
              <a:rPr lang="cs-CZ" altLang="cs-CZ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alt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Užitná plocha řadového RD – 1.:			    			   cca 291,55 m</a:t>
            </a:r>
            <a:r>
              <a:rPr lang="cs-CZ" altLang="cs-CZ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alt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Velikost bytové jednotky řadového RD – 1.: 					     6+kk</a:t>
            </a:r>
          </a:p>
          <a:p>
            <a:pPr eaLnBrk="1" hangingPunct="1"/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Počet trvale bydlících osob řadového RD – 1.: 			      4 osoby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891972" y="6196829"/>
            <a:ext cx="8596313" cy="312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Arial" panose="020B0604020202020204" pitchFamily="34" charset="0"/>
              </a:rPr>
              <a:t>Zdroj: Vlastní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77863" y="609600"/>
            <a:ext cx="8596312" cy="11922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Arial" panose="020B0604020202020204" pitchFamily="34" charset="0"/>
              </a:rPr>
              <a:t>Pohledy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2FC8CF1-BC56-4357-AC14-756CF53809E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774496" y="367257"/>
            <a:ext cx="7563984" cy="58811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677863" y="609600"/>
            <a:ext cx="8596312" cy="11922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Arial" panose="020B0604020202020204" pitchFamily="34" charset="0"/>
              </a:rPr>
              <a:t>Půdorys 1.NP (S01)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3A9532A-71E6-4BCF-B251-4250ECE02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1801813"/>
            <a:ext cx="11449050" cy="3971925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6834F24E-58DB-426C-9B92-D929BF833799}"/>
              </a:ext>
            </a:extLst>
          </p:cNvPr>
          <p:cNvSpPr txBox="1">
            <a:spLocks/>
          </p:cNvSpPr>
          <p:nvPr/>
        </p:nvSpPr>
        <p:spPr>
          <a:xfrm>
            <a:off x="742950" y="5773738"/>
            <a:ext cx="8596313" cy="31273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"/>
                <a:cs typeface="Arial" panose="020B0604020202020204" pitchFamily="34" charset="0"/>
              </a:rPr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697260948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2562</TotalTime>
  <Words>461</Words>
  <Application>Microsoft Office PowerPoint</Application>
  <PresentationFormat>Širokoúhlá obrazovka</PresentationFormat>
  <Paragraphs>146</Paragraphs>
  <Slides>23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1" baseType="lpstr">
      <vt:lpstr>Arial</vt:lpstr>
      <vt:lpstr>Arial </vt:lpstr>
      <vt:lpstr>Calibri</vt:lpstr>
      <vt:lpstr>Tahoma</vt:lpstr>
      <vt:lpstr>Trebuchet MS</vt:lpstr>
      <vt:lpstr>Verdana</vt:lpstr>
      <vt:lpstr>Wingdings 3</vt:lpstr>
      <vt:lpstr>Fazeta</vt:lpstr>
      <vt:lpstr>Projekt novostavby řadových domů  v rozsahu projektové dokumentace  pro stavební povolení s ohledem  na prostorové uspořádání objektů  podle Feng shui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Studie 1. ŘRD – půdorysu 1.NP</vt:lpstr>
      <vt:lpstr>Studie 1. ŘRD – půdorysu 2.NP</vt:lpstr>
      <vt:lpstr>Prezentace aplikace PowerPoint</vt:lpstr>
      <vt:lpstr>Prezentace aplikace PowerPoint</vt:lpstr>
      <vt:lpstr>Prezentace aplikace PowerPoint</vt:lpstr>
      <vt:lpstr>Posouzení - šablona „čtyřiadvaceti hor“</vt:lpstr>
      <vt:lpstr>Posouzení - šablona „paláců“</vt:lpstr>
      <vt:lpstr>Posouzení – 1.NP</vt:lpstr>
      <vt:lpstr>Posouzení – 2.NP</vt:lpstr>
      <vt:lpstr>Prezentace aplikace PowerPoint</vt:lpstr>
      <vt:lpstr>Prezentace aplikace PowerPoint</vt:lpstr>
      <vt:lpstr>Prezentace aplikace PowerPoint</vt:lpstr>
      <vt:lpstr>Děkuji za Vaši pozornost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Velká čínská zeď</dc:title>
  <dc:creator>Nikola Huislová</dc:creator>
  <cp:lastModifiedBy>Nikola Huislová</cp:lastModifiedBy>
  <cp:revision>145</cp:revision>
  <dcterms:created xsi:type="dcterms:W3CDTF">2015-03-15T14:17:31Z</dcterms:created>
  <dcterms:modified xsi:type="dcterms:W3CDTF">2018-06-13T19:50:09Z</dcterms:modified>
</cp:coreProperties>
</file>