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72" r:id="rId6"/>
    <p:sldId id="270" r:id="rId7"/>
    <p:sldId id="261" r:id="rId8"/>
    <p:sldId id="262" r:id="rId9"/>
    <p:sldId id="263" r:id="rId10"/>
    <p:sldId id="274" r:id="rId11"/>
    <p:sldId id="265" r:id="rId12"/>
    <p:sldId id="266" r:id="rId13"/>
    <p:sldId id="273" r:id="rId14"/>
    <p:sldId id="268" r:id="rId15"/>
    <p:sldId id="269" r:id="rId16"/>
    <p:sldId id="275" r:id="rId17"/>
  </p:sldIdLst>
  <p:sldSz cx="9144000" cy="6858000" type="screen4x3"/>
  <p:notesSz cx="7315200" cy="96012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5BD67-0ACD-4DB8-B9AC-E0BEA0624690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1CC78B-D9FA-4EE6-AAF1-FA4C5A95CC3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92D98-EEFB-467C-B784-D358019A3916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3E7E5-10DA-4E7C-9513-3B803763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92D98-EEFB-467C-B784-D358019A3916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3E7E5-10DA-4E7C-9513-3B803763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92D98-EEFB-467C-B784-D358019A3916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3E7E5-10DA-4E7C-9513-3B803763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92D98-EEFB-467C-B784-D358019A3916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3E7E5-10DA-4E7C-9513-3B803763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92D98-EEFB-467C-B784-D358019A3916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3E7E5-10DA-4E7C-9513-3B803763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92D98-EEFB-467C-B784-D358019A3916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3E7E5-10DA-4E7C-9513-3B803763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92D98-EEFB-467C-B784-D358019A3916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3E7E5-10DA-4E7C-9513-3B803763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92D98-EEFB-467C-B784-D358019A3916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3E7E5-10DA-4E7C-9513-3B803763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92D98-EEFB-467C-B784-D358019A3916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3E7E5-10DA-4E7C-9513-3B803763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92D98-EEFB-467C-B784-D358019A3916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3E7E5-10DA-4E7C-9513-3B803763E8D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9392D98-EEFB-467C-B784-D358019A3916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C43E7E5-10DA-4E7C-9513-3B803763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9392D98-EEFB-467C-B784-D358019A3916}" type="datetimeFigureOut">
              <a:rPr lang="cs-CZ" smtClean="0"/>
              <a:pPr/>
              <a:t>12.06.2018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C43E7E5-10DA-4E7C-9513-3B803763E8D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pro.cz/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85852" y="571480"/>
            <a:ext cx="7553348" cy="1857388"/>
          </a:xfrm>
        </p:spPr>
        <p:txBody>
          <a:bodyPr>
            <a:noAutofit/>
          </a:bodyPr>
          <a:lstStyle/>
          <a:p>
            <a:pPr algn="ctr"/>
            <a:r>
              <a:rPr lang="cs-CZ" sz="3900" dirty="0" smtClean="0"/>
              <a:t>Sanace spodní stavby historických budov vzduchovým izolačním systémem</a:t>
            </a:r>
            <a:endParaRPr lang="cs-CZ" sz="39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5852" y="4572008"/>
            <a:ext cx="7553348" cy="17859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Autor diplomové práce:	Bc. Milada </a:t>
            </a:r>
            <a:r>
              <a:rPr lang="cs-CZ" sz="2400" dirty="0" err="1" smtClean="0">
                <a:latin typeface="Calibri" pitchFamily="34" charset="0"/>
                <a:cs typeface="Calibri" pitchFamily="34" charset="0"/>
              </a:rPr>
              <a:t>Kokšteinová</a:t>
            </a:r>
            <a:endParaRPr lang="cs-CZ" sz="2400" dirty="0" smtClean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Vedoucí diplomové práce:</a:t>
            </a:r>
            <a:r>
              <a:rPr lang="cs-CZ" sz="2400" dirty="0" smtClean="0"/>
              <a:t> 	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doc. Ing.  Václav </a:t>
            </a:r>
            <a:r>
              <a:rPr lang="cs-CZ" sz="2400" dirty="0" err="1" smtClean="0">
                <a:latin typeface="Calibri" pitchFamily="34" charset="0"/>
                <a:cs typeface="Calibri" pitchFamily="34" charset="0"/>
              </a:rPr>
              <a:t>Kupilík</a:t>
            </a:r>
            <a:r>
              <a:rPr lang="cs-CZ" sz="2400" dirty="0" smtClean="0">
                <a:latin typeface="Calibri" pitchFamily="34" charset="0"/>
                <a:cs typeface="Calibri" pitchFamily="34" charset="0"/>
              </a:rPr>
              <a:t>, CSc.</a:t>
            </a:r>
          </a:p>
          <a:p>
            <a:pPr>
              <a:defRPr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Oponent diplomové práce:	Mgr. Jana Pavlíčková </a:t>
            </a:r>
            <a:r>
              <a:rPr lang="cs-CZ" sz="2400" dirty="0" err="1" smtClean="0">
                <a:latin typeface="Calibri" pitchFamily="34" charset="0"/>
                <a:cs typeface="Calibri" pitchFamily="34" charset="0"/>
              </a:rPr>
              <a:t>Hlebová</a:t>
            </a:r>
            <a:endParaRPr lang="cs-CZ" sz="2400" dirty="0" smtClean="0"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cs-CZ" sz="2400" dirty="0" smtClean="0">
                <a:latin typeface="Calibri" pitchFamily="34" charset="0"/>
                <a:cs typeface="Calibri" pitchFamily="34" charset="0"/>
              </a:rPr>
              <a:t>Červen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Výpočet odstranění vlhkosti</a:t>
            </a:r>
            <a:endParaRPr lang="cs-CZ" sz="40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707896" cy="4762520"/>
          </a:xfrm>
        </p:spPr>
        <p:txBody>
          <a:bodyPr>
            <a:normAutofit fontScale="40000" lnSpcReduction="2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sz="3400" dirty="0" smtClean="0"/>
          </a:p>
          <a:p>
            <a:endParaRPr lang="cs-CZ" sz="3400" dirty="0" smtClean="0"/>
          </a:p>
          <a:p>
            <a:endParaRPr lang="cs-CZ" sz="3400" dirty="0" smtClean="0"/>
          </a:p>
          <a:p>
            <a:endParaRPr lang="cs-CZ" sz="3400" dirty="0" smtClean="0"/>
          </a:p>
          <a:p>
            <a:endParaRPr lang="cs-CZ" sz="3400" dirty="0" smtClean="0"/>
          </a:p>
          <a:p>
            <a:pPr>
              <a:buNone/>
            </a:pPr>
            <a:r>
              <a:rPr lang="cs-CZ" sz="5000" dirty="0" smtClean="0"/>
              <a:t>Půdorysné schéma a příčný řez</a:t>
            </a:r>
          </a:p>
          <a:p>
            <a:pPr>
              <a:buNone/>
            </a:pPr>
            <a:r>
              <a:rPr lang="cs-CZ" sz="5000" dirty="0" smtClean="0"/>
              <a:t>podlahových dutin</a:t>
            </a:r>
            <a:endParaRPr lang="cs-CZ" sz="500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4643438" y="1524000"/>
            <a:ext cx="4357718" cy="2547942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20000"/>
              </a:lnSpc>
            </a:pPr>
            <a:r>
              <a:rPr lang="cs-CZ" sz="5500" dirty="0" smtClean="0"/>
              <a:t>Návrh vzduchového izolačního systému</a:t>
            </a:r>
          </a:p>
          <a:p>
            <a:pPr>
              <a:lnSpc>
                <a:spcPct val="120000"/>
              </a:lnSpc>
            </a:pPr>
            <a:r>
              <a:rPr lang="cs-CZ" sz="5500" dirty="0" smtClean="0"/>
              <a:t>Tepelně technické posouzení dutiny</a:t>
            </a:r>
          </a:p>
          <a:p>
            <a:pPr>
              <a:lnSpc>
                <a:spcPct val="120000"/>
              </a:lnSpc>
            </a:pPr>
            <a:r>
              <a:rPr lang="cs-CZ" sz="5500" dirty="0" smtClean="0"/>
              <a:t>Stanovení teploty na vstupu </a:t>
            </a:r>
            <a:r>
              <a:rPr lang="cs-CZ" sz="5500" dirty="0" smtClean="0"/>
              <a:t>       a </a:t>
            </a:r>
            <a:r>
              <a:rPr lang="cs-CZ" sz="5500" dirty="0" smtClean="0"/>
              <a:t>výstupu z dutiny</a:t>
            </a:r>
          </a:p>
          <a:p>
            <a:endParaRPr lang="cs-CZ" sz="6000" dirty="0" smtClean="0"/>
          </a:p>
          <a:p>
            <a:endParaRPr lang="cs-CZ" sz="6000" dirty="0" smtClean="0"/>
          </a:p>
          <a:p>
            <a:endParaRPr lang="cs-CZ" sz="2400" dirty="0"/>
          </a:p>
        </p:txBody>
      </p:sp>
      <p:pic>
        <p:nvPicPr>
          <p:cNvPr id="7" name="Zástupný symbol pro obsah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428728" y="1357298"/>
            <a:ext cx="3214710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143380"/>
            <a:ext cx="3929090" cy="2280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Výpočet proudění vzduchu dutinou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Schéma vzduchového systému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Stanovení objemového průtoku vzduchu systémem metodou tlakových ztrát potrubí</a:t>
            </a:r>
          </a:p>
          <a:p>
            <a:r>
              <a:rPr lang="cs-CZ" sz="2400" dirty="0" smtClean="0"/>
              <a:t>Výpočet množství odvedené vlhkosti</a:t>
            </a:r>
            <a:endParaRPr lang="cs-CZ" sz="2400" dirty="0"/>
          </a:p>
        </p:txBody>
      </p:sp>
      <p:pic>
        <p:nvPicPr>
          <p:cNvPr id="4" name="Obrázek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428736"/>
            <a:ext cx="692948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Dosažené výsledky, přínos práce</a:t>
            </a:r>
            <a:endParaRPr lang="cs-CZ" sz="40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500166" y="1571612"/>
            <a:ext cx="3871914" cy="2402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572132" y="1524000"/>
            <a:ext cx="3361556" cy="4663440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Hodnoty výpočtu on-line </a:t>
            </a:r>
            <a:r>
              <a:rPr lang="cs-CZ" sz="2000" dirty="0" smtClean="0">
                <a:hlinkClick r:id="rId3"/>
              </a:rPr>
              <a:t>http://www.</a:t>
            </a:r>
            <a:r>
              <a:rPr lang="cs-CZ" sz="2000" dirty="0" err="1" smtClean="0">
                <a:hlinkClick r:id="rId3"/>
              </a:rPr>
              <a:t>qpro.cz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Vypočtené množství odvedené vlhkosti</a:t>
            </a:r>
          </a:p>
          <a:p>
            <a:pPr>
              <a:buNone/>
            </a:pPr>
            <a:r>
              <a:rPr lang="cs-CZ" sz="2000" dirty="0" smtClean="0"/>
              <a:t>	20 až 22 kg/(m</a:t>
            </a:r>
            <a:r>
              <a:rPr lang="cs-CZ" sz="2000" baseline="30000" dirty="0" smtClean="0"/>
              <a:t>2</a:t>
            </a:r>
            <a:r>
              <a:rPr lang="cs-CZ" sz="2000" dirty="0" smtClean="0"/>
              <a:t>rok) vody</a:t>
            </a:r>
          </a:p>
          <a:p>
            <a:pPr>
              <a:buNone/>
            </a:pPr>
            <a:endParaRPr lang="cs-CZ" sz="2000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00166" y="4054164"/>
            <a:ext cx="3857652" cy="240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Navržený vzduchový izolační systém je účinný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Proudění vzduchu v letních měsících lze zajistit pomocí ventilátoru, snímání vlhkosti čidly </a:t>
            </a:r>
          </a:p>
          <a:p>
            <a:endParaRPr lang="cs-CZ" sz="2400" dirty="0" smtClean="0"/>
          </a:p>
          <a:p>
            <a:r>
              <a:rPr lang="cs-CZ" sz="2400" dirty="0" smtClean="0"/>
              <a:t>Cíl práce byl splněn.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Otázky vedoucího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643050"/>
            <a:ext cx="7498080" cy="4605350"/>
          </a:xfrm>
        </p:spPr>
        <p:txBody>
          <a:bodyPr/>
          <a:lstStyle/>
          <a:p>
            <a:r>
              <a:rPr lang="cs-CZ" sz="2400" dirty="0" smtClean="0"/>
              <a:t>Ve kterých případech proudění lze aplikovat </a:t>
            </a:r>
            <a:r>
              <a:rPr lang="cs-CZ" sz="2400" dirty="0" err="1" smtClean="0"/>
              <a:t>Reynoldsovo</a:t>
            </a:r>
            <a:r>
              <a:rPr lang="cs-CZ" sz="2400" dirty="0" smtClean="0"/>
              <a:t> číslo Re?</a:t>
            </a:r>
          </a:p>
          <a:p>
            <a:endParaRPr lang="cs-CZ" sz="2400" dirty="0" smtClean="0"/>
          </a:p>
          <a:p>
            <a:r>
              <a:rPr lang="cs-CZ" sz="2400" dirty="0" smtClean="0"/>
              <a:t>Jaká je minimální vzdálenost mezi zaústěním potrubí      s vlhkým vzduchem do komínového průduchu?</a:t>
            </a:r>
          </a:p>
          <a:p>
            <a:endParaRPr lang="cs-CZ" sz="2400" dirty="0" smtClean="0"/>
          </a:p>
          <a:p>
            <a:r>
              <a:rPr lang="cs-CZ" sz="2400" dirty="0" smtClean="0"/>
              <a:t>Proč nebylo možno použít programy MEZERA nebo DUTINA pro výpočet proudění vzduchu v dutinách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Otázky oponenta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14488"/>
            <a:ext cx="7498080" cy="4533912"/>
          </a:xfrm>
        </p:spPr>
        <p:txBody>
          <a:bodyPr>
            <a:normAutofit/>
          </a:bodyPr>
          <a:lstStyle/>
          <a:p>
            <a:r>
              <a:rPr lang="cs-CZ" sz="2400" dirty="0" smtClean="0"/>
              <a:t>Předpokládá se spolupráce s obcí v realizační fázi,       kdy by byly využity poznatky studentky této práce?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35608" y="2071678"/>
            <a:ext cx="7498080" cy="1714512"/>
          </a:xfrm>
        </p:spPr>
        <p:txBody>
          <a:bodyPr/>
          <a:lstStyle/>
          <a:p>
            <a:pPr algn="ctr"/>
            <a:r>
              <a:rPr lang="cs-CZ" dirty="0" smtClean="0"/>
              <a:t>Děkuji za pozornost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Motivace a důvody </a:t>
            </a:r>
            <a:br>
              <a:rPr lang="cs-CZ" dirty="0" smtClean="0"/>
            </a:br>
            <a:r>
              <a:rPr lang="cs-CZ" dirty="0" smtClean="0"/>
              <a:t>k řešení 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785926"/>
            <a:ext cx="7498080" cy="446247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 smtClean="0"/>
              <a:t>Aktuálnost daného tématu se zaměřením</a:t>
            </a:r>
          </a:p>
          <a:p>
            <a:pPr>
              <a:lnSpc>
                <a:spcPct val="150000"/>
              </a:lnSpc>
              <a:buNone/>
            </a:pPr>
            <a:r>
              <a:rPr lang="cs-CZ" sz="2400" dirty="0" smtClean="0"/>
              <a:t>	na rekonstrukce staveb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Prohloubení znalostí 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Aplikovatelnost ve stavební praxi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Možnost využití vzduchového systému i v soudobých stavbách</a:t>
            </a:r>
          </a:p>
          <a:p>
            <a:pPr>
              <a:lnSpc>
                <a:spcPct val="150000"/>
              </a:lnSpc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Rámcový návrh na snížení nadměrné vlhkosti spodní stavby u zvolené budovy</a:t>
            </a:r>
          </a:p>
          <a:p>
            <a:endParaRPr lang="cs-CZ" sz="2400" dirty="0" smtClean="0"/>
          </a:p>
          <a:p>
            <a:r>
              <a:rPr lang="cs-CZ" sz="2400" dirty="0" smtClean="0"/>
              <a:t>Analýza výpočtu odstraňování vlhkosti prouděním vzduchu průběžnou dutinou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Úvod do problematiky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sz="2400" dirty="0" smtClean="0"/>
              <a:t>Princip vzduchových izolačních systémů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Komínový efekt</a:t>
            </a:r>
          </a:p>
          <a:p>
            <a:pPr>
              <a:lnSpc>
                <a:spcPct val="150000"/>
              </a:lnSpc>
            </a:pPr>
            <a:r>
              <a:rPr lang="cs-CZ" sz="2400" dirty="0" smtClean="0"/>
              <a:t>Odvod vlhkosti proudícím vzduchem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876"/>
            <a:ext cx="6363219" cy="2378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Popis zvolené budovy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Zámek Vlachovo Březí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Historie</a:t>
            </a:r>
          </a:p>
          <a:p>
            <a:r>
              <a:rPr lang="cs-CZ" sz="2400" dirty="0" smtClean="0"/>
              <a:t>Podklady </a:t>
            </a:r>
            <a:endParaRPr lang="cs-CZ" sz="2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2400" dirty="0" smtClean="0"/>
              <a:t>Vlhkostní průzkum</a:t>
            </a:r>
          </a:p>
          <a:p>
            <a:r>
              <a:rPr lang="cs-CZ" sz="2400" dirty="0" smtClean="0"/>
              <a:t>Průzkum salinity</a:t>
            </a:r>
            <a:endParaRPr lang="cs-CZ" sz="2400" dirty="0"/>
          </a:p>
        </p:txBody>
      </p:sp>
      <p:pic>
        <p:nvPicPr>
          <p:cNvPr id="5" name="Obrázek 4" descr="IMG_20170821_153842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1714488"/>
            <a:ext cx="2357454" cy="3143271"/>
          </a:xfrm>
          <a:prstGeom prst="rect">
            <a:avLst/>
          </a:prstGeom>
        </p:spPr>
      </p:pic>
      <p:pic>
        <p:nvPicPr>
          <p:cNvPr id="6" name="Zástupný symbol pro obsah 3" descr="zámek VB.jpg"/>
          <p:cNvPicPr>
            <a:picLocks noChangeAspect="1"/>
          </p:cNvPicPr>
          <p:nvPr/>
        </p:nvPicPr>
        <p:blipFill>
          <a:blip r:embed="rId3" cstate="print"/>
          <a:srcRect r="3390" b="22034"/>
          <a:stretch>
            <a:fillRect/>
          </a:stretch>
        </p:blipFill>
        <p:spPr>
          <a:xfrm>
            <a:off x="1643042" y="2214553"/>
            <a:ext cx="4071966" cy="26432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Návrh opatření na snížení vlhkosti</a:t>
            </a:r>
            <a:endParaRPr lang="cs-CZ" sz="4000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500166" y="1357298"/>
            <a:ext cx="692948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Návrh opatření – varianta A</a:t>
            </a:r>
            <a:endParaRPr lang="cs-CZ" sz="4000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435100" y="1357298"/>
            <a:ext cx="5280040" cy="4714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>
          <a:xfrm>
            <a:off x="6786578" y="1524000"/>
            <a:ext cx="2147110" cy="466344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Kombinace sanačních metod</a:t>
            </a:r>
          </a:p>
          <a:p>
            <a:endParaRPr lang="cs-CZ" sz="2400" dirty="0" smtClean="0"/>
          </a:p>
          <a:p>
            <a:r>
              <a:rPr lang="cs-CZ" sz="2400" dirty="0" smtClean="0"/>
              <a:t>Výhody </a:t>
            </a:r>
          </a:p>
          <a:p>
            <a:r>
              <a:rPr lang="cs-CZ" sz="2400" dirty="0" smtClean="0"/>
              <a:t>Nevýhody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Návrh opatření – varianta B</a:t>
            </a:r>
            <a:endParaRPr lang="cs-CZ" sz="4000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435100" y="1428736"/>
            <a:ext cx="5280040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929454" y="1524000"/>
            <a:ext cx="2004234" cy="4663440"/>
          </a:xfrm>
        </p:spPr>
        <p:txBody>
          <a:bodyPr/>
          <a:lstStyle/>
          <a:p>
            <a:r>
              <a:rPr lang="cs-CZ" sz="2400" dirty="0" smtClean="0"/>
              <a:t>Kombinace sanačních metod</a:t>
            </a:r>
          </a:p>
          <a:p>
            <a:endParaRPr lang="cs-CZ" sz="2400" dirty="0" smtClean="0"/>
          </a:p>
          <a:p>
            <a:r>
              <a:rPr lang="cs-CZ" sz="2400" dirty="0" smtClean="0"/>
              <a:t>Výhody </a:t>
            </a:r>
          </a:p>
          <a:p>
            <a:r>
              <a:rPr lang="cs-CZ" sz="2400" dirty="0" smtClean="0"/>
              <a:t>Nevýhody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Návrh opatření – varianta C</a:t>
            </a:r>
            <a:endParaRPr lang="cs-CZ" sz="4000" dirty="0"/>
          </a:p>
        </p:txBody>
      </p:sp>
      <p:pic>
        <p:nvPicPr>
          <p:cNvPr id="4" name="Zástupný symbol pro obsah 3"/>
          <p:cNvPicPr>
            <a:picLocks noGrp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1435100" y="1500174"/>
            <a:ext cx="4708536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6429388" y="1524000"/>
            <a:ext cx="2504300" cy="4663440"/>
          </a:xfrm>
        </p:spPr>
        <p:txBody>
          <a:bodyPr/>
          <a:lstStyle/>
          <a:p>
            <a:r>
              <a:rPr lang="cs-CZ" sz="2400" dirty="0" smtClean="0"/>
              <a:t>Kombinace sanačních metod</a:t>
            </a:r>
          </a:p>
          <a:p>
            <a:endParaRPr lang="cs-CZ" sz="2400" dirty="0" smtClean="0"/>
          </a:p>
          <a:p>
            <a:r>
              <a:rPr lang="cs-CZ" sz="2400" dirty="0" smtClean="0"/>
              <a:t>Výhody </a:t>
            </a:r>
          </a:p>
          <a:p>
            <a:r>
              <a:rPr lang="cs-CZ" sz="2400" dirty="0" smtClean="0"/>
              <a:t>Nevýhody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1598</TotalTime>
  <Words>254</Words>
  <Application>Microsoft Office PowerPoint</Application>
  <PresentationFormat>Předvádění na obrazovce (4:3)</PresentationFormat>
  <Paragraphs>114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Slunovrat</vt:lpstr>
      <vt:lpstr>Sanace spodní stavby historických budov vzduchovým izolačním systémem</vt:lpstr>
      <vt:lpstr>Motivace a důvody  k řešení daného problému</vt:lpstr>
      <vt:lpstr>Cíl práce</vt:lpstr>
      <vt:lpstr>Úvod do problematiky</vt:lpstr>
      <vt:lpstr>Popis zvolené budovy</vt:lpstr>
      <vt:lpstr>Návrh opatření na snížení vlhkosti</vt:lpstr>
      <vt:lpstr>Návrh opatření – varianta A</vt:lpstr>
      <vt:lpstr>Návrh opatření – varianta B</vt:lpstr>
      <vt:lpstr>Návrh opatření – varianta C</vt:lpstr>
      <vt:lpstr>Výpočet odstranění vlhkosti</vt:lpstr>
      <vt:lpstr>Výpočet proudění vzduchu dutinou</vt:lpstr>
      <vt:lpstr>Dosažené výsledky, přínos práce</vt:lpstr>
      <vt:lpstr>       Závěrečné shrnutí</vt:lpstr>
      <vt:lpstr>Otázky vedoucího práce</vt:lpstr>
      <vt:lpstr>Otázky oponenta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SANACE</dc:title>
  <dc:creator>Acer</dc:creator>
  <cp:lastModifiedBy>Acer</cp:lastModifiedBy>
  <cp:revision>143</cp:revision>
  <dcterms:created xsi:type="dcterms:W3CDTF">2018-05-18T21:37:54Z</dcterms:created>
  <dcterms:modified xsi:type="dcterms:W3CDTF">2018-06-12T07:45:59Z</dcterms:modified>
</cp:coreProperties>
</file>