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8" r:id="rId5"/>
    <p:sldId id="259" r:id="rId6"/>
    <p:sldId id="278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9" autoAdjust="0"/>
  </p:normalViewPr>
  <p:slideViewPr>
    <p:cSldViewPr>
      <p:cViewPr varScale="1">
        <p:scale>
          <a:sx n="102" d="100"/>
          <a:sy n="102" d="100"/>
        </p:scale>
        <p:origin x="2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A7959C71-B73A-49FF-9308-B24F710812B5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D6790D8E-0C56-4F61-9B17-7A38744277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392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1399807D-D128-4837-BF84-5EA633F317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7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059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791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68FC2B-D455-4AC4-9C5E-9317124768F4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9807D-D128-4837-BF84-5EA633F317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589240"/>
            <a:ext cx="9144000" cy="126876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5661248"/>
            <a:ext cx="3285000" cy="11053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347864" y="5661248"/>
            <a:ext cx="5796136" cy="11053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284984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363044" y="5661248"/>
            <a:ext cx="5601444" cy="1074589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B819-6633-4615-BB07-C55D005E14AD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35222-B196-4F9B-9AEC-1292459A75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8645-E80F-450A-B756-91DCB9A8A25E}" type="datetime1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/>
              <a:pPr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6/12/2018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0183-A4F0-4B5F-923C-1EA91824690E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Nadpis a 2 sloupce tex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noProof="1" smtClean="0"/>
              <a:t>Kliknutím lze upravit styly předlohy textu.</a:t>
            </a:r>
          </a:p>
          <a:p>
            <a:pPr lvl="1"/>
            <a:r>
              <a:rPr lang="cs-CZ" noProof="1" smtClean="0"/>
              <a:t>Druhá úroveň</a:t>
            </a:r>
          </a:p>
          <a:p>
            <a:pPr lvl="2"/>
            <a:r>
              <a:rPr lang="cs-CZ" noProof="1" smtClean="0"/>
              <a:t>Třetí úroveň</a:t>
            </a:r>
          </a:p>
          <a:p>
            <a:pPr lvl="3"/>
            <a:r>
              <a:rPr lang="cs-CZ" noProof="1" smtClean="0"/>
              <a:t>Čtvrtá úroveň</a:t>
            </a:r>
          </a:p>
          <a:p>
            <a:pPr lvl="4"/>
            <a:r>
              <a:rPr lang="cs-CZ" noProof="1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50183-A4F0-4B5F-923C-1EA91824690E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D475A-FCA3-4B41-B368-0F71602C96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E4606EA6-EFEA-4C30-9264-4F9291A5780D}" type="datetime1">
              <a:rPr lang="en-US" smtClean="0"/>
              <a:pPr/>
              <a:t>6/12/2018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446449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cs-CZ" sz="2100" dirty="0" smtClean="0"/>
              <a:t>Vysoká škola technická a ekonomická v Českých </a:t>
            </a:r>
            <a:r>
              <a:rPr lang="cs-CZ" sz="2100" dirty="0" err="1" smtClean="0"/>
              <a:t>budějovicích</a:t>
            </a:r>
            <a:r>
              <a:rPr lang="cs-CZ" sz="2100" dirty="0" smtClean="0"/>
              <a:t/>
            </a:r>
            <a:br>
              <a:rPr lang="cs-CZ" sz="2100" dirty="0" smtClean="0"/>
            </a:br>
            <a:r>
              <a:rPr lang="cs-CZ" sz="2100" dirty="0" smtClean="0"/>
              <a:t>Ústav </a:t>
            </a:r>
            <a:r>
              <a:rPr lang="cs-CZ" sz="2100" dirty="0" err="1" smtClean="0"/>
              <a:t>technicko-technologický</a:t>
            </a:r>
            <a:r>
              <a:rPr lang="cs-CZ" sz="2100" dirty="0" smtClean="0"/>
              <a:t/>
            </a:r>
            <a:br>
              <a:rPr lang="cs-CZ" sz="2100" dirty="0" smtClean="0"/>
            </a:br>
            <a:r>
              <a:rPr lang="cs-CZ" sz="2100" dirty="0" smtClean="0"/>
              <a:t/>
            </a:r>
            <a:br>
              <a:rPr lang="cs-CZ" sz="2100" dirty="0" smtClean="0"/>
            </a:br>
            <a:r>
              <a:rPr lang="cs-CZ" sz="2100" dirty="0" smtClean="0"/>
              <a:t>DIPLOMOVÁ práce na téma: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/>
              <a:t>Zajištění BOZP na staveništi zhotovitelem stavby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107504" y="5661248"/>
            <a:ext cx="3168352" cy="107458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Autor </a:t>
            </a:r>
            <a:r>
              <a:rPr lang="cs-CZ" sz="1800" dirty="0" smtClean="0"/>
              <a:t>diplomové </a:t>
            </a:r>
            <a:r>
              <a:rPr lang="cs-CZ" sz="1800" dirty="0"/>
              <a:t>práce</a:t>
            </a:r>
            <a:r>
              <a:rPr lang="cs-CZ" sz="1800" dirty="0" smtClean="0"/>
              <a:t>:</a:t>
            </a:r>
            <a:endParaRPr lang="cs-CZ" sz="1800" dirty="0"/>
          </a:p>
          <a:p>
            <a:r>
              <a:rPr lang="cs-CZ" sz="1800" dirty="0"/>
              <a:t>Vedoucí </a:t>
            </a:r>
            <a:r>
              <a:rPr lang="cs-CZ" sz="1800" dirty="0" smtClean="0"/>
              <a:t>diplomové </a:t>
            </a:r>
            <a:r>
              <a:rPr lang="cs-CZ" sz="1800" dirty="0"/>
              <a:t>práce</a:t>
            </a:r>
            <a:r>
              <a:rPr lang="cs-CZ" sz="1800" dirty="0" smtClean="0"/>
              <a:t>:</a:t>
            </a:r>
            <a:endParaRPr lang="cs-CZ" sz="1800" dirty="0"/>
          </a:p>
          <a:p>
            <a:r>
              <a:rPr lang="cs-CZ" sz="1800" dirty="0" smtClean="0"/>
              <a:t>Oponent diplomové práce:</a:t>
            </a:r>
            <a:endParaRPr lang="cs-CZ" sz="1800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3419872" y="5661247"/>
            <a:ext cx="5472608" cy="107458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Bc. Karel </a:t>
            </a:r>
            <a:r>
              <a:rPr lang="cs-CZ" sz="1800" dirty="0"/>
              <a:t>Maleček</a:t>
            </a:r>
          </a:p>
          <a:p>
            <a:r>
              <a:rPr lang="cs-CZ" sz="1800" dirty="0"/>
              <a:t>doc. Dr. Ing. Luboš </a:t>
            </a:r>
            <a:r>
              <a:rPr lang="cs-CZ" sz="1800" dirty="0" err="1" smtClean="0"/>
              <a:t>Podolka</a:t>
            </a:r>
            <a:endParaRPr lang="cs-CZ" sz="1800" dirty="0" smtClean="0"/>
          </a:p>
          <a:p>
            <a:r>
              <a:rPr lang="cs-CZ" sz="1800" dirty="0"/>
              <a:t>prof. Ing. Věra Voštová,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desek BOZP staveniště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C. Výkopové a zemní práce</a:t>
            </a:r>
          </a:p>
          <a:p>
            <a:pPr lvl="1"/>
            <a:r>
              <a:rPr lang="cs-CZ" dirty="0"/>
              <a:t>C.1 Specifická rizika při výkopových pracích</a:t>
            </a:r>
          </a:p>
          <a:p>
            <a:pPr lvl="1"/>
            <a:r>
              <a:rPr lang="cs-CZ" dirty="0"/>
              <a:t>C.2 Upřesňující zákonné požadavky na zajištění zemních prací</a:t>
            </a:r>
          </a:p>
          <a:p>
            <a:endParaRPr lang="cs-CZ" dirty="0" smtClean="0"/>
          </a:p>
          <a:p>
            <a:r>
              <a:rPr lang="cs-CZ" dirty="0" smtClean="0"/>
              <a:t>D</a:t>
            </a:r>
            <a:r>
              <a:rPr lang="cs-CZ" dirty="0"/>
              <a:t>. Betonářské práce</a:t>
            </a:r>
          </a:p>
          <a:p>
            <a:pPr lvl="1"/>
            <a:r>
              <a:rPr lang="cs-CZ" dirty="0"/>
              <a:t>D.1 Betonáž základů</a:t>
            </a:r>
          </a:p>
          <a:p>
            <a:pPr lvl="1"/>
            <a:r>
              <a:rPr lang="cs-CZ" dirty="0"/>
              <a:t>D.2 Betonáž schodiště a věnců</a:t>
            </a:r>
          </a:p>
          <a:p>
            <a:pPr lvl="1"/>
            <a:r>
              <a:rPr lang="cs-CZ" dirty="0"/>
              <a:t>D.3 Betonáž podlah</a:t>
            </a:r>
          </a:p>
          <a:p>
            <a:pPr lvl="1"/>
            <a:r>
              <a:rPr lang="cs-CZ" dirty="0"/>
              <a:t>D.4 Specifická rizika při betonářských pracích</a:t>
            </a:r>
          </a:p>
          <a:p>
            <a:pPr lvl="1"/>
            <a:r>
              <a:rPr lang="cs-CZ" dirty="0"/>
              <a:t>D.5 Upřesňující zákonné požadavky na betonářské </a:t>
            </a:r>
            <a:r>
              <a:rPr lang="cs-CZ" dirty="0" smtClean="0"/>
              <a:t>práce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215" y="3573016"/>
            <a:ext cx="731128" cy="1029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538611"/>
            <a:ext cx="743719" cy="103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desek BOZP staveniště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E. Zednické práce</a:t>
            </a:r>
          </a:p>
          <a:p>
            <a:pPr lvl="1"/>
            <a:r>
              <a:rPr lang="cs-CZ" dirty="0"/>
              <a:t>E.1 Zdivo nosné (svislé nosné konstrukce)</a:t>
            </a:r>
          </a:p>
          <a:p>
            <a:pPr lvl="1"/>
            <a:r>
              <a:rPr lang="cs-CZ" dirty="0"/>
              <a:t>E.2 Zdivo nenosné-příčky</a:t>
            </a:r>
          </a:p>
          <a:p>
            <a:pPr lvl="1"/>
            <a:r>
              <a:rPr lang="cs-CZ" dirty="0"/>
              <a:t>E.3 Specifická rizika při zednických pracích</a:t>
            </a:r>
          </a:p>
          <a:p>
            <a:pPr lvl="1"/>
            <a:r>
              <a:rPr lang="cs-CZ" dirty="0"/>
              <a:t>E.4 Upřesňující zákonné požadavky na zajištění zednických prací</a:t>
            </a:r>
          </a:p>
          <a:p>
            <a:endParaRPr lang="cs-CZ" dirty="0" smtClean="0"/>
          </a:p>
          <a:p>
            <a:r>
              <a:rPr lang="cs-CZ" dirty="0" smtClean="0"/>
              <a:t>F</a:t>
            </a:r>
            <a:r>
              <a:rPr lang="cs-CZ" dirty="0"/>
              <a:t>. Bourací práce</a:t>
            </a:r>
          </a:p>
          <a:p>
            <a:pPr lvl="1"/>
            <a:r>
              <a:rPr lang="cs-CZ" dirty="0"/>
              <a:t>F.1 Demontáž stávajícího krovu (střešní tašky, latě, konstrukce krovu)</a:t>
            </a:r>
          </a:p>
          <a:p>
            <a:pPr lvl="1"/>
            <a:r>
              <a:rPr lang="cs-CZ" dirty="0"/>
              <a:t>F.2 Demontáž konstrukce ploché střechy a půdní nadezdívky</a:t>
            </a:r>
          </a:p>
          <a:p>
            <a:pPr lvl="1"/>
            <a:r>
              <a:rPr lang="cs-CZ" dirty="0"/>
              <a:t>F.3 Demontáž stropů v místech napojení schodišť</a:t>
            </a:r>
          </a:p>
          <a:p>
            <a:pPr lvl="1"/>
            <a:r>
              <a:rPr lang="cs-CZ" dirty="0"/>
              <a:t>F.4 Vybourání dveřních otvorů do výtahu a únikového schodiště</a:t>
            </a:r>
          </a:p>
          <a:p>
            <a:pPr lvl="1"/>
            <a:r>
              <a:rPr lang="cs-CZ" dirty="0"/>
              <a:t>F.5 Specifická rizika při bouracích pracích</a:t>
            </a:r>
          </a:p>
          <a:p>
            <a:pPr lvl="1"/>
            <a:r>
              <a:rPr lang="cs-CZ" dirty="0"/>
              <a:t>F.6 Upřesňující zákonné požadavky na zajištění bouracích </a:t>
            </a:r>
            <a:r>
              <a:rPr lang="cs-CZ" dirty="0" smtClean="0"/>
              <a:t>prací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desek BOZP staveniště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G. Stropní konstrukce</a:t>
            </a:r>
          </a:p>
          <a:p>
            <a:pPr lvl="1"/>
            <a:r>
              <a:rPr lang="cs-CZ" dirty="0"/>
              <a:t>G.1 Specifická rizika při pracích na stropní konstrukci</a:t>
            </a:r>
          </a:p>
          <a:p>
            <a:pPr lvl="1"/>
            <a:r>
              <a:rPr lang="cs-CZ" dirty="0"/>
              <a:t>G.2 Upřesňující zákonné požadavky na zajištění provedení stropní konstrukce</a:t>
            </a:r>
          </a:p>
          <a:p>
            <a:endParaRPr lang="cs-CZ" dirty="0" smtClean="0"/>
          </a:p>
          <a:p>
            <a:r>
              <a:rPr lang="cs-CZ" dirty="0" smtClean="0"/>
              <a:t>H</a:t>
            </a:r>
            <a:r>
              <a:rPr lang="cs-CZ" dirty="0"/>
              <a:t>. Střecha</a:t>
            </a:r>
          </a:p>
          <a:p>
            <a:pPr lvl="1"/>
            <a:r>
              <a:rPr lang="cs-CZ" dirty="0"/>
              <a:t>H.1 Specifická rizika při pracích na střeše</a:t>
            </a:r>
          </a:p>
          <a:p>
            <a:pPr lvl="1"/>
            <a:r>
              <a:rPr lang="cs-CZ" dirty="0"/>
              <a:t>H.2 Upřesňující zákonné požadavky na zajištění provedení střechy</a:t>
            </a:r>
          </a:p>
          <a:p>
            <a:endParaRPr lang="cs-CZ" dirty="0" smtClean="0"/>
          </a:p>
          <a:p>
            <a:r>
              <a:rPr lang="cs-CZ" dirty="0" smtClean="0"/>
              <a:t>I</a:t>
            </a:r>
            <a:r>
              <a:rPr lang="cs-CZ" dirty="0"/>
              <a:t>. Schodiště</a:t>
            </a:r>
          </a:p>
          <a:p>
            <a:pPr lvl="1"/>
            <a:r>
              <a:rPr lang="cs-CZ" dirty="0"/>
              <a:t>I.1 Specifická rizika při pracích na schodišti</a:t>
            </a:r>
          </a:p>
          <a:p>
            <a:pPr lvl="1"/>
            <a:r>
              <a:rPr lang="cs-CZ" dirty="0"/>
              <a:t>I.2 Upřesňující zákonné požadavky na zajištění provedení </a:t>
            </a:r>
            <a:r>
              <a:rPr lang="cs-CZ" dirty="0" smtClean="0"/>
              <a:t>schodiště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4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desek BOZP staveniště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J. Montážní práce</a:t>
            </a:r>
          </a:p>
          <a:p>
            <a:pPr lvl="1"/>
            <a:r>
              <a:rPr lang="cs-CZ" dirty="0"/>
              <a:t>J.1 Montáž fasádního lešení</a:t>
            </a:r>
          </a:p>
          <a:p>
            <a:pPr lvl="1"/>
            <a:r>
              <a:rPr lang="cs-CZ" dirty="0"/>
              <a:t>J.2 Montáž SDK příček a podhledů</a:t>
            </a:r>
          </a:p>
          <a:p>
            <a:pPr lvl="1"/>
            <a:r>
              <a:rPr lang="cs-CZ" dirty="0"/>
              <a:t>J.3 Montáž výtahu S6</a:t>
            </a:r>
          </a:p>
          <a:p>
            <a:pPr lvl="1"/>
            <a:r>
              <a:rPr lang="cs-CZ" dirty="0"/>
              <a:t>J.4 Montáž fasády - fasádního obložení 4NP</a:t>
            </a:r>
          </a:p>
          <a:p>
            <a:pPr lvl="1"/>
            <a:r>
              <a:rPr lang="cs-CZ" dirty="0"/>
              <a:t>J.5 Montáž výplní otvorů vnějších</a:t>
            </a:r>
          </a:p>
          <a:p>
            <a:pPr lvl="1"/>
            <a:r>
              <a:rPr lang="cs-CZ" dirty="0"/>
              <a:t>J.6 Montáž výplní otvorů vnitřních</a:t>
            </a:r>
          </a:p>
          <a:p>
            <a:pPr lvl="1"/>
            <a:r>
              <a:rPr lang="cs-CZ" dirty="0"/>
              <a:t>J.7 Specifická rizika při montážních pracích</a:t>
            </a:r>
          </a:p>
          <a:p>
            <a:pPr lvl="1"/>
            <a:r>
              <a:rPr lang="cs-CZ" dirty="0"/>
              <a:t>J.8 Upřesňující zákonné požadavky </a:t>
            </a:r>
            <a:r>
              <a:rPr lang="cs-CZ" dirty="0" smtClean="0"/>
              <a:t>na zajištění </a:t>
            </a:r>
            <a:r>
              <a:rPr lang="cs-CZ" dirty="0"/>
              <a:t>provedení montážních </a:t>
            </a:r>
            <a:r>
              <a:rPr lang="cs-CZ" dirty="0" smtClean="0"/>
              <a:t>prací</a:t>
            </a:r>
            <a:endParaRPr lang="cs-CZ" dirty="0"/>
          </a:p>
        </p:txBody>
      </p:sp>
      <p:pic>
        <p:nvPicPr>
          <p:cNvPr id="4" name="Picture 2" descr="66-thickbox_defaul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556792"/>
            <a:ext cx="1364606" cy="136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4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desek BOZP staveniště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K. Práce PSV (přidružená stavební výroba)  </a:t>
            </a:r>
          </a:p>
          <a:p>
            <a:pPr lvl="1"/>
            <a:r>
              <a:rPr lang="cs-CZ" dirty="0"/>
              <a:t>K.1 Specifická rizika při pracích PSV</a:t>
            </a:r>
          </a:p>
          <a:p>
            <a:pPr lvl="1"/>
            <a:r>
              <a:rPr lang="cs-CZ" dirty="0"/>
              <a:t>K.2 Upřesňující zákonné požadavky na zajištění provedení prací PSV</a:t>
            </a:r>
          </a:p>
          <a:p>
            <a:endParaRPr lang="cs-CZ" dirty="0" smtClean="0"/>
          </a:p>
          <a:p>
            <a:r>
              <a:rPr lang="cs-CZ" dirty="0" smtClean="0"/>
              <a:t>L</a:t>
            </a:r>
            <a:r>
              <a:rPr lang="cs-CZ" dirty="0"/>
              <a:t>. SBP pro provoz jeřábů a ZZ zhotovitele</a:t>
            </a:r>
          </a:p>
          <a:p>
            <a:endParaRPr lang="cs-CZ" dirty="0" smtClean="0"/>
          </a:p>
          <a:p>
            <a:r>
              <a:rPr lang="cs-CZ" dirty="0" smtClean="0"/>
              <a:t>M</a:t>
            </a:r>
            <a:r>
              <a:rPr lang="cs-CZ" dirty="0"/>
              <a:t>. DIO, zábory pro zařízení staveniště  </a:t>
            </a:r>
          </a:p>
          <a:p>
            <a:endParaRPr lang="cs-CZ" dirty="0" smtClean="0"/>
          </a:p>
          <a:p>
            <a:r>
              <a:rPr lang="cs-CZ" dirty="0" smtClean="0"/>
              <a:t>N</a:t>
            </a:r>
            <a:r>
              <a:rPr lang="cs-CZ" dirty="0"/>
              <a:t>. Lékařské prohlídky, vybavení OOPP pracovníků zhotovitele a kategorizace prací, kniha úrazů zhotovitele, školení pracovníků zhotovitele, revize elektro zařízení zhotovitele, registr rizik</a:t>
            </a:r>
          </a:p>
          <a:p>
            <a:endParaRPr lang="cs-CZ" dirty="0" smtClean="0"/>
          </a:p>
          <a:p>
            <a:r>
              <a:rPr lang="cs-CZ" dirty="0" smtClean="0"/>
              <a:t>O</a:t>
            </a:r>
            <a:r>
              <a:rPr lang="cs-CZ" dirty="0"/>
              <a:t>. BOZP a PO</a:t>
            </a:r>
          </a:p>
          <a:p>
            <a:pPr lvl="1"/>
            <a:r>
              <a:rPr lang="cs-CZ" dirty="0"/>
              <a:t>O.1 BOZP a PO – všeobecná</a:t>
            </a:r>
          </a:p>
          <a:p>
            <a:pPr lvl="1"/>
            <a:r>
              <a:rPr lang="cs-CZ" dirty="0"/>
              <a:t>O.2 BOZP a </a:t>
            </a:r>
            <a:r>
              <a:rPr lang="cs-CZ" dirty="0" smtClean="0"/>
              <a:t>PO – specifická</a:t>
            </a:r>
            <a:endParaRPr lang="cs-CZ" dirty="0"/>
          </a:p>
        </p:txBody>
      </p:sp>
      <p:pic>
        <p:nvPicPr>
          <p:cNvPr id="6" name="Picture 3" descr="Výstražná vesta ALEX - oranžová, velikost un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157192"/>
            <a:ext cx="1092994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327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desek BOZP staveniště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12648" y="1600199"/>
            <a:ext cx="8153400" cy="5031509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P. Ekologie</a:t>
            </a:r>
          </a:p>
          <a:p>
            <a:pPr lvl="1"/>
            <a:r>
              <a:rPr lang="cs-CZ" dirty="0"/>
              <a:t>P.1 Ekologická opatření - všeobecná</a:t>
            </a:r>
          </a:p>
          <a:p>
            <a:pPr lvl="1"/>
            <a:r>
              <a:rPr lang="cs-CZ" dirty="0"/>
              <a:t>P.2 Ekologická opatření - specifická</a:t>
            </a:r>
          </a:p>
          <a:p>
            <a:endParaRPr lang="cs-CZ" dirty="0" smtClean="0"/>
          </a:p>
          <a:p>
            <a:r>
              <a:rPr lang="cs-CZ" dirty="0" smtClean="0"/>
              <a:t>Přílohy </a:t>
            </a:r>
            <a:endParaRPr lang="cs-CZ" dirty="0"/>
          </a:p>
          <a:p>
            <a:pPr lvl="1"/>
            <a:r>
              <a:rPr lang="cs-CZ" dirty="0"/>
              <a:t>Příloha č. 1: Situace zařízení staveniště</a:t>
            </a:r>
          </a:p>
          <a:p>
            <a:pPr lvl="1"/>
            <a:r>
              <a:rPr lang="cs-CZ" dirty="0"/>
              <a:t>Příloha č. 2: Seznámení s pracovištěm</a:t>
            </a:r>
          </a:p>
          <a:p>
            <a:pPr lvl="1"/>
            <a:r>
              <a:rPr lang="cs-CZ" dirty="0"/>
              <a:t>Příloha č. 3: Seznámení se staveništěm </a:t>
            </a:r>
          </a:p>
          <a:p>
            <a:pPr lvl="1"/>
            <a:r>
              <a:rPr lang="cs-CZ" dirty="0"/>
              <a:t>Příloha č. 4: Předání staveniště, pracoviště se subdodavatelem </a:t>
            </a:r>
          </a:p>
          <a:p>
            <a:pPr lvl="1"/>
            <a:r>
              <a:rPr lang="cs-CZ" dirty="0"/>
              <a:t>Příloha č. 5: Havarijní postup </a:t>
            </a:r>
          </a:p>
          <a:p>
            <a:pPr lvl="1"/>
            <a:r>
              <a:rPr lang="cs-CZ" dirty="0"/>
              <a:t>Příloha č. 6: V případě nebezpečí volej</a:t>
            </a:r>
          </a:p>
          <a:p>
            <a:pPr lvl="1"/>
            <a:r>
              <a:rPr lang="cs-CZ" dirty="0"/>
              <a:t>Příloha č. 7: Karta první pomoci</a:t>
            </a:r>
          </a:p>
          <a:p>
            <a:pPr lvl="1"/>
            <a:r>
              <a:rPr lang="cs-CZ" dirty="0"/>
              <a:t>Příloha č. 8: Registr rizik zhotovitele</a:t>
            </a:r>
          </a:p>
          <a:p>
            <a:pPr lvl="1"/>
            <a:r>
              <a:rPr lang="cs-CZ" dirty="0"/>
              <a:t>Příloha č. 9: SBP jeřábů a ZZ</a:t>
            </a:r>
          </a:p>
          <a:p>
            <a:pPr lvl="1"/>
            <a:r>
              <a:rPr lang="cs-CZ" dirty="0"/>
              <a:t>Příloha č. 10: Informace před předáním staveniště koordinátora BOZP</a:t>
            </a:r>
          </a:p>
          <a:p>
            <a:pPr lvl="1"/>
            <a:r>
              <a:rPr lang="cs-CZ" dirty="0"/>
              <a:t>Příloha č. 11: Pohled jih</a:t>
            </a:r>
          </a:p>
          <a:p>
            <a:pPr lvl="1"/>
            <a:r>
              <a:rPr lang="cs-CZ" dirty="0"/>
              <a:t>Příloha č. 12: Pohled sever </a:t>
            </a:r>
            <a:r>
              <a:rPr lang="cs-CZ" dirty="0" smtClean="0"/>
              <a:t>1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275" y="1633983"/>
            <a:ext cx="1170725" cy="151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3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desek BOZP staveniště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pPr lvl="1"/>
            <a:r>
              <a:rPr lang="cs-CZ" sz="1600" dirty="0"/>
              <a:t>Příloha č. 13: Pohled západ</a:t>
            </a:r>
          </a:p>
          <a:p>
            <a:pPr lvl="1"/>
            <a:r>
              <a:rPr lang="cs-CZ" sz="1600" dirty="0"/>
              <a:t>Příloha č. 14: Pohled východ</a:t>
            </a:r>
          </a:p>
          <a:p>
            <a:pPr lvl="1"/>
            <a:r>
              <a:rPr lang="cs-CZ" sz="1600" dirty="0"/>
              <a:t>Příloha č. 15: Pohled sever 2</a:t>
            </a:r>
          </a:p>
          <a:p>
            <a:pPr lvl="1"/>
            <a:r>
              <a:rPr lang="cs-CZ" sz="1600" dirty="0"/>
              <a:t>Příloha č. 16: Půdorys 4NP (východní + jižní + západní křídlo)</a:t>
            </a:r>
          </a:p>
          <a:p>
            <a:pPr lvl="1"/>
            <a:r>
              <a:rPr lang="cs-CZ" sz="1600" dirty="0"/>
              <a:t>Příloha č. 17: Střecha (východní + jižní + západní křídlo)</a:t>
            </a:r>
          </a:p>
          <a:p>
            <a:pPr lvl="1"/>
            <a:r>
              <a:rPr lang="cs-CZ" sz="1600" dirty="0"/>
              <a:t>Příloha č. 18: Půdorys 4NP (západní křídlo)</a:t>
            </a:r>
          </a:p>
          <a:p>
            <a:pPr lvl="1"/>
            <a:r>
              <a:rPr lang="cs-CZ" sz="1600" dirty="0"/>
              <a:t>Příloha č. 19: Střecha (západní křídlo)</a:t>
            </a:r>
          </a:p>
          <a:p>
            <a:pPr lvl="1"/>
            <a:r>
              <a:rPr lang="cs-CZ" sz="1600" dirty="0"/>
              <a:t>Příloha č. 20: Půdorys 3NP (západní křídlo)</a:t>
            </a:r>
          </a:p>
          <a:p>
            <a:pPr lvl="1"/>
            <a:r>
              <a:rPr lang="cs-CZ" sz="1600" dirty="0"/>
              <a:t>Příloha č. 21: Bourací práce (řez)</a:t>
            </a:r>
          </a:p>
          <a:p>
            <a:pPr lvl="1"/>
            <a:r>
              <a:rPr lang="cs-CZ" sz="1600" dirty="0"/>
              <a:t>Příloha č. 22: Základy 1 (únikové schodiště S7)</a:t>
            </a:r>
          </a:p>
          <a:p>
            <a:pPr lvl="1"/>
            <a:r>
              <a:rPr lang="cs-CZ" sz="1600" dirty="0"/>
              <a:t>Příloha č. 23: Základy 2 (výtah S6 + schodiště S4)</a:t>
            </a:r>
          </a:p>
          <a:p>
            <a:pPr lvl="1"/>
            <a:r>
              <a:rPr lang="cs-CZ" sz="1600" dirty="0"/>
              <a:t>Příloha č. 24: Půdorys výtah S6 + schodiště S4</a:t>
            </a:r>
          </a:p>
          <a:p>
            <a:pPr lvl="1"/>
            <a:r>
              <a:rPr lang="cs-CZ" sz="1600" dirty="0"/>
              <a:t>Příloha č. 25: Schodiště z 3NP do 4NP (řez)</a:t>
            </a:r>
          </a:p>
          <a:p>
            <a:pPr lvl="1"/>
            <a:r>
              <a:rPr lang="cs-CZ" sz="1600" dirty="0"/>
              <a:t>Příloha č. 26: Osvědčení OZO v prevenci </a:t>
            </a:r>
            <a:r>
              <a:rPr lang="cs-CZ" sz="1600" dirty="0" smtClean="0"/>
              <a:t>rizik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584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dirty="0"/>
              <a:t>Dosažené výsledky a návrhy opatření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Diskuse výsledků</a:t>
            </a:r>
          </a:p>
          <a:p>
            <a:pPr lvl="1"/>
            <a:r>
              <a:rPr lang="cs-CZ" dirty="0"/>
              <a:t>V rámci aplikační části mé diplomové práce jsem vytvořil návrh konkrétních desek BOZP staveniště, které by měly splňovat všechny zákonné požadavky, měly by být zcela věcné, konkrétní, srozumitelné a přehledné s možností jejich další aktualizace, doplnění v průběhu výstavby o technologické postupy a rizika jednotlivých subdodavatelů zhotovitele stavby.      </a:t>
            </a:r>
          </a:p>
          <a:p>
            <a:endParaRPr lang="cs-CZ" dirty="0" smtClean="0"/>
          </a:p>
          <a:p>
            <a:r>
              <a:rPr lang="cs-CZ" dirty="0" smtClean="0"/>
              <a:t>Návrhy </a:t>
            </a:r>
            <a:r>
              <a:rPr lang="cs-CZ" dirty="0"/>
              <a:t>opatření</a:t>
            </a:r>
          </a:p>
          <a:p>
            <a:pPr lvl="1"/>
            <a:r>
              <a:rPr lang="cs-CZ" dirty="0"/>
              <a:t>V rámci zjednodušení stávající situace při zajišťování písemných TP a rizik (desek BOZP staveniště) jednotlivými zhotoviteli staveb, zejména těmi menšími, kteří ani nemají stanovenou svojí OZO v prevenci rizik a </a:t>
            </a:r>
            <a:r>
              <a:rPr lang="cs-CZ" dirty="0" smtClean="0"/>
              <a:t>PO, </a:t>
            </a:r>
            <a:r>
              <a:rPr lang="cs-CZ" dirty="0"/>
              <a:t>se domnívám, že by se současné NV č. </a:t>
            </a:r>
            <a:r>
              <a:rPr lang="cs-CZ" dirty="0" smtClean="0"/>
              <a:t>591/2006 </a:t>
            </a:r>
            <a:r>
              <a:rPr lang="cs-CZ" dirty="0"/>
              <a:t>Sb. mělo doplnit o další přílohu, ve které by byla stanovena minimální osnova obsahu dokumentu, v mém případě desek BOZP staveniště, který má za povinnost zpracovat každý zhotovitel i subdodavatel stavby pro zajištění BOZP a PO na staveništi a následně před zahájením svých prací jej předat koordinátorovi BOZP na staveništi, jako přílohu jeho plánu BOZP na staveništi. </a:t>
            </a:r>
          </a:p>
        </p:txBody>
      </p:sp>
    </p:spTree>
    <p:extLst>
      <p:ext uri="{BB962C8B-B14F-4D97-AF65-F5344CB8AC3E}">
        <p14:creationId xmlns:p14="http://schemas.microsoft.com/office/powerpoint/2010/main" val="43597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800" dirty="0" smtClean="0"/>
              <a:t>Závěr </a:t>
            </a:r>
            <a:r>
              <a:rPr lang="cs-CZ" sz="3800" dirty="0"/>
              <a:t>+ </a:t>
            </a:r>
            <a:r>
              <a:rPr lang="cs-CZ" sz="3800" dirty="0" smtClean="0"/>
              <a:t>doplňující </a:t>
            </a:r>
            <a:r>
              <a:rPr lang="cs-CZ" sz="3800" dirty="0"/>
              <a:t>dotazy oponenta DP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Závěr</a:t>
            </a:r>
          </a:p>
          <a:p>
            <a:pPr lvl="1"/>
            <a:r>
              <a:rPr lang="cs-CZ" dirty="0" smtClean="0"/>
              <a:t>Cíl </a:t>
            </a:r>
            <a:r>
              <a:rPr lang="cs-CZ" dirty="0"/>
              <a:t>DP byl splněn vytvořením konkrétních desek BOZP </a:t>
            </a:r>
            <a:r>
              <a:rPr lang="cs-CZ" dirty="0" smtClean="0"/>
              <a:t>staveniště.</a:t>
            </a:r>
            <a:endParaRPr lang="cs-CZ" dirty="0"/>
          </a:p>
          <a:p>
            <a:pPr lvl="1"/>
            <a:r>
              <a:rPr lang="cs-CZ" dirty="0" smtClean="0"/>
              <a:t>Desky </a:t>
            </a:r>
            <a:r>
              <a:rPr lang="cs-CZ" dirty="0"/>
              <a:t>BOZP staveniště budou sloužit jako vzor pro další stavby </a:t>
            </a:r>
            <a:r>
              <a:rPr lang="cs-CZ" dirty="0" smtClean="0"/>
              <a:t>zhotovitele.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Doplňující </a:t>
            </a:r>
            <a:r>
              <a:rPr lang="cs-CZ" dirty="0"/>
              <a:t>dotazy oponenta DP</a:t>
            </a:r>
          </a:p>
          <a:p>
            <a:pPr lvl="1"/>
            <a:r>
              <a:rPr lang="cs-CZ" dirty="0"/>
              <a:t>Co znamená sklon svahu 1:0,5 a jak se jistí svahy na staveništích?</a:t>
            </a:r>
          </a:p>
          <a:p>
            <a:pPr lvl="1"/>
            <a:r>
              <a:rPr lang="cs-CZ" dirty="0"/>
              <a:t>Jak se naloží s demoličním odpadem z této stavby?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8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4464496"/>
          </a:xfrm>
        </p:spPr>
        <p:txBody>
          <a:bodyPr anchor="t">
            <a:normAutofit/>
          </a:bodyPr>
          <a:lstStyle/>
          <a:p>
            <a:pPr algn="ctr"/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5400" dirty="0" smtClean="0"/>
              <a:t>DĚKUJI ZA POZORNOST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39246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a důvod výběru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Stále </a:t>
            </a:r>
            <a:r>
              <a:rPr lang="cs-CZ" dirty="0"/>
              <a:t>aktuální téma problematiky zajištění BOZP na staveništích</a:t>
            </a:r>
          </a:p>
          <a:p>
            <a:pPr lvl="0"/>
            <a:r>
              <a:rPr lang="cs-CZ" dirty="0" smtClean="0"/>
              <a:t>Zlepšení </a:t>
            </a:r>
            <a:r>
              <a:rPr lang="cs-CZ" dirty="0"/>
              <a:t>stavu v oblasti BOZP a snižování pracovní úrazovosti na staveništích</a:t>
            </a:r>
          </a:p>
          <a:p>
            <a:pPr lvl="0"/>
            <a:r>
              <a:rPr lang="cs-CZ" dirty="0" smtClean="0"/>
              <a:t>Splnění </a:t>
            </a:r>
            <a:r>
              <a:rPr lang="cs-CZ" dirty="0"/>
              <a:t>všech zákonných povinností zhotovitelem stavby v oblasti BOZP</a:t>
            </a:r>
          </a:p>
          <a:p>
            <a:pPr lvl="0"/>
            <a:r>
              <a:rPr lang="cs-CZ" dirty="0" smtClean="0"/>
              <a:t>Vytvoření </a:t>
            </a:r>
            <a:r>
              <a:rPr lang="cs-CZ" dirty="0"/>
              <a:t>nástroje (tzv. kuchařky) v rukách stavitele stavby k zajištění BOZP v rámci realizace díla</a:t>
            </a:r>
          </a:p>
          <a:p>
            <a:pPr lvl="0"/>
            <a:r>
              <a:rPr lang="cs-CZ" dirty="0" smtClean="0"/>
              <a:t>Zaměstnán </a:t>
            </a:r>
            <a:r>
              <a:rPr lang="cs-CZ" dirty="0"/>
              <a:t>jako OZO v prevenci rizik,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koordinátor </a:t>
            </a:r>
            <a:r>
              <a:rPr lang="cs-CZ" dirty="0"/>
              <a:t>BOZP a OZO v </a:t>
            </a:r>
            <a:r>
              <a:rPr lang="cs-CZ" dirty="0" smtClean="0"/>
              <a:t>PO</a:t>
            </a:r>
            <a:endParaRPr lang="cs-CZ" dirty="0"/>
          </a:p>
        </p:txBody>
      </p:sp>
      <p:pic>
        <p:nvPicPr>
          <p:cNvPr id="1026" name="obrázek 1" descr="http://www.ksubb.sk/files/bozp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61" y="5554980"/>
            <a:ext cx="1143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kern="12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Cíl práce</a:t>
            </a:r>
            <a:endParaRPr lang="cs-CZ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Cílem práce je zpracovat tzv. „Desky BOZP staveniště“, které zajistí zhotoviteli stavby splnění všech zákonných povinností během celého procesu realizace konkrétního výstavbového projektu (stavby). </a:t>
            </a:r>
            <a:endParaRPr lang="cs-CZ" sz="2500" dirty="0" smtClean="0"/>
          </a:p>
          <a:p>
            <a:r>
              <a:rPr lang="cs-CZ" sz="2500" dirty="0" smtClean="0"/>
              <a:t>Práce </a:t>
            </a:r>
            <a:r>
              <a:rPr lang="cs-CZ" sz="2500" dirty="0"/>
              <a:t>vychází zejména z povinností zhotovitele stavby daných zákoníkem práce č. 262/2006 Sb., zákonem č. 309/2006 Sb., NV č. 591/2006 Sb. a dalšími.</a:t>
            </a:r>
          </a:p>
          <a:p>
            <a:pPr marL="0" indent="0">
              <a:buNone/>
            </a:pPr>
            <a:r>
              <a:rPr lang="cs-CZ" sz="2800" b="1" dirty="0" smtClean="0"/>
              <a:t>		</a:t>
            </a:r>
            <a:r>
              <a:rPr lang="cs-CZ" sz="2500" b="1" dirty="0" smtClean="0"/>
              <a:t>Před… </a:t>
            </a:r>
            <a:r>
              <a:rPr lang="cs-CZ" sz="2500" dirty="0" smtClean="0"/>
              <a:t>			</a:t>
            </a:r>
            <a:r>
              <a:rPr lang="cs-CZ" sz="2500" b="1" dirty="0" smtClean="0"/>
              <a:t>Po…</a:t>
            </a:r>
            <a:r>
              <a:rPr lang="cs-CZ" sz="2500" dirty="0" smtClean="0"/>
              <a:t>                                                                 </a:t>
            </a:r>
            <a:endParaRPr lang="cs-CZ" sz="2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310809"/>
            <a:ext cx="1616907" cy="150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koorsemi09_oop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301702"/>
            <a:ext cx="1440160" cy="1511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východiska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Základní zákonná legislativa potřebná pro vytvoření desek BOZP staveniště</a:t>
            </a:r>
          </a:p>
          <a:p>
            <a:pPr lvl="1"/>
            <a:r>
              <a:rPr lang="cs-CZ" dirty="0"/>
              <a:t>Seznam dotčených zákonných </a:t>
            </a:r>
            <a:r>
              <a:rPr lang="cs-CZ" dirty="0" smtClean="0"/>
              <a:t>předpisů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Zhotovitel </a:t>
            </a:r>
            <a:r>
              <a:rPr lang="cs-CZ" dirty="0"/>
              <a:t>stavby, zadavatel stavby, koordinátor BOZP na staveništi, OZO v prevenci rizik a PO, plán BOZP na staveništi</a:t>
            </a:r>
          </a:p>
          <a:p>
            <a:pPr lvl="1"/>
            <a:r>
              <a:rPr lang="cs-CZ" dirty="0"/>
              <a:t>Pět nejzákladnějších pojmů ve stavebnictví, které na sebe navzájem navazují a které se týkají zajištění BOZP na staveništích a z kterých vychází vytvoření desek BOZP </a:t>
            </a:r>
            <a:r>
              <a:rPr lang="cs-CZ" dirty="0" smtClean="0"/>
              <a:t>staveniště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9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východiska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Zákoník práce č. 262/2006 Sb., zákon </a:t>
            </a:r>
            <a:r>
              <a:rPr lang="cs-CZ" dirty="0" smtClean="0"/>
              <a:t>č. 309/2006 </a:t>
            </a:r>
            <a:r>
              <a:rPr lang="cs-CZ" dirty="0"/>
              <a:t>Sb., NV č. 591/2006 Sb., NV č. 362/2005 Sb., NV č. 378/2001 Sb., NV č. 495/2001 Sb., NV č. 201/2010 Sb., ČSN ISO 12 480-1, Vyhláška č. 246/2001 Sb. a zákon č. 133/1985 Sb.</a:t>
            </a:r>
          </a:p>
          <a:p>
            <a:pPr lvl="1"/>
            <a:r>
              <a:rPr lang="cs-CZ" dirty="0"/>
              <a:t>Uvedené zákonné předpisy udávají obecné povinnosti všem zaměstnavatelům, ale nejvíce se dotýkají přímo zaměstnavatele, jakožto zhotovitele stavebního díla. </a:t>
            </a:r>
          </a:p>
          <a:p>
            <a:pPr lvl="1"/>
            <a:r>
              <a:rPr lang="cs-CZ" dirty="0"/>
              <a:t>Zejména z těchto uvedených zákonných předpisů vychází zpracování desek BOZP staveniště zhotovitelem stavby, respektive OZO v prevenci rizik a PO.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71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problémů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Výzkumný problém</a:t>
            </a:r>
          </a:p>
          <a:p>
            <a:pPr lvl="1"/>
            <a:r>
              <a:rPr lang="cs-CZ" dirty="0"/>
              <a:t>Výzkumný problém této diplomové práce je stanoven na dostatečném popsání zajištění BOZP na staveništi v rámci zpracování desek BOZP staveniště a vyvrácení případných nejasností ohledně jejich zpracování zhotovitelem stavby. Jak se mají desky BOZP staveniště zpracovat, kdy a kým mají být zpracovány? Co mají desky BOZP staveniště obsahovat a kde je to uvedeno?</a:t>
            </a:r>
          </a:p>
          <a:p>
            <a:endParaRPr lang="cs-CZ" dirty="0" smtClean="0"/>
          </a:p>
          <a:p>
            <a:r>
              <a:rPr lang="cs-CZ" dirty="0" smtClean="0"/>
              <a:t>Metodika </a:t>
            </a:r>
            <a:r>
              <a:rPr lang="cs-CZ" dirty="0"/>
              <a:t>práce</a:t>
            </a:r>
          </a:p>
          <a:p>
            <a:pPr lvl="1"/>
            <a:r>
              <a:rPr lang="cs-CZ" dirty="0"/>
              <a:t>K splnění cílů této diplomové práce,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tzn</a:t>
            </a:r>
            <a:r>
              <a:rPr lang="cs-CZ" dirty="0"/>
              <a:t>. vytvoření konkrétních desek BOZP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staveniště </a:t>
            </a:r>
            <a:r>
              <a:rPr lang="cs-CZ" dirty="0"/>
              <a:t>byla použita </a:t>
            </a:r>
            <a:r>
              <a:rPr lang="cs-CZ" dirty="0" smtClean="0"/>
              <a:t>metoda </a:t>
            </a:r>
            <a:r>
              <a:rPr lang="cs-CZ" dirty="0"/>
              <a:t>sběru </a:t>
            </a:r>
            <a:r>
              <a:rPr lang="cs-CZ" dirty="0" smtClean="0"/>
              <a:t>dat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– </a:t>
            </a:r>
            <a:r>
              <a:rPr lang="cs-CZ" dirty="0" smtClean="0"/>
              <a:t>analýza </a:t>
            </a:r>
            <a:r>
              <a:rPr lang="cs-CZ" dirty="0"/>
              <a:t>dokumentů.</a:t>
            </a:r>
          </a:p>
          <a:p>
            <a:endParaRPr lang="cs-CZ" dirty="0" smtClean="0"/>
          </a:p>
        </p:txBody>
      </p:sp>
      <p:pic>
        <p:nvPicPr>
          <p:cNvPr id="4" name="Picture 2" descr="healthsafety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612" y="4653136"/>
            <a:ext cx="1782388" cy="1359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02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Vlastní návrhy </a:t>
            </a:r>
            <a:r>
              <a:rPr lang="cs-CZ" dirty="0" smtClean="0"/>
              <a:t>řešení – aplikační </a:t>
            </a:r>
            <a:r>
              <a:rPr lang="cs-CZ" dirty="0"/>
              <a:t>část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Vytvoření </a:t>
            </a:r>
            <a:r>
              <a:rPr lang="cs-CZ" dirty="0"/>
              <a:t>konkrétních desek BOZP staveniště pro stavbu „Obchodní akademie a Jazyková škola s právem státní jazykové zkoušky Písek, změna dokončené stavby - nástavba s podkrovní vestavbou“</a:t>
            </a:r>
          </a:p>
          <a:p>
            <a:r>
              <a:rPr lang="cs-CZ" dirty="0" smtClean="0"/>
              <a:t>V </a:t>
            </a:r>
            <a:r>
              <a:rPr lang="cs-CZ" dirty="0"/>
              <a:t>rámci této stavby funguji jako OZO v prevenci rizik a PO zhotovitele </a:t>
            </a:r>
            <a:r>
              <a:rPr lang="cs-CZ" dirty="0" smtClean="0"/>
              <a:t>stavby.</a:t>
            </a:r>
            <a:endParaRPr lang="cs-CZ" dirty="0"/>
          </a:p>
          <a:p>
            <a:r>
              <a:rPr lang="cs-CZ" dirty="0" smtClean="0"/>
              <a:t>Můj </a:t>
            </a:r>
            <a:r>
              <a:rPr lang="cs-CZ" dirty="0"/>
              <a:t>zaměstnavatel, stavební firma KOČÍ a. s. byla vybrána jako zhotovitel </a:t>
            </a:r>
            <a:r>
              <a:rPr lang="cs-CZ" dirty="0" smtClean="0"/>
              <a:t>stavby.</a:t>
            </a:r>
            <a:endParaRPr lang="cs-CZ" dirty="0"/>
          </a:p>
          <a:p>
            <a:r>
              <a:rPr lang="cs-CZ" dirty="0" smtClean="0"/>
              <a:t>Aplikuji </a:t>
            </a:r>
            <a:r>
              <a:rPr lang="cs-CZ" dirty="0"/>
              <a:t>zde všechny získané 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popsané zákonné </a:t>
            </a:r>
            <a:r>
              <a:rPr lang="cs-CZ" dirty="0"/>
              <a:t>podklady pro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vytvoření </a:t>
            </a:r>
            <a:r>
              <a:rPr lang="cs-CZ" dirty="0"/>
              <a:t>desek </a:t>
            </a:r>
            <a:r>
              <a:rPr lang="cs-CZ" dirty="0" smtClean="0"/>
              <a:t>BOZP </a:t>
            </a:r>
            <a:r>
              <a:rPr lang="cs-CZ" dirty="0" smtClean="0"/>
              <a:t>staveniště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</a:t>
            </a:r>
            <a:r>
              <a:rPr lang="cs-CZ" dirty="0"/>
              <a:t>teoretické části </a:t>
            </a:r>
            <a:r>
              <a:rPr lang="cs-CZ" dirty="0" smtClean="0"/>
              <a:t>DP.</a:t>
            </a:r>
            <a:endParaRPr lang="cs-CZ" dirty="0"/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522" y="4941168"/>
            <a:ext cx="2095196" cy="156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58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Desky BOZP staveniště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12648" y="3933056"/>
            <a:ext cx="8153400" cy="266429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Stavba:  „OA a JŠ s právem SJZ Písek, změna dokončené stavby – </a:t>
            </a:r>
            <a:r>
              <a:rPr lang="cs-CZ" dirty="0" err="1"/>
              <a:t>nást</a:t>
            </a:r>
            <a:r>
              <a:rPr lang="cs-CZ" dirty="0"/>
              <a:t>. s </a:t>
            </a:r>
            <a:r>
              <a:rPr lang="cs-CZ" dirty="0" err="1"/>
              <a:t>podkr</a:t>
            </a:r>
            <a:r>
              <a:rPr lang="cs-CZ" dirty="0"/>
              <a:t>. vestavbou“</a:t>
            </a:r>
          </a:p>
          <a:p>
            <a:r>
              <a:rPr lang="cs-CZ" dirty="0"/>
              <a:t>Investor: OA a Jazyková škola s právem SJZ Písek, Čelakovského 200, 397 01 Písek</a:t>
            </a:r>
          </a:p>
          <a:p>
            <a:r>
              <a:rPr lang="cs-CZ" dirty="0"/>
              <a:t>Zhotovitel: KOČÍ a. s., K Lipám 132, Písek, 397 01</a:t>
            </a:r>
          </a:p>
          <a:p>
            <a:r>
              <a:rPr lang="cs-CZ" dirty="0"/>
              <a:t>Projektant: ATELIÉR HERITAS s.r.o., Ing. Lubor Gregora</a:t>
            </a:r>
          </a:p>
          <a:p>
            <a:r>
              <a:rPr lang="cs-CZ" dirty="0"/>
              <a:t>Vypracoval: Bc. Karel </a:t>
            </a:r>
            <a:r>
              <a:rPr lang="cs-CZ" dirty="0" smtClean="0"/>
              <a:t>Maleček – OZO </a:t>
            </a:r>
            <a:r>
              <a:rPr lang="cs-CZ" dirty="0"/>
              <a:t>v prevenci rizik, koordinátor BOZP, OZO v </a:t>
            </a:r>
            <a:r>
              <a:rPr lang="cs-CZ" dirty="0" smtClean="0"/>
              <a:t>PO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060" y="1603205"/>
            <a:ext cx="4682480" cy="221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89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desek BOZP staveniště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A. Úvod</a:t>
            </a:r>
          </a:p>
          <a:p>
            <a:pPr lvl="1"/>
            <a:r>
              <a:rPr lang="cs-CZ" dirty="0" smtClean="0"/>
              <a:t>Stručný </a:t>
            </a:r>
            <a:r>
              <a:rPr lang="cs-CZ" dirty="0"/>
              <a:t>popis stavby dle PD</a:t>
            </a:r>
          </a:p>
          <a:p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. Zařízení staveniště</a:t>
            </a:r>
          </a:p>
          <a:p>
            <a:pPr lvl="1"/>
            <a:r>
              <a:rPr lang="cs-CZ" dirty="0"/>
              <a:t>B.1 Přípojky pro staveniště (elektro + voda)</a:t>
            </a:r>
          </a:p>
          <a:p>
            <a:pPr lvl="1"/>
            <a:r>
              <a:rPr lang="cs-CZ" dirty="0"/>
              <a:t>B.2 Vybavení zařízení staveniště (šatna, kancelář, WC, sklad)</a:t>
            </a:r>
          </a:p>
          <a:p>
            <a:pPr lvl="1"/>
            <a:r>
              <a:rPr lang="cs-CZ" dirty="0"/>
              <a:t>B.3 Prostorové rozdělení staveniště</a:t>
            </a:r>
          </a:p>
          <a:p>
            <a:pPr lvl="1"/>
            <a:r>
              <a:rPr lang="cs-CZ" dirty="0"/>
              <a:t>B.4 Doprava osob a materiálu, stavební jeřáb a stavební výtahy</a:t>
            </a:r>
          </a:p>
          <a:p>
            <a:pPr lvl="1"/>
            <a:r>
              <a:rPr lang="cs-CZ" dirty="0"/>
              <a:t>B.5 PO staveniště a zajištění první pomoci</a:t>
            </a:r>
          </a:p>
          <a:p>
            <a:pPr lvl="1"/>
            <a:r>
              <a:rPr lang="cs-CZ" dirty="0"/>
              <a:t>B.6 Specifická rizika v zařízení staveništi</a:t>
            </a:r>
          </a:p>
          <a:p>
            <a:pPr lvl="1"/>
            <a:r>
              <a:rPr lang="cs-CZ" dirty="0"/>
              <a:t>B.7 Upřesňující zákonné požadavky na zajištění staveniště</a:t>
            </a:r>
          </a:p>
          <a:p>
            <a:endParaRPr lang="cs-CZ" dirty="0"/>
          </a:p>
        </p:txBody>
      </p:sp>
      <p:pic>
        <p:nvPicPr>
          <p:cNvPr id="6146" name="Picture 2" descr="10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979" y="1635280"/>
            <a:ext cx="665474" cy="931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682708"/>
            <a:ext cx="836309" cy="83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763779"/>
            <a:ext cx="956881" cy="674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74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rketingPl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F7915"/>
      </a:hlink>
      <a:folHlink>
        <a:srgbClr val="9966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F7915"/>
    </a:hlink>
    <a:folHlink>
      <a:srgbClr val="996600"/>
    </a:folHlink>
  </a:clr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F7915"/>
    </a:hlink>
    <a:folHlink>
      <a:srgbClr val="9966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C797BF5-6814-46D2-9034-7BB8D19915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1517</Words>
  <Application>Microsoft Office PowerPoint</Application>
  <PresentationFormat>On-screen Show (4:3)</PresentationFormat>
  <Paragraphs>203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Tw Cen MT</vt:lpstr>
      <vt:lpstr>Wingdings</vt:lpstr>
      <vt:lpstr>Wingdings 2</vt:lpstr>
      <vt:lpstr>MarketingPlan</vt:lpstr>
      <vt:lpstr>Vysoká škola technická a ekonomická v Českých budějovicích Ústav technicko-technologický  DIPLOMOVÁ práce na téma:  Zajištění BOZP na staveništi zhotovitelem stavby</vt:lpstr>
      <vt:lpstr>Motivace a důvod výběru</vt:lpstr>
      <vt:lpstr>Cíl práce</vt:lpstr>
      <vt:lpstr>Teoretická východiska</vt:lpstr>
      <vt:lpstr>Teoretická východiska</vt:lpstr>
      <vt:lpstr>Analýza problémů</vt:lpstr>
      <vt:lpstr>Vlastní návrhy řešení – aplikační část</vt:lpstr>
      <vt:lpstr>Desky BOZP staveniště</vt:lpstr>
      <vt:lpstr>Obsah desek BOZP staveniště</vt:lpstr>
      <vt:lpstr>Obsah desek BOZP staveniště</vt:lpstr>
      <vt:lpstr>Obsah desek BOZP staveniště</vt:lpstr>
      <vt:lpstr>Obsah desek BOZP staveniště</vt:lpstr>
      <vt:lpstr>Obsah desek BOZP staveniště</vt:lpstr>
      <vt:lpstr>Obsah desek BOZP staveniště</vt:lpstr>
      <vt:lpstr>Obsah desek BOZP staveniště</vt:lpstr>
      <vt:lpstr>Obsah desek BOZP staveniště</vt:lpstr>
      <vt:lpstr>Dosažené výsledky a návrhy opatření</vt:lpstr>
      <vt:lpstr>Závěr + doplňující dotazy oponenta DP</vt:lpstr>
      <vt:lpstr>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2015-01-19T19:59:26Z</dcterms:created>
  <dcterms:modified xsi:type="dcterms:W3CDTF">2018-06-12T07:19:09Z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TC101079699990</vt:lpwstr>
  </property>
</Properties>
</file>