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0" r:id="rId3"/>
    <p:sldId id="257" r:id="rId4"/>
    <p:sldId id="271" r:id="rId5"/>
    <p:sldId id="272" r:id="rId6"/>
    <p:sldId id="274" r:id="rId7"/>
    <p:sldId id="273" r:id="rId8"/>
    <p:sldId id="275" r:id="rId9"/>
    <p:sldId id="276" r:id="rId10"/>
    <p:sldId id="279" r:id="rId11"/>
    <p:sldId id="280" r:id="rId12"/>
    <p:sldId id="278" r:id="rId13"/>
    <p:sldId id="277" r:id="rId14"/>
    <p:sldId id="281" r:id="rId15"/>
    <p:sldId id="282" r:id="rId16"/>
    <p:sldId id="283" r:id="rId17"/>
    <p:sldId id="284" r:id="rId18"/>
    <p:sldId id="285" r:id="rId19"/>
    <p:sldId id="286" r:id="rId20"/>
    <p:sldId id="262" r:id="rId21"/>
  </p:sldIdLst>
  <p:sldSz cx="12188825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99" autoAdjust="0"/>
  </p:normalViewPr>
  <p:slideViewPr>
    <p:cSldViewPr>
      <p:cViewPr>
        <p:scale>
          <a:sx n="75" d="100"/>
          <a:sy n="75" d="100"/>
        </p:scale>
        <p:origin x="540" y="16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3090" y="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B87B419-BC17-4928-8827-4AF9528DB7CF}" type="datetime1">
              <a:rPr lang="cs-CZ" smtClean="0"/>
              <a:t>13.6.2018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9266998-3A37-4379-88DF-D935FD1389F2}" type="datetime1">
              <a:rPr lang="cs-CZ" noProof="0" smtClean="0"/>
              <a:t>13.6.2018</a:t>
            </a:fld>
            <a:endParaRPr lang="cs-CZ" noProof="0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cs-CZ" noProof="0" smtClean="0"/>
              <a:t>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71969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cs-CZ" noProof="0" smtClean="0"/>
              <a:t>10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81714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cs-CZ" noProof="0" smtClean="0"/>
              <a:t>11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35956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cs-CZ" noProof="0" smtClean="0"/>
              <a:t>12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24309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cs-CZ" noProof="0" smtClean="0"/>
              <a:t>13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3588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cs-CZ" noProof="0" smtClean="0"/>
              <a:t>14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892031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cs-CZ" noProof="0" smtClean="0"/>
              <a:t>15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197835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cs-CZ" noProof="0" smtClean="0"/>
              <a:t>16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42455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cs-CZ" noProof="0" smtClean="0"/>
              <a:t>17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612956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cs-CZ" noProof="0" smtClean="0"/>
              <a:t>18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007473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cs-CZ" noProof="0" smtClean="0"/>
              <a:t>19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601736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cs-CZ" noProof="0" smtClean="0"/>
              <a:t>2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107142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cs-CZ" noProof="0" smtClean="0"/>
              <a:t>20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57464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cs-CZ" noProof="0" smtClean="0"/>
              <a:t>3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05236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cs-CZ" noProof="0" smtClean="0"/>
              <a:t>4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61246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cs-CZ" noProof="0" smtClean="0"/>
              <a:t>5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839046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cs-CZ" noProof="0" smtClean="0"/>
              <a:t>6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690328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cs-CZ" noProof="0" smtClean="0"/>
              <a:t>7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76895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cs-CZ" noProof="0" smtClean="0"/>
              <a:t>8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48264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cs-CZ" noProof="0" smtClean="0"/>
              <a:t>9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4622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 rtl="0">
              <a:defRPr sz="540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grpSp>
        <p:nvGrpSpPr>
          <p:cNvPr id="256" name="čára" descr="Čárová grafika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Volný tvar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58" name="Volný tvar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59" name="Volný tvar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0" name="Volný tvar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1" name="Volný tvar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2" name="Volný tvar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3" name="Volný tvar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4" name="Volný tvar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5" name="Volný tvar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6" name="Volný tvar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7" name="Volný tvar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8" name="Volný tvar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9" name="Volný tvar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0" name="Volný tvar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1" name="Volný tvar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2" name="Volný tvar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3" name="Volný tvar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4" name="Volný tvar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5" name="Volný tvar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6" name="Volný tvar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7" name="Volný tvar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8" name="Volný tvar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9" name="Volný tvar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0" name="Volný tvar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1" name="Volný tvar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2" name="Volný tvar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3" name="Volný tvar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4" name="Volný tvar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5" name="Volný tvar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6" name="Volný tvar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7" name="Volný tvar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8" name="Volný tvar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9" name="Volný tvar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0" name="Volný tvar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1" name="Volný tvar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2" name="Volný tvar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3" name="Volný tvar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4" name="Volný tvar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5" name="Volný tvar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6" name="Volný tvar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7" name="Volný tvar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8" name="Volný tvar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9" name="Volný tvar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0" name="Volný tvar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1" name="Volný tvar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2" name="Volný tvar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3" name="Volný tvar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4" name="Volný tvar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5" name="Volný tvar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6" name="Volný tvar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7" name="Volný tvar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8" name="Volný tvar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9" name="Volný tvar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0" name="Volný tvar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1" name="Volný tvar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2" name="Volný tvar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3" name="Volný tvar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4" name="Volný tvar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5" name="Volný tvar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6" name="Volný tvar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7" name="Volný tvar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8" name="Volný tvar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9" name="Volný tvar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0" name="Volný tvar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1" name="Volný tvar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2" name="Volný tvar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3" name="Volný tvar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4" name="Volný tvar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5" name="Volný tvar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6" name="Volný tvar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7" name="Volný tvar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8" name="Volný tvar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9" name="Volný tvar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0" name="Volný tvar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1" name="Volný tvar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2" name="Volný tvar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3" name="Volný tvar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4" name="Volný tvar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5" name="Volný tvar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6" name="Volný tvar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7" name="Volný tvar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8" name="Volný tvar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9" name="Volný tvar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0" name="Volný tvar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1" name="Volný tvar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2" name="Volný tvar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3" name="Volný tvar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4" name="Volný tvar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5" name="Volný tvar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6" name="Volný tvar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7" name="Volný tvar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8" name="Volný tvar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9" name="Volný tvar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0" name="Volný tvar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1" name="Volný tvar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2" name="Volný tvar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3" name="Volný tvar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4" name="Volný tvar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5" name="Volný tvar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6" name="Volný tvar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7" name="Volný tvar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8" name="Volný tvar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9" name="Volný tvar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0" name="Volný tvar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1" name="Volný tvar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2" name="Volný tvar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3" name="Volný tvar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4" name="Volný tvar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5" name="Volný tvar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6" name="Volný tvar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7" name="Volný tvar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8" name="Volný tvar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9" name="Volný tvar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0" name="Volný tvar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1" name="Volný tvar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2" name="Volný tvar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3" name="Volný tvar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4" name="Volný tvar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5" name="Volný tvar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6" name="Volný tvar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7" name="Volný tvar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8" name="Volný tvar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9" name="Volný tvar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</p:grp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grpSp>
        <p:nvGrpSpPr>
          <p:cNvPr id="7" name="čára" descr="Čárová grafik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Volný tvar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9" name="Volný tvar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0" name="Volný tvar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1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2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3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4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5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4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5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6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7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8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9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0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1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2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3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4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5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6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7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8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9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0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1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2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3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4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5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6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7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8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9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0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1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2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3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4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5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6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7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8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9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0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1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2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3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4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5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6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7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8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9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0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1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2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3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4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5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6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7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8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9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80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81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</p:grp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F0240E-2644-4602-90C1-03B5061596FD}" type="datetime1">
              <a:rPr lang="cs-CZ" smtClean="0"/>
              <a:t>13.6.2018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grpSp>
        <p:nvGrpSpPr>
          <p:cNvPr id="7" name="čára" descr="Čárová grafika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Volný tva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9" name="Volný tva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0" name="Volný tva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1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2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3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4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5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4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5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6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7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8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9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0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1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2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3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4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5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6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7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8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9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0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1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2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3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4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5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6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7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8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9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0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1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2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3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4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5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6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7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8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9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0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1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2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3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4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5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6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7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8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9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0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1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2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3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4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5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6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7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8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9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80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81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</p:grp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D6001D-7536-4198-838E-ABB3C60AF5ED}" type="datetime1">
              <a:rPr lang="cs-CZ" smtClean="0"/>
              <a:t>13.6.2018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grpSp>
        <p:nvGrpSpPr>
          <p:cNvPr id="167" name="čára" descr="Čárová grafik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Volný tva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9" name="Volný tva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0" name="Volný tva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1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2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3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4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5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6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7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8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9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0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1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2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3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4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5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6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7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8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9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0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1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2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3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4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5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6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7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8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9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0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1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2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3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4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5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6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7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8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9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0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1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2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3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4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5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6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7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8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9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0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1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2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3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4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5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6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7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8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9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0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1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2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3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4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5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6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7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8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9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40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41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</p:grp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3773BE-CA51-4BB6-964D-92D03065D833}" type="datetime1">
              <a:rPr lang="cs-CZ" smtClean="0"/>
              <a:t>13.6.2018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 rtl="0">
              <a:defRPr sz="4400" b="0" cap="none" baseline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grpSp>
        <p:nvGrpSpPr>
          <p:cNvPr id="255" name="čára" descr="Čárová grafika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Volný tvar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57" name="Volný tvar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58" name="Volný tvar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59" name="Volný tvar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0" name="Volný tvar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1" name="Volný tvar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2" name="Volný tvar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3" name="Volný tvar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4" name="Volný tvar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5" name="Volný tvar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6" name="Volný tvar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7" name="Volný tvar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8" name="Volný tvar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9" name="Volný tvar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0" name="Volný tvar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1" name="Volný tvar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2" name="Volný tvar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3" name="Volný tvar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4" name="Volný tvar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5" name="Volný tvar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6" name="Volný tvar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7" name="Volný tvar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8" name="Volný tvar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9" name="Volný tvar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0" name="Volný tvar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1" name="Volný tvar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2" name="Volný tvar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3" name="Volný tvar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4" name="Volný tvar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5" name="Volný tvar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6" name="Volný tvar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7" name="Volný tvar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8" name="Volný tvar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9" name="Volný tvar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0" name="Volný tvar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1" name="Volný tvar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2" name="Volný tvar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3" name="Volný tvar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4" name="Volný tvar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5" name="Volný tvar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6" name="Volný tvar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7" name="Volný tvar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8" name="Volný tvar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9" name="Volný tvar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0" name="Volný tvar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1" name="Volný tvar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2" name="Volný tvar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3" name="Volný tvar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4" name="Volný tvar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5" name="Volný tvar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6" name="Volný tvar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7" name="Volný tvar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8" name="Volný tvar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9" name="Volný tvar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0" name="Volný tvar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1" name="Volný tvar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2" name="Volný tvar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3" name="Volný tvar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4" name="Volný tvar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5" name="Volný tvar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6" name="Volný tvar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7" name="Volný tvar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8" name="Volný tvar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9" name="Volný tvar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0" name="Volný tvar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1" name="Volný tvar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2" name="Volný tvar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3" name="Volný tvar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4" name="Volný tvar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5" name="Volný tvar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6" name="Volný tvar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7" name="Volný tvar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8" name="Volný tvar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9" name="Volný tvar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0" name="Volný tvar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1" name="Volný tvar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2" name="Volný tvar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3" name="Volný tvar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4" name="Volný tvar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5" name="Volný tvar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6" name="Volný tvar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7" name="Volný tvar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8" name="Volný tvar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9" name="Volný tvar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0" name="Volný tvar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1" name="Volný tvar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2" name="Volný tvar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3" name="Volný tvar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4" name="Volný tvar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5" name="Volný tvar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6" name="Volný tvar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7" name="Volný tvar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8" name="Volný tvar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9" name="Volný tvar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0" name="Volný tvar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1" name="Volný tvar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2" name="Volný tvar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3" name="Volný tvar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4" name="Volný tvar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5" name="Volný tvar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6" name="Volný tvar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7" name="Volný tvar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8" name="Volný tvar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9" name="Volný tvar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0" name="Volný tvar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1" name="Volný tvar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2" name="Volný tvar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3" name="Volný tvar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4" name="Volný tvar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5" name="Volný tvar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6" name="Volný tvar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7" name="Volný tvar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8" name="Volný tvar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9" name="Volný tvar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0" name="Volný tvar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1" name="Volný tvar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2" name="Volný tvar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3" name="Volný tvar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4" name="Volný tvar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5" name="Volný tvar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6" name="Volný tvar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7" name="Volný tvar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8" name="Volný tvar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</p:grp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561105-6129-42FD-B386-AB079E1BEFDA}" type="datetime1">
              <a:rPr lang="cs-CZ" smtClean="0"/>
              <a:t>13.6.2018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grpSp>
        <p:nvGrpSpPr>
          <p:cNvPr id="158" name="čára" descr="Čárová grafik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Volný tva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0" name="Volný tva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1" name="Volný tva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2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3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4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5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6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7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8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9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0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1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2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3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4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5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6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7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8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9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0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1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2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3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4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5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6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7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8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9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0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1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2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3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4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5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6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7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8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9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0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1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2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3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4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5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6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7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8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9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0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1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2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3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4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5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6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7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8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9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0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1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2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3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4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5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6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7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8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9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0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1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2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</p:grp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D27397-1DBD-40F5-9779-6C6BE7D95E7E}" type="datetime1">
              <a:rPr lang="cs-CZ" smtClean="0"/>
              <a:t>13.6.2018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grpSp>
        <p:nvGrpSpPr>
          <p:cNvPr id="160" name="čára" descr="Čárová grafik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Volný tvar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2" name="Volný tvar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3" name="Volný tvar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4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5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6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7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8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9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0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1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2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3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4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5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6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7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8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9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0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1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2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3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4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5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6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7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8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9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0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1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2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3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4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5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6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7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8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9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0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1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2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3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4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5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6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7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8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9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0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1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2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3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4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5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6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7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8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9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0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1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2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3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4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5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6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7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8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9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0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1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2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3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4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</p:grp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80D15D-A40A-486B-B999-68FF027EEBB3}" type="datetime1">
              <a:rPr lang="cs-CZ" smtClean="0"/>
              <a:t>13.6.2018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5" name="Zástupný symbol pro obsah 3"/>
          <p:cNvSpPr>
            <a:spLocks noGrp="1"/>
          </p:cNvSpPr>
          <p:nvPr>
            <p:ph sz="half" idx="13"/>
          </p:nvPr>
        </p:nvSpPr>
        <p:spPr>
          <a:xfrm>
            <a:off x="6246812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grpSp>
        <p:nvGrpSpPr>
          <p:cNvPr id="156" name="čára" descr="Čárová grafik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Volný tva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58" name="Volný tva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59" name="Volný tva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0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1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2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3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4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5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6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7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8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9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0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1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2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3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4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5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6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7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8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9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0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1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2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3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4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5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6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7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8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9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0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1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2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3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4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5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6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7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8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9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0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1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2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3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4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5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6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7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8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9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0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1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2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3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4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5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6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7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8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9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0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1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2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3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4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5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6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7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8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9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0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</p:grp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9C0E00-93B8-4BAD-99FC-1F0F2D7BB6A7}" type="datetime1">
              <a:rPr lang="cs-CZ" smtClean="0"/>
              <a:t>13.6.2018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6CF98A-888F-403E-91DB-97E25F400C56}" type="datetime1">
              <a:rPr lang="cs-CZ" smtClean="0"/>
              <a:t>13.6.2018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grpSp>
        <p:nvGrpSpPr>
          <p:cNvPr id="615" name="rámeček" descr="Rámečková grafika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Skupina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Skupina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Volný tvar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Volný tvar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Volný tvar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Skupina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Volný tvar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Volný tvar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Volný tvar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Skupina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Skupina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Volný tvar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Volný tvar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Volný tvar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Skupina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Volný tvar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Volný tvar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Volný tvar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968B31-1230-40C0-A68A-8A6DDD00B165}" type="datetime1">
              <a:rPr lang="cs-CZ" smtClean="0"/>
              <a:t>13.6.2018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smtClean="0"/>
              <a:t>Kliknutím na ikonu přidáte obrázek.</a:t>
            </a:r>
            <a:endParaRPr lang="cs-CZ" dirty="0"/>
          </a:p>
        </p:txBody>
      </p:sp>
      <p:grpSp>
        <p:nvGrpSpPr>
          <p:cNvPr id="614" name="rámeček" descr="Rámečková grafika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Skupina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Skupina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Volný tvar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Volný tvar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Volný tvar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Skupina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Volný tvar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Volný tvar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Volný tvar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Skupina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Skupina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Volný tvar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Volný tvar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Volný tvar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Skupina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Volný tvar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Volný tvar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Volný tvar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Volný tvar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Volný tvar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Volný tvar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Volný tvar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Volný tvar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Volný tvar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Volný tvar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Volný tvar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Volný tvar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Volný tvar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Volný tvar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Volný tvar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Volný tvar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Volný tvar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Volný tvar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Volný tvar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Volný tvar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Volný tvar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Volný tvar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Volný tvar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Volný tvar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Volný tvar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Volný tvar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Volný tvar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Volný tvar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Volný tvar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Volný tvar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Volný tvar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Volný tvar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Volný tvar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Volný tvar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Volný tvar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Volný tvar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Volný tvar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Volný tvar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Volný tvar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Volný tvar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Volný tvar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Volný tvar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Volný tvar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Volný tvar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Volný tvar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Volný tvar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Volný tvar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Volný tvar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Volný tvar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Volný tvar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Volný tvar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Volný tvar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Volný tvar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Volný tvar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Volný tvar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Volný tvar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Volný tvar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Volný tvar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Volný tvar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Volný tvar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Volný tvar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Volný tvar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Volný tvar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Volný tvar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Volný tvar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Volný tvar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Volný tvar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Volný tvar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Volný tvar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Volný tvar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Volný tvar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Volný tvar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Volný tvar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Volný tvar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3952F6-E026-4517-8859-A1976214B263}" type="datetime1">
              <a:rPr lang="cs-CZ" smtClean="0"/>
              <a:t>13.6.2018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11ABFED-2CD6-47D3-BE33-C98A9E4583A4}" type="datetime1">
              <a:rPr lang="cs-CZ" noProof="0" smtClean="0"/>
              <a:t>13.6.2018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96910" y="656692"/>
            <a:ext cx="9144000" cy="794792"/>
          </a:xfrm>
        </p:spPr>
        <p:txBody>
          <a:bodyPr rtlCol="0"/>
          <a:lstStyle/>
          <a:p>
            <a:pPr algn="just" fontAlgn="auto">
              <a:defRPr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Vysoká škola technická a ekonomická v Českých Budějovicích</a:t>
            </a:r>
            <a:b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Ústav </a:t>
            </a:r>
            <a:r>
              <a:rPr lang="cs-CZ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technicko-technologický</a:t>
            </a:r>
            <a:endParaRPr lang="cs-CZ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1950" y="4735536"/>
            <a:ext cx="9143999" cy="1861816"/>
          </a:xfrm>
        </p:spPr>
        <p:txBody>
          <a:bodyPr rtlCol="0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Autor diplomové práce:	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Ladislav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Nekvinda</a:t>
            </a:r>
          </a:p>
          <a:p>
            <a:pPr>
              <a:lnSpc>
                <a:spcPct val="15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Vedoucí diplomové práce:	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Josef Musílek, Ph.D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Oponent:				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Ing. Jan Čížek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České Budějovice, Duben 2018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1508149" y="2291544"/>
            <a:ext cx="9143999" cy="1641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5000" b="1" dirty="0">
                <a:latin typeface="Arial" panose="020B0604020202020204" pitchFamily="34" charset="0"/>
                <a:cs typeface="Arial" panose="020B0604020202020204" pitchFamily="34" charset="0"/>
              </a:rPr>
              <a:t>Návrh ocelové haly v rozsahu prováděcí dokumentace</a:t>
            </a:r>
            <a:endParaRPr lang="cs-CZ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Zástupný symbol pro obsah 3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625"/>
          <a:stretch>
            <a:fillRect/>
          </a:stretch>
        </p:blipFill>
        <p:spPr bwMode="auto">
          <a:xfrm>
            <a:off x="666750" y="619113"/>
            <a:ext cx="8556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440587" y="188640"/>
            <a:ext cx="9143998" cy="1080311"/>
          </a:xfrm>
        </p:spPr>
        <p:txBody>
          <a:bodyPr rtlCol="0">
            <a:noAutofit/>
          </a:bodyPr>
          <a:lstStyle/>
          <a:p>
            <a:pPr algn="ctr" rtl="0"/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Výpočty vybraných spojů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909836" y="2060848"/>
            <a:ext cx="11089232" cy="2158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15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Kotvení ocelových sloupů – pomocí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HILTI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Profis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Anchor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- kotevní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prvky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Výpočet rámového rohu – pomocí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SCIA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Engineer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17.1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Výpočet hřebene -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pomocí SCIA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Engineer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17.1</a:t>
            </a:r>
          </a:p>
          <a:p>
            <a:pPr>
              <a:lnSpc>
                <a:spcPct val="150000"/>
              </a:lnSpc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137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522416" y="116632"/>
            <a:ext cx="9143998" cy="1080311"/>
          </a:xfrm>
        </p:spPr>
        <p:txBody>
          <a:bodyPr rtlCol="0">
            <a:noAutofit/>
          </a:bodyPr>
          <a:lstStyle/>
          <a:p>
            <a:pPr algn="ctr" rtl="0"/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Ukázka vybraných detailů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obsah 3"/>
          <p:cNvSpPr txBox="1">
            <a:spLocks/>
          </p:cNvSpPr>
          <p:nvPr/>
        </p:nvSpPr>
        <p:spPr>
          <a:xfrm>
            <a:off x="1522414" y="198884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9" name="Zástupný symbol pro obsah 13"/>
          <p:cNvSpPr txBox="1">
            <a:spLocks/>
          </p:cNvSpPr>
          <p:nvPr/>
        </p:nvSpPr>
        <p:spPr>
          <a:xfrm>
            <a:off x="429003" y="5434828"/>
            <a:ext cx="1944216" cy="4478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Zdroj: vlastní</a:t>
            </a:r>
            <a:endParaRPr lang="cs-CZ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ástupný symbol pro obsah 13"/>
          <p:cNvSpPr txBox="1">
            <a:spLocks/>
          </p:cNvSpPr>
          <p:nvPr/>
        </p:nvSpPr>
        <p:spPr>
          <a:xfrm>
            <a:off x="7732983" y="5379951"/>
            <a:ext cx="1944216" cy="4478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Zdroj: vlastní</a:t>
            </a:r>
            <a:endParaRPr lang="cs-CZ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ástupný symbol pro obsah 13"/>
          <p:cNvSpPr txBox="1">
            <a:spLocks/>
          </p:cNvSpPr>
          <p:nvPr/>
        </p:nvSpPr>
        <p:spPr>
          <a:xfrm>
            <a:off x="4150198" y="5434828"/>
            <a:ext cx="1944216" cy="4478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Zdroj: vlastní</a:t>
            </a:r>
            <a:endParaRPr lang="cs-CZ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98" y="1933963"/>
            <a:ext cx="3623118" cy="344598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4468" y="1949145"/>
            <a:ext cx="3240597" cy="343080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0317" y="1933963"/>
            <a:ext cx="4179508" cy="344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89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629916" y="116632"/>
            <a:ext cx="9143998" cy="1152319"/>
          </a:xfrm>
        </p:spPr>
        <p:txBody>
          <a:bodyPr rtlCol="0">
            <a:noAutofit/>
          </a:bodyPr>
          <a:lstStyle/>
          <a:p>
            <a:pPr algn="ctr" rtl="0"/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Ukázka schéma konstrukce ve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Scia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Engineer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17.1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obsah 3"/>
          <p:cNvSpPr txBox="1">
            <a:spLocks/>
          </p:cNvSpPr>
          <p:nvPr/>
        </p:nvSpPr>
        <p:spPr>
          <a:xfrm>
            <a:off x="1557908" y="1772816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124" y="1628800"/>
            <a:ext cx="5991551" cy="302433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2124" y="4716719"/>
            <a:ext cx="5991551" cy="2109178"/>
          </a:xfrm>
          <a:prstGeom prst="rect">
            <a:avLst/>
          </a:prstGeom>
        </p:spPr>
      </p:pic>
      <p:sp>
        <p:nvSpPr>
          <p:cNvPr id="10" name="Zástupný symbol pro obsah 13"/>
          <p:cNvSpPr txBox="1">
            <a:spLocks/>
          </p:cNvSpPr>
          <p:nvPr/>
        </p:nvSpPr>
        <p:spPr>
          <a:xfrm>
            <a:off x="5374332" y="6347939"/>
            <a:ext cx="1944216" cy="4478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Zdroj: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www.cuzk.cz</a:t>
            </a:r>
            <a:endParaRPr lang="cs-CZ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ástupný symbol pro obsah 13"/>
          <p:cNvSpPr txBox="1">
            <a:spLocks/>
          </p:cNvSpPr>
          <p:nvPr/>
        </p:nvSpPr>
        <p:spPr>
          <a:xfrm>
            <a:off x="9879811" y="5387007"/>
            <a:ext cx="1944216" cy="4478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Zdroj: vlastní</a:t>
            </a:r>
            <a:endParaRPr lang="cs-CZ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ástupný symbol pro obsah 13"/>
          <p:cNvSpPr txBox="1">
            <a:spLocks/>
          </p:cNvSpPr>
          <p:nvPr/>
        </p:nvSpPr>
        <p:spPr>
          <a:xfrm>
            <a:off x="9846706" y="3069439"/>
            <a:ext cx="1944216" cy="4478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Zdroj: vlastní</a:t>
            </a:r>
            <a:endParaRPr lang="cs-CZ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570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522416" y="80341"/>
            <a:ext cx="9143998" cy="648263"/>
          </a:xfrm>
        </p:spPr>
        <p:txBody>
          <a:bodyPr rtlCol="0">
            <a:normAutofit/>
          </a:bodyPr>
          <a:lstStyle/>
          <a:p>
            <a:pPr algn="ctr" rtl="0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Ukázka průběhu vnitřních sil na prvcích konstrukce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obsah 3"/>
          <p:cNvSpPr txBox="1">
            <a:spLocks/>
          </p:cNvSpPr>
          <p:nvPr/>
        </p:nvSpPr>
        <p:spPr>
          <a:xfrm>
            <a:off x="1522414" y="198884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39" y="850954"/>
            <a:ext cx="4968552" cy="256174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2404" y="850954"/>
            <a:ext cx="5175515" cy="256174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653" y="3807478"/>
            <a:ext cx="4968552" cy="257385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2586" y="3807479"/>
            <a:ext cx="5175515" cy="2573850"/>
          </a:xfrm>
          <a:prstGeom prst="rect">
            <a:avLst/>
          </a:prstGeom>
        </p:spPr>
      </p:pic>
      <p:sp>
        <p:nvSpPr>
          <p:cNvPr id="9" name="Zástupný symbol pro obsah 13"/>
          <p:cNvSpPr txBox="1">
            <a:spLocks/>
          </p:cNvSpPr>
          <p:nvPr/>
        </p:nvSpPr>
        <p:spPr>
          <a:xfrm>
            <a:off x="786653" y="3311118"/>
            <a:ext cx="1944216" cy="4478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Zdroj: vlastní</a:t>
            </a:r>
            <a:endParaRPr lang="cs-CZ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ástupný symbol pro obsah 13"/>
          <p:cNvSpPr txBox="1">
            <a:spLocks/>
          </p:cNvSpPr>
          <p:nvPr/>
        </p:nvSpPr>
        <p:spPr>
          <a:xfrm>
            <a:off x="6012586" y="6256040"/>
            <a:ext cx="1944216" cy="4478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Zdroj: vlastní</a:t>
            </a:r>
            <a:endParaRPr lang="cs-CZ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ástupný symbol pro obsah 13"/>
          <p:cNvSpPr txBox="1">
            <a:spLocks/>
          </p:cNvSpPr>
          <p:nvPr/>
        </p:nvSpPr>
        <p:spPr>
          <a:xfrm>
            <a:off x="6052892" y="3320460"/>
            <a:ext cx="1944216" cy="4478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Zdroj: vlastní</a:t>
            </a:r>
            <a:endParaRPr lang="cs-CZ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ástupný symbol pro obsah 13"/>
          <p:cNvSpPr txBox="1">
            <a:spLocks/>
          </p:cNvSpPr>
          <p:nvPr/>
        </p:nvSpPr>
        <p:spPr>
          <a:xfrm>
            <a:off x="939053" y="6345534"/>
            <a:ext cx="1944216" cy="4478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Zdroj: vlastní</a:t>
            </a:r>
            <a:endParaRPr lang="cs-CZ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760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522416" y="80341"/>
            <a:ext cx="9143998" cy="648263"/>
          </a:xfrm>
        </p:spPr>
        <p:txBody>
          <a:bodyPr rtlCol="0">
            <a:normAutofit/>
          </a:bodyPr>
          <a:lstStyle/>
          <a:p>
            <a:pPr algn="ctr" rtl="0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Ukázka výkresu půdorysu střechy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obsah 3"/>
          <p:cNvSpPr txBox="1">
            <a:spLocks/>
          </p:cNvSpPr>
          <p:nvPr/>
        </p:nvSpPr>
        <p:spPr>
          <a:xfrm>
            <a:off x="1522414" y="198884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14" name="Zástupný symbol pro obsah 13"/>
          <p:cNvSpPr txBox="1">
            <a:spLocks/>
          </p:cNvSpPr>
          <p:nvPr/>
        </p:nvSpPr>
        <p:spPr>
          <a:xfrm>
            <a:off x="2998068" y="6326158"/>
            <a:ext cx="1944216" cy="4478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Zdroj: vlastní</a:t>
            </a:r>
            <a:endParaRPr lang="cs-CZ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26" y="859991"/>
            <a:ext cx="6581775" cy="546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92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522414" y="586893"/>
            <a:ext cx="9143998" cy="648263"/>
          </a:xfrm>
        </p:spPr>
        <p:txBody>
          <a:bodyPr rtlCol="0">
            <a:normAutofit/>
          </a:bodyPr>
          <a:lstStyle/>
          <a:p>
            <a:pPr algn="ctr" rtl="0"/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Ukázka výkresu 3D schéma haly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obsah 3"/>
          <p:cNvSpPr txBox="1">
            <a:spLocks/>
          </p:cNvSpPr>
          <p:nvPr/>
        </p:nvSpPr>
        <p:spPr>
          <a:xfrm>
            <a:off x="1522414" y="198884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14" name="Zástupný symbol pro obsah 13"/>
          <p:cNvSpPr txBox="1">
            <a:spLocks/>
          </p:cNvSpPr>
          <p:nvPr/>
        </p:nvSpPr>
        <p:spPr>
          <a:xfrm>
            <a:off x="2998068" y="6326158"/>
            <a:ext cx="1944216" cy="4478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Zdroj: vlastní</a:t>
            </a:r>
            <a:endParaRPr lang="cs-CZ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940" y="1628800"/>
            <a:ext cx="9010650" cy="475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69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531668" y="554722"/>
            <a:ext cx="9143998" cy="648263"/>
          </a:xfrm>
        </p:spPr>
        <p:txBody>
          <a:bodyPr rtlCol="0">
            <a:normAutofit/>
          </a:bodyPr>
          <a:lstStyle/>
          <a:p>
            <a:pPr algn="ctr" rtl="0"/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Ukázka výkresu 3D schéma haly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obsah 3"/>
          <p:cNvSpPr txBox="1">
            <a:spLocks/>
          </p:cNvSpPr>
          <p:nvPr/>
        </p:nvSpPr>
        <p:spPr>
          <a:xfrm>
            <a:off x="1522414" y="198884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14" name="Zástupný symbol pro obsah 13"/>
          <p:cNvSpPr txBox="1">
            <a:spLocks/>
          </p:cNvSpPr>
          <p:nvPr/>
        </p:nvSpPr>
        <p:spPr>
          <a:xfrm>
            <a:off x="2998068" y="6326158"/>
            <a:ext cx="1944216" cy="4478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Zdroj: vlastní</a:t>
            </a:r>
            <a:endParaRPr lang="cs-CZ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286" y="1567979"/>
            <a:ext cx="864870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04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531668" y="554722"/>
            <a:ext cx="9143998" cy="648263"/>
          </a:xfrm>
        </p:spPr>
        <p:txBody>
          <a:bodyPr rtlCol="0">
            <a:normAutofit/>
          </a:bodyPr>
          <a:lstStyle/>
          <a:p>
            <a:pPr algn="ctr" rtl="0"/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Ukázka výpisu materiálu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obsah 3"/>
          <p:cNvSpPr txBox="1">
            <a:spLocks/>
          </p:cNvSpPr>
          <p:nvPr/>
        </p:nvSpPr>
        <p:spPr>
          <a:xfrm>
            <a:off x="1522414" y="198884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14" name="Zástupný symbol pro obsah 13"/>
          <p:cNvSpPr txBox="1">
            <a:spLocks/>
          </p:cNvSpPr>
          <p:nvPr/>
        </p:nvSpPr>
        <p:spPr>
          <a:xfrm>
            <a:off x="1668664" y="6256040"/>
            <a:ext cx="1944216" cy="4478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Zdroj: vlastní</a:t>
            </a:r>
            <a:endParaRPr lang="cs-CZ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668" y="1556792"/>
            <a:ext cx="4162425" cy="476936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7245" y="1560877"/>
            <a:ext cx="5819775" cy="4765281"/>
          </a:xfrm>
          <a:prstGeom prst="rect">
            <a:avLst/>
          </a:prstGeom>
        </p:spPr>
      </p:pic>
      <p:sp>
        <p:nvSpPr>
          <p:cNvPr id="9" name="Zástupný symbol pro obsah 13"/>
          <p:cNvSpPr txBox="1">
            <a:spLocks/>
          </p:cNvSpPr>
          <p:nvPr/>
        </p:nvSpPr>
        <p:spPr>
          <a:xfrm>
            <a:off x="5903321" y="6226414"/>
            <a:ext cx="1944216" cy="4478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Zdroj: vlastní</a:t>
            </a:r>
            <a:endParaRPr lang="cs-CZ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26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531668" y="554722"/>
            <a:ext cx="9143998" cy="648263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Doplňující dotazy – vedoucí diplomové práce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obsah 3"/>
          <p:cNvSpPr txBox="1">
            <a:spLocks/>
          </p:cNvSpPr>
          <p:nvPr/>
        </p:nvSpPr>
        <p:spPr>
          <a:xfrm>
            <a:off x="1522414" y="198884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09836" y="2420888"/>
            <a:ext cx="11089232" cy="168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15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 příčnou vazbu ocelové haly byl použit rám. Co bylo důvodem k použití vetknutých patek v příčném směru příčné vazby a nebyl použit běžný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dvoukloubový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rám?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184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531668" y="554722"/>
            <a:ext cx="9143998" cy="648263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Doplňující dotazy – oponent diplomové práce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obsah 3"/>
          <p:cNvSpPr txBox="1">
            <a:spLocks/>
          </p:cNvSpPr>
          <p:nvPr/>
        </p:nvSpPr>
        <p:spPr>
          <a:xfrm>
            <a:off x="1522414" y="198884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09836" y="1412776"/>
            <a:ext cx="11089232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Jak by jste docílil požadované požární odolnosti 30 minut na hlavních nosných prvcích haly vyjma obkladu?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Které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místo je při požáru slabší - ocelový rám nebo jeho přípoj na sloup (styčník)?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Jaké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další schéma rámu Vás napadá a v čem by bylo/nebylo výhodnější než Vámi vybrané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schéma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je to ”páčení” a kde se v ocelových konstrukcích vyskytuje?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Jaký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vliv má třída betonu patek na provádění dodatečně vrtaných a vlepovaných kotev pro kotvení sloupů Vaší haly?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01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Obsah: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4260304"/>
          </a:xfrm>
        </p:spPr>
        <p:txBody>
          <a:bodyPr rtlCol="0">
            <a:normAutofit fontScale="77500" lnSpcReduction="20000"/>
          </a:bodyPr>
          <a:lstStyle/>
          <a:p>
            <a:pPr algn="just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Motivace</a:t>
            </a:r>
          </a:p>
          <a:p>
            <a:pPr algn="just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Umístění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stavby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Grafické, kancelářské a výpočetní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programy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Konstrukční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řešení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Použitý materiál + povrchová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úprava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Klimatická a užitná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zatížení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Výpočty vybraných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spojů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Ukázka vybraných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detailů, schémat, výkresů, výpisu materiálu</a:t>
            </a: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Doplňující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dotazy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003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5820" y="2708920"/>
            <a:ext cx="11089232" cy="118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cs-CZ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endParaRPr lang="cs-CZ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Motivace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Osobní zájem o ocelové stavby</a:t>
            </a:r>
          </a:p>
          <a:p>
            <a:pPr algn="just">
              <a:lnSpc>
                <a:spcPct val="15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Prohloubení mých schopností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ve výkresové dokumentaci 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získání nových poznatků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 oboru statického řešení ocelových konstrukcí.</a:t>
            </a:r>
          </a:p>
          <a:p>
            <a:pPr algn="just"/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Cílem diplomové práce je návrh ocelové haly v rozsahu prováděcí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dokumentace.</a:t>
            </a:r>
          </a:p>
          <a:p>
            <a:pPr algn="just">
              <a:lnSpc>
                <a:spcPct val="150000"/>
              </a:lnSpc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Práce bude obsahovat kompletní výkresovou dokumentaci se statickými výpočty 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SCIA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Engeneer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17.1, ruční posouzení vybraných prvků)</a:t>
            </a: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069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Umístění stavby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1163960"/>
          </a:xfrm>
        </p:spPr>
        <p:txBody>
          <a:bodyPr rtlCol="0"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Předmětem této diplomové práce je výstavba nové ocelové skladovací haly ve městě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Třeboň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 parcelním čísle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1712/2.</a:t>
            </a: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 descr="C:\Users\Ladislav\Desktop\Výstřižek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60" y="3284984"/>
            <a:ext cx="2961640" cy="3070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C:\Users\Ladislav\Desktop\obrazek mapy z CUZK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332" y="3284984"/>
            <a:ext cx="4608512" cy="30708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ástupný symbol pro obsah 13"/>
          <p:cNvSpPr txBox="1">
            <a:spLocks/>
          </p:cNvSpPr>
          <p:nvPr/>
        </p:nvSpPr>
        <p:spPr>
          <a:xfrm>
            <a:off x="1125860" y="6337884"/>
            <a:ext cx="2880320" cy="4478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Zdroj: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www.googel.cz/maps</a:t>
            </a:r>
            <a:endParaRPr lang="cs-CZ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symbol pro obsah 13"/>
          <p:cNvSpPr txBox="1">
            <a:spLocks/>
          </p:cNvSpPr>
          <p:nvPr/>
        </p:nvSpPr>
        <p:spPr>
          <a:xfrm>
            <a:off x="5374332" y="6347939"/>
            <a:ext cx="1944216" cy="4478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Zdroj: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www.cuzk.cz</a:t>
            </a:r>
            <a:endParaRPr lang="cs-CZ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923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Grafické, kancelářské a výpočetní programy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4432884"/>
          </a:xfrm>
        </p:spPr>
        <p:txBody>
          <a:bodyPr rtlCol="0">
            <a:normAutofit fontScale="92500"/>
          </a:bodyPr>
          <a:lstStyle/>
          <a:p>
            <a:pPr lvl="0"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Microsoft Word, Office, Microsoft,</a:t>
            </a:r>
          </a:p>
          <a:p>
            <a:pPr lvl="0"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Microsoft Excel, Office, Microsoft,</a:t>
            </a:r>
          </a:p>
          <a:p>
            <a:pPr lvl="0">
              <a:lnSpc>
                <a:spcPct val="150000"/>
              </a:lnSpc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AutoCAD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r. 2017,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AutoDesk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>
              <a:lnSpc>
                <a:spcPct val="150000"/>
              </a:lnSpc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Advance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Steel 2017, 3D ocelové konstrukce, AB Studio s.r.o., Praha</a:t>
            </a:r>
          </a:p>
          <a:p>
            <a:pPr lvl="0"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SCIA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Engineer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17.1.Studenstká verze, SCIA CZ s.r.o.</a:t>
            </a:r>
          </a:p>
          <a:p>
            <a:pPr lvl="0"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HILTI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Profis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Anchor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- kotevní prvky</a:t>
            </a:r>
          </a:p>
        </p:txBody>
      </p:sp>
    </p:spTree>
    <p:extLst>
      <p:ext uri="{BB962C8B-B14F-4D97-AF65-F5344CB8AC3E}">
        <p14:creationId xmlns:p14="http://schemas.microsoft.com/office/powerpoint/2010/main" val="4270950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Konstrukční řešení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4432884"/>
          </a:xfrm>
        </p:spPr>
        <p:txBody>
          <a:bodyPr rtlCol="0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Ocelová KCE je tvořena – Rámový roh</a:t>
            </a:r>
          </a:p>
          <a:p>
            <a:pPr lvl="1" algn="just">
              <a:lnSpc>
                <a:spcPct val="150000"/>
              </a:lnSpc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Čtyřmi vazbami příčnými</a:t>
            </a:r>
          </a:p>
          <a:p>
            <a:pPr lvl="1" algn="just">
              <a:lnSpc>
                <a:spcPct val="150000"/>
              </a:lnSpc>
            </a:pPr>
            <a:r>
              <a:rPr lang="cs-CZ" alt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Dvěmi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vazbami štítovými</a:t>
            </a:r>
          </a:p>
          <a:p>
            <a:pPr lvl="1" algn="just">
              <a:lnSpc>
                <a:spcPct val="150000"/>
              </a:lnSpc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Sloupy vetknuty do základové patky</a:t>
            </a:r>
          </a:p>
          <a:p>
            <a:pPr algn="just">
              <a:lnSpc>
                <a:spcPct val="150000"/>
              </a:lnSpc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Střešní a obvodový plášť</a:t>
            </a:r>
          </a:p>
          <a:p>
            <a:pPr lvl="1" algn="just">
              <a:lnSpc>
                <a:spcPct val="150000"/>
              </a:lnSpc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sendvičové PUR panely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 algn="just">
              <a:lnSpc>
                <a:spcPct val="150000"/>
              </a:lnSpc>
              <a:buNone/>
            </a:pPr>
            <a:endParaRPr lang="cs-CZ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 algn="just">
              <a:lnSpc>
                <a:spcPct val="150000"/>
              </a:lnSpc>
              <a:buNone/>
            </a:pPr>
            <a:endParaRPr lang="cs-CZ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552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Použitý materiál + povrchová úprava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21804" y="1811432"/>
            <a:ext cx="11089232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S235JR - válcované profily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S450GD - tenkostěnné vaznice METSEC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8.8, 10.9 - spojovací materiál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 čelní desky není požadován materiál se zlepšenými vlastnostmi ve směru kolmém k povrchu plechu  dle</a:t>
            </a:r>
            <a:r>
              <a:rPr kumimoji="0" lang="cs-CZ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10164. Čelní desky však musí být vařeny dle zásad viz.</a:t>
            </a:r>
            <a:b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ČSN EN 1993-1-10 a EN 1011-2.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nátěrový systéme odpovídajícím C3 dle ČSN EN ISO 12944-2 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Vybrané prvky (na ose A) – požární odolnost 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 minut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 všech prvků, kde je požadována požární odolnost, bude použito dodatečných protipožárních opatření (SDK obklad).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obsah 3"/>
          <p:cNvSpPr txBox="1">
            <a:spLocks/>
          </p:cNvSpPr>
          <p:nvPr/>
        </p:nvSpPr>
        <p:spPr>
          <a:xfrm>
            <a:off x="1522414" y="198884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5682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Klimatická a užitná zatížení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21804" y="1949933"/>
            <a:ext cx="1108923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2" algn="just">
              <a:lnSpc>
                <a:spcPct val="150000"/>
              </a:lnSpc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Klimatická zatížení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klimatické zatížení sněhem 		pro II. oblast (1,00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kN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/m</a:t>
            </a:r>
            <a:r>
              <a:rPr lang="cs-CZ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půdorysně),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klimatické zatížení větrem 		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II. oblast (25 m/s),</a:t>
            </a:r>
          </a:p>
          <a:p>
            <a:pPr lvl="2" algn="just">
              <a:lnSpc>
                <a:spcPct val="150000"/>
              </a:lnSpc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Užitná zatížení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rovnoměrné užitné zatížení 		0,75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kN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/m</a:t>
            </a:r>
            <a:r>
              <a:rPr lang="cs-CZ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pro střechu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objektu</a:t>
            </a:r>
          </a:p>
          <a:p>
            <a:pPr algn="just">
              <a:lnSpc>
                <a:spcPct val="150000"/>
              </a:lnSpc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dle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ČSN EN 1990, ČSN EN 1991 Zatížení konstrukcí.</a:t>
            </a:r>
          </a:p>
        </p:txBody>
      </p:sp>
      <p:sp>
        <p:nvSpPr>
          <p:cNvPr id="7" name="Zástupný symbol pro obsah 3"/>
          <p:cNvSpPr txBox="1">
            <a:spLocks/>
          </p:cNvSpPr>
          <p:nvPr/>
        </p:nvSpPr>
        <p:spPr>
          <a:xfrm>
            <a:off x="1522414" y="198884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5560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kolní tabule 16×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68_TF02804846_TF02804846.potx" id="{005EA556-7603-4DCA-8FBA-2A59F4AE3DC3}" vid="{2132900D-5C97-4D58-8FB2-3A3375348E90}"/>
    </a:ext>
  </a:extLst>
</a:theme>
</file>

<file path=ppt/theme/theme2.xml><?xml version="1.0" encoding="utf-8"?>
<a:theme xmlns:a="http://schemas.openxmlformats.org/drawingml/2006/main" name="Motiv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s designem školní tabule (širokoúhlá)</Template>
  <TotalTime>192</TotalTime>
  <Words>499</Words>
  <Application>Microsoft Office PowerPoint</Application>
  <PresentationFormat>Vlastní</PresentationFormat>
  <Paragraphs>117</Paragraphs>
  <Slides>20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Calibri</vt:lpstr>
      <vt:lpstr>Consolas</vt:lpstr>
      <vt:lpstr>Corbel</vt:lpstr>
      <vt:lpstr>Verdana</vt:lpstr>
      <vt:lpstr>Školní tabule 16×9</vt:lpstr>
      <vt:lpstr>Vysoká škola technická a ekonomická v Českých Budějovicích Ústav technicko-technologický</vt:lpstr>
      <vt:lpstr>Obsah:</vt:lpstr>
      <vt:lpstr>Motivace</vt:lpstr>
      <vt:lpstr>Cíl práce</vt:lpstr>
      <vt:lpstr>Umístění stavby</vt:lpstr>
      <vt:lpstr>Grafické, kancelářské a výpočetní programy</vt:lpstr>
      <vt:lpstr>Konstrukční řešení</vt:lpstr>
      <vt:lpstr>Použitý materiál + povrchová úprava</vt:lpstr>
      <vt:lpstr>Klimatická a užitná zatížení</vt:lpstr>
      <vt:lpstr>Výpočty vybraných spojů</vt:lpstr>
      <vt:lpstr>Ukázka vybraných detailů</vt:lpstr>
      <vt:lpstr>Ukázka schéma konstrukce ve Scia Engineer 17.1</vt:lpstr>
      <vt:lpstr>Ukázka průběhu vnitřních sil na prvcích konstrukce</vt:lpstr>
      <vt:lpstr>Ukázka výkresu půdorysu střechy</vt:lpstr>
      <vt:lpstr>Ukázka výkresu 3D schéma haly</vt:lpstr>
      <vt:lpstr>Ukázka výkresu 3D schéma haly</vt:lpstr>
      <vt:lpstr>Ukázka výpisu materiálu</vt:lpstr>
      <vt:lpstr>Doplňující dotazy – vedoucí diplomové práce</vt:lpstr>
      <vt:lpstr>Doplňující dotazy – oponent diplomové práce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Vysoká škola technická a ekonomická v Českých Budějovicích Ústav technicko-technologický</dc:title>
  <dc:creator>Ladislav</dc:creator>
  <cp:lastModifiedBy>Ladislav</cp:lastModifiedBy>
  <cp:revision>20</cp:revision>
  <dcterms:created xsi:type="dcterms:W3CDTF">2018-06-13T11:45:30Z</dcterms:created>
  <dcterms:modified xsi:type="dcterms:W3CDTF">2018-06-13T14:58:30Z</dcterms:modified>
</cp:coreProperties>
</file>