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3"/>
  </p:notesMasterIdLst>
  <p:sldIdLst>
    <p:sldId id="256" r:id="rId2"/>
    <p:sldId id="266" r:id="rId3"/>
    <p:sldId id="286" r:id="rId4"/>
    <p:sldId id="285" r:id="rId5"/>
    <p:sldId id="284" r:id="rId6"/>
    <p:sldId id="265" r:id="rId7"/>
    <p:sldId id="262" r:id="rId8"/>
    <p:sldId id="268" r:id="rId9"/>
    <p:sldId id="263" r:id="rId10"/>
    <p:sldId id="264" r:id="rId11"/>
    <p:sldId id="267" r:id="rId12"/>
    <p:sldId id="269" r:id="rId13"/>
    <p:sldId id="270" r:id="rId14"/>
    <p:sldId id="282" r:id="rId15"/>
    <p:sldId id="283" r:id="rId16"/>
    <p:sldId id="271" r:id="rId17"/>
    <p:sldId id="274" r:id="rId18"/>
    <p:sldId id="275" r:id="rId19"/>
    <p:sldId id="276" r:id="rId20"/>
    <p:sldId id="273" r:id="rId21"/>
    <p:sldId id="277" r:id="rId22"/>
    <p:sldId id="278" r:id="rId23"/>
    <p:sldId id="280" r:id="rId24"/>
    <p:sldId id="279" r:id="rId25"/>
    <p:sldId id="281" r:id="rId26"/>
    <p:sldId id="287" r:id="rId27"/>
    <p:sldId id="288" r:id="rId28"/>
    <p:sldId id="290" r:id="rId29"/>
    <p:sldId id="257" r:id="rId30"/>
    <p:sldId id="258" r:id="rId31"/>
    <p:sldId id="259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>
      <p:cViewPr>
        <p:scale>
          <a:sx n="100" d="100"/>
          <a:sy n="100" d="100"/>
        </p:scale>
        <p:origin x="-212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9B979-892E-43B5-A5F9-E3C9C8F0E690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8EBB6-0B78-4D6C-AB4F-5A263BD1AB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0415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8EBB6-0B78-4D6C-AB4F-5A263BD1ABCE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695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8EBB6-0B78-4D6C-AB4F-5A263BD1ABCE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695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8EBB6-0B78-4D6C-AB4F-5A263BD1ABCE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695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3960-E9A8-4650-B102-9041D765632B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942C52-F58E-4C23-9D0E-5212937629C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3960-E9A8-4650-B102-9041D765632B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2C52-F58E-4C23-9D0E-5212937629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3960-E9A8-4650-B102-9041D765632B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2C52-F58E-4C23-9D0E-5212937629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3960-E9A8-4650-B102-9041D765632B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2C52-F58E-4C23-9D0E-5212937629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3960-E9A8-4650-B102-9041D765632B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2C52-F58E-4C23-9D0E-5212937629C5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3960-E9A8-4650-B102-9041D765632B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2C52-F58E-4C23-9D0E-5212937629C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3960-E9A8-4650-B102-9041D765632B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2C52-F58E-4C23-9D0E-5212937629C5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3960-E9A8-4650-B102-9041D765632B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2C52-F58E-4C23-9D0E-5212937629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3960-E9A8-4650-B102-9041D765632B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2C52-F58E-4C23-9D0E-5212937629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3960-E9A8-4650-B102-9041D765632B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2C52-F58E-4C23-9D0E-5212937629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3960-E9A8-4650-B102-9041D765632B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2C52-F58E-4C23-9D0E-5212937629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E7B3960-E9A8-4650-B102-9041D765632B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3942C52-F58E-4C23-9D0E-5212937629C5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59632" y="1988840"/>
            <a:ext cx="6769739" cy="1656184"/>
          </a:xfrm>
        </p:spPr>
        <p:txBody>
          <a:bodyPr/>
          <a:lstStyle/>
          <a:p>
            <a:r>
              <a:rPr lang="cs-CZ" sz="4000" dirty="0" smtClean="0"/>
              <a:t>Návrh rekonstrukce objektu občanské vybavenosti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4953000"/>
            <a:ext cx="7848872" cy="12192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cs-CZ" dirty="0" smtClean="0">
                <a:solidFill>
                  <a:schemeClr val="tx2"/>
                </a:solidFill>
              </a:rPr>
              <a:t>Vypracoval: Bc. Tomáš Hořejší</a:t>
            </a:r>
          </a:p>
          <a:p>
            <a:pPr algn="l"/>
            <a:r>
              <a:rPr lang="cs-CZ" dirty="0" smtClean="0">
                <a:solidFill>
                  <a:schemeClr val="tx2"/>
                </a:solidFill>
              </a:rPr>
              <a:t>Vedoucí diplomové práce: Ing. Michal Kraus, </a:t>
            </a:r>
            <a:r>
              <a:rPr lang="cs-CZ" dirty="0" err="1" smtClean="0">
                <a:solidFill>
                  <a:schemeClr val="tx2"/>
                </a:solidFill>
              </a:rPr>
              <a:t>Ph.D</a:t>
            </a:r>
            <a:endParaRPr lang="cs-CZ" dirty="0" smtClean="0">
              <a:solidFill>
                <a:schemeClr val="tx2"/>
              </a:solidFill>
            </a:endParaRPr>
          </a:p>
          <a:p>
            <a:pPr algn="l"/>
            <a:r>
              <a:rPr lang="cs-CZ" dirty="0" smtClean="0">
                <a:solidFill>
                  <a:schemeClr val="tx2"/>
                </a:solidFill>
              </a:rPr>
              <a:t>Oponent diplomové práce: Ing. Jan </a:t>
            </a:r>
            <a:r>
              <a:rPr lang="cs-CZ" dirty="0" err="1" smtClean="0">
                <a:solidFill>
                  <a:schemeClr val="tx2"/>
                </a:solidFill>
              </a:rPr>
              <a:t>Prem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26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375056" cy="467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51520"/>
          </a:xfrm>
        </p:spPr>
        <p:txBody>
          <a:bodyPr/>
          <a:lstStyle/>
          <a:p>
            <a:r>
              <a:rPr lang="cs-CZ" sz="4000" dirty="0" smtClean="0"/>
              <a:t>Původní stav - pohledy</a:t>
            </a:r>
            <a:endParaRPr lang="cs-CZ" sz="4000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7020272" y="6381328"/>
            <a:ext cx="1296144" cy="318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dirty="0" smtClean="0">
                <a:solidFill>
                  <a:schemeClr val="tx2"/>
                </a:solidFill>
              </a:rPr>
              <a:t>Zdroj: vlastní</a:t>
            </a:r>
            <a:endParaRPr lang="cs-CZ" sz="1400" dirty="0">
              <a:solidFill>
                <a:schemeClr val="tx2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67544" y="3799140"/>
            <a:ext cx="2304256" cy="318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1400" dirty="0" smtClean="0">
                <a:solidFill>
                  <a:schemeClr val="tx2"/>
                </a:solidFill>
              </a:rPr>
              <a:t>Pohled jihovýchodní</a:t>
            </a:r>
            <a:endParaRPr lang="cs-CZ" sz="1400" dirty="0">
              <a:solidFill>
                <a:schemeClr val="tx2"/>
              </a:solidFill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67544" y="1340768"/>
            <a:ext cx="2304256" cy="318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1400" dirty="0" smtClean="0">
                <a:solidFill>
                  <a:schemeClr val="tx2"/>
                </a:solidFill>
              </a:rPr>
              <a:t>Pohled severovýchodní</a:t>
            </a:r>
            <a:endParaRPr lang="cs-CZ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02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329946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51520"/>
          </a:xfrm>
        </p:spPr>
        <p:txBody>
          <a:bodyPr/>
          <a:lstStyle/>
          <a:p>
            <a:r>
              <a:rPr lang="cs-CZ" sz="4000" dirty="0" smtClean="0"/>
              <a:t>Bourací práce – 1.NP</a:t>
            </a:r>
            <a:endParaRPr lang="cs-CZ" sz="4000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6948264" y="6381328"/>
            <a:ext cx="1296144" cy="318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dirty="0" smtClean="0">
                <a:solidFill>
                  <a:schemeClr val="tx2"/>
                </a:solidFill>
              </a:rPr>
              <a:t>Zdroj: vlastní</a:t>
            </a:r>
            <a:endParaRPr lang="cs-CZ" sz="1400" dirty="0">
              <a:solidFill>
                <a:schemeClr val="tx2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60848"/>
            <a:ext cx="672653" cy="64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81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61" y="1076580"/>
            <a:ext cx="7272808" cy="576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51520"/>
          </a:xfrm>
        </p:spPr>
        <p:txBody>
          <a:bodyPr/>
          <a:lstStyle/>
          <a:p>
            <a:r>
              <a:rPr lang="cs-CZ" sz="4000" dirty="0" smtClean="0"/>
              <a:t>Bourací práce – 2.NP</a:t>
            </a:r>
            <a:endParaRPr lang="cs-CZ" sz="4000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6948264" y="6381328"/>
            <a:ext cx="1296144" cy="318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dirty="0" smtClean="0">
                <a:solidFill>
                  <a:schemeClr val="tx2"/>
                </a:solidFill>
              </a:rPr>
              <a:t>Zdroj: vlastní</a:t>
            </a:r>
            <a:endParaRPr lang="cs-CZ" sz="1400" dirty="0">
              <a:solidFill>
                <a:schemeClr val="tx2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60848"/>
            <a:ext cx="672653" cy="64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84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51520"/>
          </a:xfrm>
        </p:spPr>
        <p:txBody>
          <a:bodyPr/>
          <a:lstStyle/>
          <a:p>
            <a:r>
              <a:rPr lang="cs-CZ" sz="4000" dirty="0" smtClean="0"/>
              <a:t>Bourací práce - řezy</a:t>
            </a:r>
            <a:endParaRPr lang="cs-CZ" sz="4000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6948264" y="6381328"/>
            <a:ext cx="1296144" cy="318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dirty="0" smtClean="0">
                <a:solidFill>
                  <a:schemeClr val="tx2"/>
                </a:solidFill>
              </a:rPr>
              <a:t>Zdroj: vlastní</a:t>
            </a:r>
            <a:endParaRPr lang="cs-CZ" sz="1400" dirty="0">
              <a:solidFill>
                <a:schemeClr val="tx2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898696" cy="458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67544" y="1340768"/>
            <a:ext cx="2304256" cy="318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1400" dirty="0" smtClean="0">
                <a:solidFill>
                  <a:schemeClr val="tx2"/>
                </a:solidFill>
              </a:rPr>
              <a:t>Řez A-A´</a:t>
            </a:r>
            <a:endParaRPr lang="cs-CZ" sz="1400" dirty="0">
              <a:solidFill>
                <a:schemeClr val="tx2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50454" y="1341566"/>
            <a:ext cx="864096" cy="318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1400" dirty="0" smtClean="0">
                <a:solidFill>
                  <a:schemeClr val="tx2"/>
                </a:solidFill>
              </a:rPr>
              <a:t>Řez B-B´</a:t>
            </a:r>
            <a:endParaRPr lang="cs-CZ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16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148689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51520"/>
          </a:xfrm>
        </p:spPr>
        <p:txBody>
          <a:bodyPr/>
          <a:lstStyle/>
          <a:p>
            <a:r>
              <a:rPr lang="cs-CZ" sz="4000" dirty="0" smtClean="0"/>
              <a:t>Bourací práce - pohledy</a:t>
            </a:r>
            <a:endParaRPr lang="cs-CZ" sz="4000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6948264" y="6381328"/>
            <a:ext cx="1296144" cy="318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dirty="0" smtClean="0">
                <a:solidFill>
                  <a:schemeClr val="tx2"/>
                </a:solidFill>
              </a:rPr>
              <a:t>Zdroj: vlastní</a:t>
            </a:r>
            <a:endParaRPr lang="cs-CZ" sz="1400" dirty="0">
              <a:solidFill>
                <a:schemeClr val="tx2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67544" y="3933056"/>
            <a:ext cx="2160240" cy="318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1400" dirty="0" smtClean="0">
                <a:solidFill>
                  <a:schemeClr val="tx2"/>
                </a:solidFill>
              </a:rPr>
              <a:t>Pohled severozápadní</a:t>
            </a:r>
            <a:endParaRPr lang="cs-CZ" sz="1400" dirty="0">
              <a:solidFill>
                <a:schemeClr val="tx2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67544" y="1268760"/>
            <a:ext cx="2160240" cy="318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1400" dirty="0" smtClean="0">
                <a:solidFill>
                  <a:schemeClr val="tx2"/>
                </a:solidFill>
              </a:rPr>
              <a:t>Pohled jihozápadní</a:t>
            </a:r>
            <a:endParaRPr lang="cs-CZ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59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62596"/>
            <a:ext cx="8125496" cy="458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51520"/>
          </a:xfrm>
        </p:spPr>
        <p:txBody>
          <a:bodyPr/>
          <a:lstStyle/>
          <a:p>
            <a:r>
              <a:rPr lang="cs-CZ" sz="4000" dirty="0" smtClean="0"/>
              <a:t>Bourací práce - pohledy</a:t>
            </a:r>
            <a:endParaRPr lang="cs-CZ" sz="4000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7020272" y="6381328"/>
            <a:ext cx="1296144" cy="318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dirty="0" smtClean="0">
                <a:solidFill>
                  <a:schemeClr val="tx2"/>
                </a:solidFill>
              </a:rPr>
              <a:t>Zdroj: vlastní</a:t>
            </a:r>
            <a:endParaRPr lang="cs-CZ" sz="1400" dirty="0">
              <a:solidFill>
                <a:schemeClr val="tx2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67544" y="3799140"/>
            <a:ext cx="2304256" cy="318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1400" dirty="0" smtClean="0">
                <a:solidFill>
                  <a:schemeClr val="tx2"/>
                </a:solidFill>
              </a:rPr>
              <a:t>Pohled jihovýchodní</a:t>
            </a:r>
            <a:endParaRPr lang="cs-CZ" sz="1400" dirty="0">
              <a:solidFill>
                <a:schemeClr val="tx2"/>
              </a:solidFill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67544" y="1340768"/>
            <a:ext cx="2304256" cy="318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1400" dirty="0" smtClean="0">
                <a:solidFill>
                  <a:schemeClr val="tx2"/>
                </a:solidFill>
              </a:rPr>
              <a:t>Pohled severovýchodní</a:t>
            </a:r>
            <a:endParaRPr lang="cs-CZ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07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16362"/>
            <a:ext cx="7488832" cy="574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51520"/>
          </a:xfrm>
        </p:spPr>
        <p:txBody>
          <a:bodyPr/>
          <a:lstStyle/>
          <a:p>
            <a:r>
              <a:rPr lang="cs-CZ" sz="4000" dirty="0" smtClean="0"/>
              <a:t>Návrh - 1.NP</a:t>
            </a:r>
            <a:endParaRPr lang="cs-CZ" sz="4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60848"/>
            <a:ext cx="672653" cy="64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948264" y="6381328"/>
            <a:ext cx="1296144" cy="318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dirty="0" smtClean="0">
                <a:solidFill>
                  <a:schemeClr val="tx2"/>
                </a:solidFill>
              </a:rPr>
              <a:t>Zdroj: vlastní</a:t>
            </a:r>
            <a:endParaRPr lang="cs-CZ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60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77261"/>
            <a:ext cx="7488832" cy="578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51520"/>
          </a:xfrm>
        </p:spPr>
        <p:txBody>
          <a:bodyPr/>
          <a:lstStyle/>
          <a:p>
            <a:r>
              <a:rPr lang="cs-CZ" sz="4000" dirty="0" smtClean="0"/>
              <a:t>Návrh - 2.NP</a:t>
            </a:r>
            <a:endParaRPr lang="cs-CZ" sz="4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60848"/>
            <a:ext cx="672653" cy="64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948264" y="6381328"/>
            <a:ext cx="1296144" cy="318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dirty="0" smtClean="0">
                <a:solidFill>
                  <a:schemeClr val="tx2"/>
                </a:solidFill>
              </a:rPr>
              <a:t>Zdroj: vlastní</a:t>
            </a:r>
            <a:endParaRPr lang="cs-CZ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3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584317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51520"/>
          </a:xfrm>
        </p:spPr>
        <p:txBody>
          <a:bodyPr/>
          <a:lstStyle/>
          <a:p>
            <a:r>
              <a:rPr lang="cs-CZ" sz="4000" dirty="0" smtClean="0"/>
              <a:t>Návrh - 2.NP</a:t>
            </a:r>
            <a:endParaRPr lang="cs-CZ" sz="4000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948264" y="6381328"/>
            <a:ext cx="1296144" cy="318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dirty="0" smtClean="0">
                <a:solidFill>
                  <a:schemeClr val="tx2"/>
                </a:solidFill>
              </a:rPr>
              <a:t>Zdroj: vlastní</a:t>
            </a:r>
            <a:endParaRPr lang="cs-CZ" sz="1400" dirty="0">
              <a:solidFill>
                <a:schemeClr val="tx2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12435"/>
            <a:ext cx="672653" cy="64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00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51520"/>
          </a:xfrm>
        </p:spPr>
        <p:txBody>
          <a:bodyPr/>
          <a:lstStyle/>
          <a:p>
            <a:r>
              <a:rPr lang="cs-CZ" sz="4000" dirty="0" smtClean="0"/>
              <a:t>Návrh - 2.NP</a:t>
            </a:r>
            <a:endParaRPr lang="cs-CZ" sz="4000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948264" y="6381328"/>
            <a:ext cx="1296144" cy="318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dirty="0" smtClean="0">
                <a:solidFill>
                  <a:schemeClr val="tx2"/>
                </a:solidFill>
              </a:rPr>
              <a:t>Zdroj: vlastní</a:t>
            </a:r>
            <a:endParaRPr lang="cs-CZ" sz="1400" dirty="0">
              <a:solidFill>
                <a:schemeClr val="tx2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178288" cy="4757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1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Obsah prezentace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Cíl práce</a:t>
            </a:r>
          </a:p>
          <a:p>
            <a:r>
              <a:rPr lang="cs-CZ" dirty="0" smtClean="0">
                <a:solidFill>
                  <a:schemeClr val="tx2"/>
                </a:solidFill>
              </a:rPr>
              <a:t>Umístění stavby</a:t>
            </a:r>
          </a:p>
          <a:p>
            <a:r>
              <a:rPr lang="cs-CZ" dirty="0" smtClean="0">
                <a:solidFill>
                  <a:schemeClr val="tx2"/>
                </a:solidFill>
              </a:rPr>
              <a:t>Materiálové řešení objektu</a:t>
            </a:r>
          </a:p>
          <a:p>
            <a:r>
              <a:rPr lang="cs-CZ" dirty="0" smtClean="0">
                <a:solidFill>
                  <a:schemeClr val="tx2"/>
                </a:solidFill>
              </a:rPr>
              <a:t>Dokumentace původního stavu</a:t>
            </a:r>
          </a:p>
          <a:p>
            <a:r>
              <a:rPr lang="cs-CZ" dirty="0" smtClean="0">
                <a:solidFill>
                  <a:schemeClr val="tx2"/>
                </a:solidFill>
              </a:rPr>
              <a:t>Dokumentace bouracích prací</a:t>
            </a:r>
          </a:p>
          <a:p>
            <a:r>
              <a:rPr lang="cs-CZ" dirty="0" smtClean="0">
                <a:solidFill>
                  <a:schemeClr val="tx2"/>
                </a:solidFill>
              </a:rPr>
              <a:t>Dokumentace návrhu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71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108" y="1268760"/>
            <a:ext cx="3330705" cy="557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51520"/>
          </a:xfrm>
        </p:spPr>
        <p:txBody>
          <a:bodyPr/>
          <a:lstStyle/>
          <a:p>
            <a:r>
              <a:rPr lang="cs-CZ" sz="4000" dirty="0" smtClean="0"/>
              <a:t>Návrh – stropní konstrukce</a:t>
            </a:r>
            <a:endParaRPr lang="cs-CZ" sz="40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8" y="1268760"/>
            <a:ext cx="4492434" cy="557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793964" y="6381328"/>
            <a:ext cx="1296144" cy="318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dirty="0" smtClean="0">
                <a:solidFill>
                  <a:schemeClr val="tx2"/>
                </a:solidFill>
              </a:rPr>
              <a:t>Zdroj: vlastní</a:t>
            </a:r>
            <a:endParaRPr lang="cs-CZ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0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51520"/>
          </a:xfrm>
        </p:spPr>
        <p:txBody>
          <a:bodyPr/>
          <a:lstStyle/>
          <a:p>
            <a:r>
              <a:rPr lang="cs-CZ" sz="4000" dirty="0" smtClean="0"/>
              <a:t>Návrh – řez A-A´</a:t>
            </a:r>
            <a:endParaRPr lang="cs-CZ" sz="4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82362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6948264" y="6381328"/>
            <a:ext cx="1296144" cy="318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dirty="0" smtClean="0">
                <a:solidFill>
                  <a:schemeClr val="tx2"/>
                </a:solidFill>
              </a:rPr>
              <a:t>Zdroj: vlastní</a:t>
            </a:r>
            <a:endParaRPr lang="cs-CZ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11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51520"/>
          </a:xfrm>
        </p:spPr>
        <p:txBody>
          <a:bodyPr/>
          <a:lstStyle/>
          <a:p>
            <a:r>
              <a:rPr lang="cs-CZ" sz="4000" dirty="0" smtClean="0"/>
              <a:t>Návrh – řez B-B´</a:t>
            </a:r>
            <a:endParaRPr lang="cs-CZ" sz="4000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6948264" y="6381328"/>
            <a:ext cx="1296144" cy="318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dirty="0" smtClean="0">
                <a:solidFill>
                  <a:schemeClr val="tx2"/>
                </a:solidFill>
              </a:rPr>
              <a:t>Zdroj: vlastní</a:t>
            </a:r>
            <a:endParaRPr lang="cs-CZ" sz="1400" dirty="0">
              <a:solidFill>
                <a:schemeClr val="tx2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4744"/>
            <a:ext cx="5410040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63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51520"/>
          </a:xfrm>
        </p:spPr>
        <p:txBody>
          <a:bodyPr/>
          <a:lstStyle/>
          <a:p>
            <a:r>
              <a:rPr lang="cs-CZ" sz="4000" dirty="0" smtClean="0"/>
              <a:t>Návrh – pohledy</a:t>
            </a:r>
            <a:endParaRPr lang="cs-CZ" sz="4000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6948264" y="6381328"/>
            <a:ext cx="1296144" cy="318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dirty="0" smtClean="0">
                <a:solidFill>
                  <a:schemeClr val="tx2"/>
                </a:solidFill>
              </a:rPr>
              <a:t>Zdroj: vlastní</a:t>
            </a:r>
            <a:endParaRPr lang="cs-CZ" sz="1400" dirty="0">
              <a:solidFill>
                <a:schemeClr val="tx2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9" y="2097136"/>
            <a:ext cx="8712968" cy="279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470620" y="2060848"/>
            <a:ext cx="2304256" cy="318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1400" dirty="0" smtClean="0">
                <a:solidFill>
                  <a:schemeClr val="tx2"/>
                </a:solidFill>
              </a:rPr>
              <a:t>Pohled severozápadní</a:t>
            </a:r>
            <a:endParaRPr lang="cs-CZ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32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51520"/>
          </a:xfrm>
        </p:spPr>
        <p:txBody>
          <a:bodyPr/>
          <a:lstStyle/>
          <a:p>
            <a:r>
              <a:rPr lang="cs-CZ" sz="4000" dirty="0" smtClean="0"/>
              <a:t>Návrh – pohledy</a:t>
            </a:r>
            <a:endParaRPr lang="cs-CZ" sz="4000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6948264" y="6381328"/>
            <a:ext cx="1296144" cy="318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dirty="0" smtClean="0">
                <a:solidFill>
                  <a:schemeClr val="tx2"/>
                </a:solidFill>
              </a:rPr>
              <a:t>Zdroj: vlastní</a:t>
            </a:r>
            <a:endParaRPr lang="cs-CZ" sz="1400" dirty="0">
              <a:solidFill>
                <a:schemeClr val="tx2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8601766" cy="278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70620" y="2060848"/>
            <a:ext cx="2304256" cy="318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1400" dirty="0" smtClean="0">
                <a:solidFill>
                  <a:schemeClr val="tx2"/>
                </a:solidFill>
              </a:rPr>
              <a:t>Pohled jihovýchodní</a:t>
            </a:r>
            <a:endParaRPr lang="cs-CZ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6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51520"/>
          </a:xfrm>
        </p:spPr>
        <p:txBody>
          <a:bodyPr/>
          <a:lstStyle/>
          <a:p>
            <a:r>
              <a:rPr lang="cs-CZ" sz="4000" dirty="0" smtClean="0"/>
              <a:t>Návrh – pohledy</a:t>
            </a:r>
            <a:endParaRPr lang="cs-CZ" sz="4000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6948264" y="6381328"/>
            <a:ext cx="1296144" cy="318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dirty="0" smtClean="0">
                <a:solidFill>
                  <a:schemeClr val="tx2"/>
                </a:solidFill>
              </a:rPr>
              <a:t>Zdroj: vlastní</a:t>
            </a:r>
            <a:endParaRPr lang="cs-CZ" sz="1400" dirty="0">
              <a:solidFill>
                <a:schemeClr val="tx2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4" y="1412776"/>
            <a:ext cx="9021681" cy="23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" y="3946474"/>
            <a:ext cx="9093011" cy="234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467544" y="3946474"/>
            <a:ext cx="2160240" cy="318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1400" dirty="0" smtClean="0">
                <a:solidFill>
                  <a:schemeClr val="tx2"/>
                </a:solidFill>
              </a:rPr>
              <a:t>Pohled jihozápadní</a:t>
            </a:r>
            <a:endParaRPr lang="cs-CZ" sz="1400" dirty="0">
              <a:solidFill>
                <a:schemeClr val="tx2"/>
              </a:solidFill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70620" y="1340768"/>
            <a:ext cx="2304256" cy="318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1400" dirty="0" smtClean="0">
                <a:solidFill>
                  <a:schemeClr val="tx2"/>
                </a:solidFill>
              </a:rPr>
              <a:t>Pohled severovýchodní</a:t>
            </a:r>
            <a:endParaRPr lang="cs-CZ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3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51520"/>
          </a:xfrm>
        </p:spPr>
        <p:txBody>
          <a:bodyPr/>
          <a:lstStyle/>
          <a:p>
            <a:r>
              <a:rPr lang="cs-CZ" sz="4000" dirty="0" smtClean="0"/>
              <a:t>Návrh – rozvod ZTI 1.NP</a:t>
            </a:r>
            <a:endParaRPr lang="cs-CZ" sz="4000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6948264" y="6381328"/>
            <a:ext cx="1296144" cy="318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dirty="0" smtClean="0">
                <a:solidFill>
                  <a:schemeClr val="tx2"/>
                </a:solidFill>
              </a:rPr>
              <a:t>Zdroj: vlastní</a:t>
            </a:r>
            <a:endParaRPr lang="cs-CZ" sz="1400" dirty="0">
              <a:solidFill>
                <a:schemeClr val="tx2"/>
              </a:solidFill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4716016" y="1412776"/>
            <a:ext cx="0" cy="50405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4435201" cy="331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6"/>
            <a:ext cx="3816425" cy="331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13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51520"/>
          </a:xfrm>
        </p:spPr>
        <p:txBody>
          <a:bodyPr/>
          <a:lstStyle/>
          <a:p>
            <a:r>
              <a:rPr lang="cs-CZ" sz="4000" dirty="0" smtClean="0"/>
              <a:t>Návrh – rozvod ZTI 2.NP</a:t>
            </a:r>
            <a:endParaRPr lang="cs-CZ" sz="4000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6948264" y="6381328"/>
            <a:ext cx="1296144" cy="318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dirty="0" smtClean="0">
                <a:solidFill>
                  <a:schemeClr val="tx2"/>
                </a:solidFill>
              </a:rPr>
              <a:t>Zdroj: vlastní</a:t>
            </a:r>
            <a:endParaRPr lang="cs-CZ" sz="1400" dirty="0">
              <a:solidFill>
                <a:schemeClr val="tx2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3" y="2204864"/>
            <a:ext cx="4418384" cy="319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4358104" cy="283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Přímá spojnice 3"/>
          <p:cNvCxnSpPr/>
          <p:nvPr/>
        </p:nvCxnSpPr>
        <p:spPr>
          <a:xfrm>
            <a:off x="4610730" y="1412776"/>
            <a:ext cx="0" cy="50405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91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51520"/>
          </a:xfrm>
        </p:spPr>
        <p:txBody>
          <a:bodyPr/>
          <a:lstStyle/>
          <a:p>
            <a:r>
              <a:rPr lang="cs-CZ" sz="4000" dirty="0" smtClean="0"/>
              <a:t>Tepelně technické posouzení</a:t>
            </a:r>
            <a:endParaRPr lang="cs-CZ" sz="4000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6948264" y="6381328"/>
            <a:ext cx="1296144" cy="318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dirty="0" smtClean="0">
                <a:solidFill>
                  <a:schemeClr val="tx2"/>
                </a:solidFill>
              </a:rPr>
              <a:t>Zdroj: vlastní</a:t>
            </a:r>
            <a:endParaRPr lang="cs-CZ" sz="1400" dirty="0">
              <a:solidFill>
                <a:schemeClr val="tx2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133343"/>
              </p:ext>
            </p:extLst>
          </p:nvPr>
        </p:nvGraphicFramePr>
        <p:xfrm>
          <a:off x="398564" y="2492896"/>
          <a:ext cx="834687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2255"/>
                <a:gridCol w="2808312"/>
                <a:gridCol w="2736304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Název konstrukce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Vypočítané U </a:t>
                      </a:r>
                      <a:r>
                        <a:rPr lang="cs-CZ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[W/m2K]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Požadované</a:t>
                      </a:r>
                      <a:r>
                        <a:rPr lang="cs-CZ" baseline="0" dirty="0" smtClean="0"/>
                        <a:t> U </a:t>
                      </a:r>
                      <a:r>
                        <a:rPr lang="cs-CZ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[W/m2K] 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Podlaha</a:t>
                      </a:r>
                      <a:r>
                        <a:rPr lang="cs-CZ" baseline="0" dirty="0" smtClean="0"/>
                        <a:t> na terénu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0,416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0,45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Plochá střecha nepochozí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0,126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0,24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Plochá</a:t>
                      </a:r>
                      <a:r>
                        <a:rPr lang="cs-CZ" baseline="0" dirty="0" smtClean="0"/>
                        <a:t> střecha pochozí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0,191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0,24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Obvodová stěna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0,165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0,30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Zástupný symbol pro obsah 2"/>
          <p:cNvSpPr txBox="1">
            <a:spLocks/>
          </p:cNvSpPr>
          <p:nvPr/>
        </p:nvSpPr>
        <p:spPr>
          <a:xfrm>
            <a:off x="7452320" y="4437112"/>
            <a:ext cx="1296144" cy="318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1400" smtClean="0">
                <a:solidFill>
                  <a:schemeClr val="tx2"/>
                </a:solidFill>
              </a:rPr>
              <a:t>Zdroj: vlastní</a:t>
            </a:r>
            <a:endParaRPr lang="cs-CZ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90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79512"/>
          </a:xfrm>
        </p:spPr>
        <p:txBody>
          <a:bodyPr/>
          <a:lstStyle/>
          <a:p>
            <a:r>
              <a:rPr lang="cs-CZ" sz="4000" dirty="0" smtClean="0"/>
              <a:t>Dotazy vedoucího diplomové práce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2"/>
                </a:solidFill>
              </a:rPr>
              <a:t>Jak budou odvětrávány prostory 2.07</a:t>
            </a:r>
            <a:r>
              <a:rPr lang="pl-PL" dirty="0" smtClean="0">
                <a:solidFill>
                  <a:schemeClr val="tx2"/>
                </a:solidFill>
              </a:rPr>
              <a:t>, 2.08 </a:t>
            </a:r>
            <a:r>
              <a:rPr lang="pl-PL" dirty="0">
                <a:solidFill>
                  <a:schemeClr val="tx2"/>
                </a:solidFill>
              </a:rPr>
              <a:t>a 2.09</a:t>
            </a:r>
            <a:r>
              <a:rPr lang="pl-PL" dirty="0" smtClean="0">
                <a:solidFill>
                  <a:schemeClr val="tx2"/>
                </a:solidFill>
              </a:rPr>
              <a:t>?</a:t>
            </a:r>
          </a:p>
          <a:p>
            <a:r>
              <a:rPr lang="cs-CZ" dirty="0">
                <a:solidFill>
                  <a:schemeClr val="tx2"/>
                </a:solidFill>
              </a:rPr>
              <a:t>Jaké jsou požadované a doporučené hodnoty součinitele prostupu tepla pro střešní konstrukce</a:t>
            </a:r>
            <a:r>
              <a:rPr lang="cs-CZ" dirty="0" smtClean="0">
                <a:solidFill>
                  <a:schemeClr val="tx2"/>
                </a:solidFill>
              </a:rPr>
              <a:t>?</a:t>
            </a:r>
          </a:p>
          <a:p>
            <a:r>
              <a:rPr lang="cs-CZ" dirty="0">
                <a:solidFill>
                  <a:schemeClr val="tx2"/>
                </a:solidFill>
              </a:rPr>
              <a:t>Jaký postup by autor zvolil při bourání, respektive rozšiřování, otvorů ve stávajícím zdivu</a:t>
            </a:r>
            <a:r>
              <a:rPr lang="cs-CZ" dirty="0" smtClean="0">
                <a:solidFill>
                  <a:schemeClr val="tx2"/>
                </a:solidFill>
              </a:rPr>
              <a:t>?</a:t>
            </a:r>
          </a:p>
          <a:p>
            <a:r>
              <a:rPr lang="cs-CZ" dirty="0">
                <a:solidFill>
                  <a:schemeClr val="tx2"/>
                </a:solidFill>
              </a:rPr>
              <a:t>Definujte pojmy rekonstrukce, modernizace a </a:t>
            </a:r>
            <a:r>
              <a:rPr lang="cs-CZ" dirty="0" smtClean="0">
                <a:solidFill>
                  <a:schemeClr val="tx2"/>
                </a:solidFill>
              </a:rPr>
              <a:t>údržba.</a:t>
            </a:r>
          </a:p>
          <a:p>
            <a:r>
              <a:rPr lang="cs-CZ" dirty="0">
                <a:solidFill>
                  <a:schemeClr val="tx2"/>
                </a:solidFill>
              </a:rPr>
              <a:t>Definujte budovu s téměř nulovou spotřebou energie. </a:t>
            </a:r>
          </a:p>
        </p:txBody>
      </p:sp>
    </p:spTree>
    <p:extLst>
      <p:ext uri="{BB962C8B-B14F-4D97-AF65-F5344CB8AC3E}">
        <p14:creationId xmlns:p14="http://schemas.microsoft.com/office/powerpoint/2010/main" val="413393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Cíl práce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Návrh rekonstrukce objektu občanské vybavenosti</a:t>
            </a:r>
          </a:p>
          <a:p>
            <a:pPr lvl="1"/>
            <a:r>
              <a:rPr lang="cs-CZ" dirty="0" smtClean="0">
                <a:solidFill>
                  <a:schemeClr val="tx2"/>
                </a:solidFill>
              </a:rPr>
              <a:t>Zpracování pasportu stavby</a:t>
            </a:r>
          </a:p>
          <a:p>
            <a:pPr lvl="1"/>
            <a:r>
              <a:rPr lang="cs-CZ" dirty="0" smtClean="0">
                <a:solidFill>
                  <a:schemeClr val="tx2"/>
                </a:solidFill>
              </a:rPr>
              <a:t>Zpracování dokumentace bouracích prací</a:t>
            </a:r>
          </a:p>
          <a:p>
            <a:pPr lvl="1"/>
            <a:r>
              <a:rPr lang="cs-CZ" dirty="0" smtClean="0">
                <a:solidFill>
                  <a:schemeClr val="tx2"/>
                </a:solidFill>
              </a:rPr>
              <a:t>Zpracování návrhu ve stupni pro provádění stavby</a:t>
            </a:r>
          </a:p>
          <a:p>
            <a:pPr lvl="1"/>
            <a:r>
              <a:rPr lang="cs-CZ" dirty="0" smtClean="0">
                <a:solidFill>
                  <a:schemeClr val="tx2"/>
                </a:solidFill>
              </a:rPr>
              <a:t>Zpracování části techniky prostředí</a:t>
            </a:r>
          </a:p>
          <a:p>
            <a:pPr lvl="1"/>
            <a:r>
              <a:rPr lang="cs-CZ" dirty="0" smtClean="0">
                <a:solidFill>
                  <a:schemeClr val="tx2"/>
                </a:solidFill>
              </a:rPr>
              <a:t>Posouzení tepelně – technických charakteristik navržených konstrukcí</a:t>
            </a: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r>
              <a:rPr lang="cs-CZ" dirty="0" smtClean="0">
                <a:solidFill>
                  <a:schemeClr val="tx2"/>
                </a:solidFill>
              </a:rPr>
              <a:t>Rozšíření kapacity skladovacích prostor</a:t>
            </a:r>
          </a:p>
          <a:p>
            <a:r>
              <a:rPr lang="cs-CZ" dirty="0" smtClean="0">
                <a:solidFill>
                  <a:schemeClr val="tx2"/>
                </a:solidFill>
              </a:rPr>
              <a:t>Rozšíření prodejní plochy</a:t>
            </a:r>
          </a:p>
          <a:p>
            <a:r>
              <a:rPr lang="cs-CZ" dirty="0" smtClean="0">
                <a:solidFill>
                  <a:schemeClr val="tx2"/>
                </a:solidFill>
              </a:rPr>
              <a:t>Rozšíření stávající bytové jednotky</a:t>
            </a:r>
          </a:p>
          <a:p>
            <a:r>
              <a:rPr lang="cs-CZ" dirty="0">
                <a:solidFill>
                  <a:schemeClr val="tx2"/>
                </a:solidFill>
              </a:rPr>
              <a:t>Vytvoření nové bytové jednotky</a:t>
            </a:r>
          </a:p>
          <a:p>
            <a:endParaRPr lang="cs-CZ" dirty="0">
              <a:solidFill>
                <a:schemeClr val="tx2"/>
              </a:solidFill>
            </a:endParaRP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cs-CZ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40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35496"/>
          </a:xfrm>
        </p:spPr>
        <p:txBody>
          <a:bodyPr/>
          <a:lstStyle/>
          <a:p>
            <a:r>
              <a:rPr lang="cs-CZ" sz="4000" dirty="0" smtClean="0"/>
              <a:t>Dotazy oponenta diplomové práce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Detail ”C” - jak je vyřešeno kotvení balkonových dveří uložených na izolačním sendviči ? </a:t>
            </a:r>
            <a:endParaRPr lang="cs-CZ" dirty="0" smtClean="0">
              <a:solidFill>
                <a:schemeClr val="tx2"/>
              </a:solidFill>
            </a:endParaRPr>
          </a:p>
          <a:p>
            <a:r>
              <a:rPr lang="cs-CZ" dirty="0">
                <a:solidFill>
                  <a:schemeClr val="tx2"/>
                </a:solidFill>
              </a:rPr>
              <a:t>Jak je vyřešeno napojení objektu k topnému médiu vyráběnému pomocí kotle na tuhá paliva umístěném v sousedním objektu? V projektu, ani v situačním plánu není toto zmíněno.</a:t>
            </a:r>
          </a:p>
        </p:txBody>
      </p:sp>
    </p:spTree>
    <p:extLst>
      <p:ext uri="{BB962C8B-B14F-4D97-AF65-F5344CB8AC3E}">
        <p14:creationId xmlns:p14="http://schemas.microsoft.com/office/powerpoint/2010/main" val="334191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664096"/>
          </a:xfrm>
        </p:spPr>
        <p:txBody>
          <a:bodyPr/>
          <a:lstStyle/>
          <a:p>
            <a:r>
              <a:rPr lang="cs-CZ" sz="4000" dirty="0" smtClean="0"/>
              <a:t>Děkuji za pozornost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82048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421" y="3328266"/>
            <a:ext cx="5616624" cy="337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Umístění stavby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Název stavby: Objekt občanské vybavenosti</a:t>
            </a:r>
          </a:p>
          <a:p>
            <a:r>
              <a:rPr lang="cs-CZ" dirty="0" smtClean="0">
                <a:solidFill>
                  <a:schemeClr val="tx2"/>
                </a:solidFill>
              </a:rPr>
              <a:t>Parcelní číslo: </a:t>
            </a:r>
            <a:r>
              <a:rPr lang="cs-CZ" dirty="0" err="1">
                <a:solidFill>
                  <a:schemeClr val="tx2"/>
                </a:solidFill>
              </a:rPr>
              <a:t>parc</a:t>
            </a:r>
            <a:r>
              <a:rPr lang="cs-CZ" dirty="0">
                <a:solidFill>
                  <a:schemeClr val="tx2"/>
                </a:solidFill>
              </a:rPr>
              <a:t>. č. st.2, č.p. 8, </a:t>
            </a:r>
            <a:r>
              <a:rPr lang="cs-CZ" dirty="0" err="1">
                <a:solidFill>
                  <a:schemeClr val="tx2"/>
                </a:solidFill>
              </a:rPr>
              <a:t>parc</a:t>
            </a:r>
            <a:r>
              <a:rPr lang="cs-CZ" dirty="0">
                <a:solidFill>
                  <a:schemeClr val="tx2"/>
                </a:solidFill>
              </a:rPr>
              <a:t>. č. 649/2, </a:t>
            </a:r>
            <a:r>
              <a:rPr lang="cs-CZ" dirty="0" err="1">
                <a:solidFill>
                  <a:schemeClr val="tx2"/>
                </a:solidFill>
              </a:rPr>
              <a:t>parc</a:t>
            </a:r>
            <a:r>
              <a:rPr lang="cs-CZ" dirty="0">
                <a:solidFill>
                  <a:schemeClr val="tx2"/>
                </a:solidFill>
              </a:rPr>
              <a:t>. č. 649/3</a:t>
            </a:r>
            <a:endParaRPr lang="cs-CZ" dirty="0" smtClean="0">
              <a:solidFill>
                <a:schemeClr val="tx2"/>
              </a:solidFill>
            </a:endParaRPr>
          </a:p>
          <a:p>
            <a:r>
              <a:rPr lang="cs-CZ" dirty="0" smtClean="0">
                <a:solidFill>
                  <a:schemeClr val="tx2"/>
                </a:solidFill>
              </a:rPr>
              <a:t>Katastrální území: </a:t>
            </a:r>
            <a:r>
              <a:rPr lang="cs-CZ" dirty="0">
                <a:solidFill>
                  <a:schemeClr val="tx2"/>
                </a:solidFill>
              </a:rPr>
              <a:t>Jiřetice u Neustupova 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3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Materiálové řešení objektu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2"/>
                </a:solidFill>
              </a:rPr>
              <a:t>Svislé konstrukce: </a:t>
            </a:r>
          </a:p>
          <a:p>
            <a:pPr lvl="1"/>
            <a:r>
              <a:rPr lang="cs-CZ" dirty="0" err="1" smtClean="0">
                <a:solidFill>
                  <a:schemeClr val="tx2"/>
                </a:solidFill>
              </a:rPr>
              <a:t>Porothem</a:t>
            </a:r>
            <a:r>
              <a:rPr lang="cs-CZ" dirty="0" smtClean="0">
                <a:solidFill>
                  <a:schemeClr val="tx2"/>
                </a:solidFill>
              </a:rPr>
              <a:t> 44T </a:t>
            </a:r>
            <a:r>
              <a:rPr lang="cs-CZ" dirty="0" err="1" smtClean="0">
                <a:solidFill>
                  <a:schemeClr val="tx2"/>
                </a:solidFill>
              </a:rPr>
              <a:t>Profi</a:t>
            </a:r>
            <a:endParaRPr lang="cs-CZ" dirty="0" smtClean="0">
              <a:solidFill>
                <a:schemeClr val="tx2"/>
              </a:solidFill>
            </a:endParaRPr>
          </a:p>
          <a:p>
            <a:pPr lvl="1"/>
            <a:r>
              <a:rPr lang="cs-CZ" dirty="0" err="1">
                <a:solidFill>
                  <a:schemeClr val="tx2"/>
                </a:solidFill>
              </a:rPr>
              <a:t>Porothem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smtClean="0">
                <a:solidFill>
                  <a:schemeClr val="tx2"/>
                </a:solidFill>
              </a:rPr>
              <a:t>44 </a:t>
            </a:r>
            <a:r>
              <a:rPr lang="cs-CZ" dirty="0" err="1" smtClean="0">
                <a:solidFill>
                  <a:schemeClr val="tx2"/>
                </a:solidFill>
              </a:rPr>
              <a:t>Profi</a:t>
            </a:r>
            <a:endParaRPr lang="cs-CZ" dirty="0" smtClean="0">
              <a:solidFill>
                <a:schemeClr val="tx2"/>
              </a:solidFill>
            </a:endParaRPr>
          </a:p>
          <a:p>
            <a:pPr lvl="1"/>
            <a:r>
              <a:rPr lang="cs-CZ" dirty="0" err="1">
                <a:solidFill>
                  <a:schemeClr val="tx2"/>
                </a:solidFill>
              </a:rPr>
              <a:t>Porothem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smtClean="0">
                <a:solidFill>
                  <a:schemeClr val="tx2"/>
                </a:solidFill>
              </a:rPr>
              <a:t>38TS </a:t>
            </a:r>
            <a:r>
              <a:rPr lang="cs-CZ" dirty="0" err="1" smtClean="0">
                <a:solidFill>
                  <a:schemeClr val="tx2"/>
                </a:solidFill>
              </a:rPr>
              <a:t>Profi</a:t>
            </a:r>
            <a:endParaRPr lang="cs-CZ" dirty="0" smtClean="0">
              <a:solidFill>
                <a:schemeClr val="tx2"/>
              </a:solidFill>
            </a:endParaRPr>
          </a:p>
          <a:p>
            <a:pPr lvl="1"/>
            <a:r>
              <a:rPr lang="cs-CZ" dirty="0" err="1">
                <a:solidFill>
                  <a:schemeClr val="tx2"/>
                </a:solidFill>
              </a:rPr>
              <a:t>Porothem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smtClean="0">
                <a:solidFill>
                  <a:schemeClr val="tx2"/>
                </a:solidFill>
              </a:rPr>
              <a:t>30T </a:t>
            </a:r>
            <a:r>
              <a:rPr lang="cs-CZ" dirty="0" err="1" smtClean="0">
                <a:solidFill>
                  <a:schemeClr val="tx2"/>
                </a:solidFill>
              </a:rPr>
              <a:t>Profi</a:t>
            </a:r>
            <a:endParaRPr lang="cs-CZ" dirty="0" smtClean="0">
              <a:solidFill>
                <a:schemeClr val="tx2"/>
              </a:solidFill>
            </a:endParaRPr>
          </a:p>
          <a:p>
            <a:pPr lvl="1"/>
            <a:r>
              <a:rPr lang="cs-CZ" dirty="0" err="1" smtClean="0">
                <a:solidFill>
                  <a:schemeClr val="tx2"/>
                </a:solidFill>
              </a:rPr>
              <a:t>Porothem</a:t>
            </a:r>
            <a:r>
              <a:rPr lang="cs-CZ" dirty="0" smtClean="0">
                <a:solidFill>
                  <a:schemeClr val="tx2"/>
                </a:solidFill>
              </a:rPr>
              <a:t> 30 </a:t>
            </a:r>
            <a:r>
              <a:rPr lang="cs-CZ" dirty="0" err="1" smtClean="0">
                <a:solidFill>
                  <a:schemeClr val="tx2"/>
                </a:solidFill>
              </a:rPr>
              <a:t>Profi</a:t>
            </a:r>
            <a:endParaRPr lang="cs-CZ" dirty="0" smtClean="0">
              <a:solidFill>
                <a:schemeClr val="tx2"/>
              </a:solidFill>
            </a:endParaRPr>
          </a:p>
          <a:p>
            <a:pPr lvl="1"/>
            <a:r>
              <a:rPr lang="cs-CZ" dirty="0" err="1">
                <a:solidFill>
                  <a:schemeClr val="tx2"/>
                </a:solidFill>
              </a:rPr>
              <a:t>Porothem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smtClean="0">
                <a:solidFill>
                  <a:schemeClr val="tx2"/>
                </a:solidFill>
              </a:rPr>
              <a:t>17,5 </a:t>
            </a:r>
            <a:r>
              <a:rPr lang="cs-CZ" dirty="0" err="1" smtClean="0">
                <a:solidFill>
                  <a:schemeClr val="tx2"/>
                </a:solidFill>
              </a:rPr>
              <a:t>Profi</a:t>
            </a:r>
            <a:endParaRPr lang="cs-CZ" dirty="0" smtClean="0">
              <a:solidFill>
                <a:schemeClr val="tx2"/>
              </a:solidFill>
            </a:endParaRPr>
          </a:p>
          <a:p>
            <a:pPr lvl="1"/>
            <a:r>
              <a:rPr lang="cs-CZ" dirty="0" err="1">
                <a:solidFill>
                  <a:schemeClr val="tx2"/>
                </a:solidFill>
              </a:rPr>
              <a:t>Porothem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smtClean="0">
                <a:solidFill>
                  <a:schemeClr val="tx2"/>
                </a:solidFill>
              </a:rPr>
              <a:t>8 </a:t>
            </a:r>
            <a:r>
              <a:rPr lang="cs-CZ" dirty="0" err="1">
                <a:solidFill>
                  <a:schemeClr val="tx2"/>
                </a:solidFill>
              </a:rPr>
              <a:t>Profi</a:t>
            </a:r>
            <a:endParaRPr lang="cs-CZ" dirty="0">
              <a:solidFill>
                <a:schemeClr val="tx2"/>
              </a:solidFill>
            </a:endParaRP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r>
              <a:rPr lang="cs-CZ" dirty="0" smtClean="0">
                <a:solidFill>
                  <a:schemeClr val="tx2"/>
                </a:solidFill>
              </a:rPr>
              <a:t>Stropní konstrukce</a:t>
            </a:r>
          </a:p>
          <a:p>
            <a:pPr lvl="1"/>
            <a:r>
              <a:rPr lang="cs-CZ" dirty="0" smtClean="0">
                <a:solidFill>
                  <a:schemeClr val="tx2"/>
                </a:solidFill>
              </a:rPr>
              <a:t>Dutinové panely PPD 252 š. 1200mm</a:t>
            </a:r>
          </a:p>
          <a:p>
            <a:pPr lvl="1"/>
            <a:r>
              <a:rPr lang="cs-CZ" dirty="0" err="1" smtClean="0">
                <a:solidFill>
                  <a:schemeClr val="tx2"/>
                </a:solidFill>
              </a:rPr>
              <a:t>Věncovka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  <a:r>
              <a:rPr lang="cs-CZ" dirty="0" err="1" smtClean="0">
                <a:solidFill>
                  <a:schemeClr val="tx2"/>
                </a:solidFill>
              </a:rPr>
              <a:t>Porotherm</a:t>
            </a:r>
            <a:r>
              <a:rPr lang="cs-CZ" dirty="0" smtClean="0">
                <a:solidFill>
                  <a:schemeClr val="tx2"/>
                </a:solidFill>
              </a:rPr>
              <a:t> VT 8/25</a:t>
            </a:r>
          </a:p>
          <a:p>
            <a:pPr lvl="1"/>
            <a:endParaRPr lang="cs-CZ" dirty="0" smtClean="0">
              <a:solidFill>
                <a:schemeClr val="tx2"/>
              </a:solidFill>
            </a:endParaRPr>
          </a:p>
          <a:p>
            <a:r>
              <a:rPr lang="cs-CZ" dirty="0" smtClean="0">
                <a:solidFill>
                  <a:schemeClr val="tx2"/>
                </a:solidFill>
              </a:rPr>
              <a:t>Izolace stropní konstrukce:</a:t>
            </a:r>
          </a:p>
          <a:p>
            <a:pPr lvl="1"/>
            <a:r>
              <a:rPr lang="cs-CZ" dirty="0" smtClean="0">
                <a:solidFill>
                  <a:schemeClr val="tx2"/>
                </a:solidFill>
              </a:rPr>
              <a:t>Spádové klíny EPS</a:t>
            </a:r>
          </a:p>
          <a:p>
            <a:pPr lvl="1"/>
            <a:r>
              <a:rPr lang="cs-CZ" dirty="0" smtClean="0">
                <a:solidFill>
                  <a:schemeClr val="tx2"/>
                </a:solidFill>
              </a:rPr>
              <a:t>Tepelná izolace </a:t>
            </a:r>
            <a:r>
              <a:rPr lang="cs-CZ" dirty="0" err="1" smtClean="0">
                <a:solidFill>
                  <a:schemeClr val="tx2"/>
                </a:solidFill>
              </a:rPr>
              <a:t>Isover</a:t>
            </a:r>
            <a:r>
              <a:rPr lang="cs-CZ" dirty="0" smtClean="0">
                <a:solidFill>
                  <a:schemeClr val="tx2"/>
                </a:solidFill>
              </a:rPr>
              <a:t> EPS</a:t>
            </a:r>
            <a:endParaRPr lang="cs-CZ" dirty="0">
              <a:solidFill>
                <a:schemeClr val="tx2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213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51520"/>
          </a:xfrm>
        </p:spPr>
        <p:txBody>
          <a:bodyPr/>
          <a:lstStyle/>
          <a:p>
            <a:r>
              <a:rPr lang="cs-CZ" sz="4000" dirty="0" smtClean="0"/>
              <a:t>Původní stav - 1.NP</a:t>
            </a:r>
            <a:endParaRPr lang="cs-CZ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1749"/>
            <a:ext cx="7450514" cy="577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60848"/>
            <a:ext cx="672653" cy="64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948264" y="6381328"/>
            <a:ext cx="1296144" cy="318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dirty="0" smtClean="0">
                <a:solidFill>
                  <a:schemeClr val="tx2"/>
                </a:solidFill>
              </a:rPr>
              <a:t>Zdroj: vlastní</a:t>
            </a:r>
            <a:endParaRPr lang="cs-CZ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9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99938"/>
            <a:ext cx="7128792" cy="5726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51520"/>
          </a:xfrm>
        </p:spPr>
        <p:txBody>
          <a:bodyPr/>
          <a:lstStyle/>
          <a:p>
            <a:r>
              <a:rPr lang="cs-CZ" sz="4000" dirty="0" smtClean="0"/>
              <a:t>Původní stav - 2.NP</a:t>
            </a:r>
            <a:endParaRPr lang="cs-CZ" sz="4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60848"/>
            <a:ext cx="672653" cy="64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6948264" y="6381328"/>
            <a:ext cx="1296144" cy="318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dirty="0" smtClean="0">
                <a:solidFill>
                  <a:schemeClr val="tx2"/>
                </a:solidFill>
              </a:rPr>
              <a:t>Zdroj: vlastní</a:t>
            </a:r>
            <a:endParaRPr lang="cs-CZ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26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51520"/>
          </a:xfrm>
        </p:spPr>
        <p:txBody>
          <a:bodyPr/>
          <a:lstStyle/>
          <a:p>
            <a:r>
              <a:rPr lang="cs-CZ" sz="4000" dirty="0" smtClean="0"/>
              <a:t>Původní stav - řezy</a:t>
            </a:r>
            <a:endParaRPr lang="cs-CZ" sz="4000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6948264" y="6381328"/>
            <a:ext cx="1296144" cy="318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dirty="0" smtClean="0">
                <a:solidFill>
                  <a:schemeClr val="tx2"/>
                </a:solidFill>
              </a:rPr>
              <a:t>Zdroj: vlastní</a:t>
            </a:r>
            <a:endParaRPr lang="cs-CZ" sz="1400" dirty="0">
              <a:solidFill>
                <a:schemeClr val="tx2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6694"/>
            <a:ext cx="8741884" cy="485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467544" y="1340768"/>
            <a:ext cx="2304256" cy="318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1400" dirty="0" smtClean="0">
                <a:solidFill>
                  <a:schemeClr val="tx2"/>
                </a:solidFill>
              </a:rPr>
              <a:t>Řez A-A´</a:t>
            </a:r>
            <a:endParaRPr lang="cs-CZ" sz="1400" dirty="0">
              <a:solidFill>
                <a:schemeClr val="tx2"/>
              </a:solidFill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550454" y="1341566"/>
            <a:ext cx="864096" cy="318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1400" dirty="0" smtClean="0">
                <a:solidFill>
                  <a:schemeClr val="tx2"/>
                </a:solidFill>
              </a:rPr>
              <a:t>Řez B-B´</a:t>
            </a:r>
            <a:endParaRPr lang="cs-CZ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53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39240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51520"/>
          </a:xfrm>
        </p:spPr>
        <p:txBody>
          <a:bodyPr/>
          <a:lstStyle/>
          <a:p>
            <a:r>
              <a:rPr lang="cs-CZ" sz="4000" dirty="0" smtClean="0"/>
              <a:t>Původní stav - pohledy</a:t>
            </a:r>
            <a:endParaRPr lang="cs-CZ" sz="4000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6948264" y="6381328"/>
            <a:ext cx="1296144" cy="318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dirty="0" smtClean="0">
                <a:solidFill>
                  <a:schemeClr val="tx2"/>
                </a:solidFill>
              </a:rPr>
              <a:t>Zdroj: vlastní</a:t>
            </a:r>
            <a:endParaRPr lang="cs-CZ" sz="1400" dirty="0">
              <a:solidFill>
                <a:schemeClr val="tx2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67544" y="3933056"/>
            <a:ext cx="2160240" cy="318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1400" dirty="0" smtClean="0">
                <a:solidFill>
                  <a:schemeClr val="tx2"/>
                </a:solidFill>
              </a:rPr>
              <a:t>Pohled severozápadní</a:t>
            </a:r>
            <a:endParaRPr lang="cs-CZ" sz="1400" dirty="0">
              <a:solidFill>
                <a:schemeClr val="tx2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67544" y="1268760"/>
            <a:ext cx="2160240" cy="318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1400" dirty="0" smtClean="0">
                <a:solidFill>
                  <a:schemeClr val="tx2"/>
                </a:solidFill>
              </a:rPr>
              <a:t>Pohled jihozápadní</a:t>
            </a:r>
            <a:endParaRPr lang="cs-CZ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1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637</TotalTime>
  <Words>524</Words>
  <Application>Microsoft Office PowerPoint</Application>
  <PresentationFormat>Předvádění na obrazovce (4:3)</PresentationFormat>
  <Paragraphs>137</Paragraphs>
  <Slides>31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Exekutivní</vt:lpstr>
      <vt:lpstr>Návrh rekonstrukce objektu občanské vybavenosti</vt:lpstr>
      <vt:lpstr>Obsah prezentace</vt:lpstr>
      <vt:lpstr>Cíl práce</vt:lpstr>
      <vt:lpstr>Umístění stavby</vt:lpstr>
      <vt:lpstr>Materiálové řešení objektu</vt:lpstr>
      <vt:lpstr>Původní stav - 1.NP</vt:lpstr>
      <vt:lpstr>Původní stav - 2.NP</vt:lpstr>
      <vt:lpstr>Původní stav - řezy</vt:lpstr>
      <vt:lpstr>Původní stav - pohledy</vt:lpstr>
      <vt:lpstr>Původní stav - pohledy</vt:lpstr>
      <vt:lpstr>Bourací práce – 1.NP</vt:lpstr>
      <vt:lpstr>Bourací práce – 2.NP</vt:lpstr>
      <vt:lpstr>Bourací práce - řezy</vt:lpstr>
      <vt:lpstr>Bourací práce - pohledy</vt:lpstr>
      <vt:lpstr>Bourací práce - pohledy</vt:lpstr>
      <vt:lpstr>Návrh - 1.NP</vt:lpstr>
      <vt:lpstr>Návrh - 2.NP</vt:lpstr>
      <vt:lpstr>Návrh - 2.NP</vt:lpstr>
      <vt:lpstr>Návrh - 2.NP</vt:lpstr>
      <vt:lpstr>Návrh – stropní konstrukce</vt:lpstr>
      <vt:lpstr>Návrh – řez A-A´</vt:lpstr>
      <vt:lpstr>Návrh – řez B-B´</vt:lpstr>
      <vt:lpstr>Návrh – pohledy</vt:lpstr>
      <vt:lpstr>Návrh – pohledy</vt:lpstr>
      <vt:lpstr>Návrh – pohledy</vt:lpstr>
      <vt:lpstr>Návrh – rozvod ZTI 1.NP</vt:lpstr>
      <vt:lpstr>Návrh – rozvod ZTI 2.NP</vt:lpstr>
      <vt:lpstr>Tepelně technické posouzení</vt:lpstr>
      <vt:lpstr>Dotazy vedoucího diplomové práce</vt:lpstr>
      <vt:lpstr>Dotazy oponenta diplomové práce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Návrh rekonstrukce objektu občanské vybavenosti</dc:title>
  <dc:creator>Tomáš</dc:creator>
  <cp:lastModifiedBy>Tomáš</cp:lastModifiedBy>
  <cp:revision>24</cp:revision>
  <dcterms:created xsi:type="dcterms:W3CDTF">2018-06-13T09:57:34Z</dcterms:created>
  <dcterms:modified xsi:type="dcterms:W3CDTF">2018-06-13T20:35:12Z</dcterms:modified>
</cp:coreProperties>
</file>