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1" r:id="rId4"/>
    <p:sldId id="258" r:id="rId5"/>
    <p:sldId id="260" r:id="rId6"/>
    <p:sldId id="269" r:id="rId7"/>
    <p:sldId id="270" r:id="rId8"/>
    <p:sldId id="271" r:id="rId9"/>
    <p:sldId id="272" r:id="rId10"/>
    <p:sldId id="273" r:id="rId11"/>
    <p:sldId id="276" r:id="rId12"/>
    <p:sldId id="263" r:id="rId13"/>
    <p:sldId id="262" r:id="rId14"/>
    <p:sldId id="264" r:id="rId15"/>
    <p:sldId id="265" r:id="rId16"/>
    <p:sldId id="266" r:id="rId17"/>
    <p:sldId id="267" r:id="rId18"/>
    <p:sldId id="274" r:id="rId19"/>
    <p:sldId id="278" r:id="rId20"/>
    <p:sldId id="279" r:id="rId21"/>
    <p:sldId id="275" r:id="rId22"/>
    <p:sldId id="281" r:id="rId23"/>
    <p:sldId id="282" r:id="rId24"/>
    <p:sldId id="280" r:id="rId25"/>
    <p:sldId id="283" r:id="rId26"/>
    <p:sldId id="277" r:id="rId2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72" d="100"/>
          <a:sy n="72" d="100"/>
        </p:scale>
        <p:origin x="49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BB179-BD17-4978-BF88-4F4EF1FB80BC}" type="datetimeFigureOut">
              <a:rPr lang="cs-CZ" smtClean="0"/>
              <a:t>12.6.2018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4656-D896-4C28-8E4E-94A85F3852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5432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BB179-BD17-4978-BF88-4F4EF1FB80BC}" type="datetimeFigureOut">
              <a:rPr lang="cs-CZ" smtClean="0"/>
              <a:t>12.6.2018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4656-D896-4C28-8E4E-94A85F3852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2753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BB179-BD17-4978-BF88-4F4EF1FB80BC}" type="datetimeFigureOut">
              <a:rPr lang="cs-CZ" smtClean="0"/>
              <a:t>12.6.2018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4656-D896-4C28-8E4E-94A85F3852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4241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BB179-BD17-4978-BF88-4F4EF1FB80BC}" type="datetimeFigureOut">
              <a:rPr lang="cs-CZ" smtClean="0"/>
              <a:t>12.6.2018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4656-D896-4C28-8E4E-94A85F3852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7280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BB179-BD17-4978-BF88-4F4EF1FB80BC}" type="datetimeFigureOut">
              <a:rPr lang="cs-CZ" smtClean="0"/>
              <a:t>12.6.2018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4656-D896-4C28-8E4E-94A85F3852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2077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BB179-BD17-4978-BF88-4F4EF1FB80BC}" type="datetimeFigureOut">
              <a:rPr lang="cs-CZ" smtClean="0"/>
              <a:t>12.6.2018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4656-D896-4C28-8E4E-94A85F3852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9449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BB179-BD17-4978-BF88-4F4EF1FB80BC}" type="datetimeFigureOut">
              <a:rPr lang="cs-CZ" smtClean="0"/>
              <a:t>12.6.2018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4656-D896-4C28-8E4E-94A85F3852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8561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BB179-BD17-4978-BF88-4F4EF1FB80BC}" type="datetimeFigureOut">
              <a:rPr lang="cs-CZ" smtClean="0"/>
              <a:t>12.6.2018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4656-D896-4C28-8E4E-94A85F3852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5738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BB179-BD17-4978-BF88-4F4EF1FB80BC}" type="datetimeFigureOut">
              <a:rPr lang="cs-CZ" smtClean="0"/>
              <a:t>12.6.2018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4656-D896-4C28-8E4E-94A85F3852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7557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BB179-BD17-4978-BF88-4F4EF1FB80BC}" type="datetimeFigureOut">
              <a:rPr lang="cs-CZ" smtClean="0"/>
              <a:t>12.6.2018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4656-D896-4C28-8E4E-94A85F3852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598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BB179-BD17-4978-BF88-4F4EF1FB80BC}" type="datetimeFigureOut">
              <a:rPr lang="cs-CZ" smtClean="0"/>
              <a:t>12.6.2018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4656-D896-4C28-8E4E-94A85F3852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2510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BB179-BD17-4978-BF88-4F4EF1FB80BC}" type="datetimeFigureOut">
              <a:rPr lang="cs-CZ" smtClean="0"/>
              <a:t>12.6.2018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7C4656-D896-4C28-8E4E-94A85F3852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2437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57470" y="1304041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cs-CZ" sz="5400" b="1" dirty="0" smtClean="0">
                <a:latin typeface="+mn-lt"/>
              </a:rPr>
              <a:t>IDENTIFIKAČNÍ A LOKALIZAČNÍ STUDIE BROWNFIELDŮ</a:t>
            </a:r>
            <a:endParaRPr lang="cs-CZ" sz="5400" b="1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38191" y="4797288"/>
            <a:ext cx="6771861" cy="2060712"/>
          </a:xfrm>
        </p:spPr>
        <p:txBody>
          <a:bodyPr>
            <a:normAutofit fontScale="92500"/>
          </a:bodyPr>
          <a:lstStyle/>
          <a:p>
            <a:pPr marL="0" indent="0">
              <a:buNone/>
              <a:tabLst>
                <a:tab pos="2066925" algn="l"/>
              </a:tabLst>
            </a:pPr>
            <a:r>
              <a:rPr lang="cs-CZ" dirty="0" smtClean="0"/>
              <a:t>Autor práce: 	Václav Chlumák</a:t>
            </a:r>
          </a:p>
          <a:p>
            <a:pPr marL="0" indent="0">
              <a:buNone/>
              <a:tabLst>
                <a:tab pos="2066925" algn="l"/>
              </a:tabLst>
            </a:pPr>
            <a:r>
              <a:rPr lang="cs-CZ" dirty="0" smtClean="0"/>
              <a:t>Vedoucí práce: 	Ing. Zuzana Kramářová, Ph.D.</a:t>
            </a:r>
          </a:p>
          <a:p>
            <a:pPr marL="0" indent="0">
              <a:buNone/>
              <a:tabLst>
                <a:tab pos="2066925" algn="l"/>
              </a:tabLst>
            </a:pPr>
            <a:endParaRPr lang="cs-CZ" dirty="0" smtClean="0"/>
          </a:p>
          <a:p>
            <a:pPr marL="0" indent="0">
              <a:buNone/>
              <a:tabLst>
                <a:tab pos="2066925" algn="l"/>
              </a:tabLst>
            </a:pPr>
            <a:r>
              <a:rPr lang="cs-CZ" dirty="0" smtClean="0"/>
              <a:t>Červen 2018, České Budějovice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846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77079" y="278295"/>
            <a:ext cx="8958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Katalog:</a:t>
            </a:r>
            <a:endParaRPr lang="cs-CZ" sz="3200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79" y="1030710"/>
            <a:ext cx="2041198" cy="314504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895" y="1198350"/>
            <a:ext cx="2128857" cy="314504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7142" y="1365990"/>
            <a:ext cx="2122269" cy="314504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3658" y="278294"/>
            <a:ext cx="4500742" cy="638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5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77079" y="278295"/>
            <a:ext cx="8958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Lokalizované objekty:</a:t>
            </a:r>
            <a:endParaRPr lang="cs-CZ" sz="3200" b="1" dirty="0"/>
          </a:p>
        </p:txBody>
      </p:sp>
      <p:pic>
        <p:nvPicPr>
          <p:cNvPr id="1026" name="Picture 2" descr="ii_jibh0jtc0_163f34755750aca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607" y="863070"/>
            <a:ext cx="8313254" cy="587787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1222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77079" y="278295"/>
            <a:ext cx="8958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Lokalizované objekty:</a:t>
            </a:r>
            <a:endParaRPr lang="cs-CZ" sz="32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853440" y="1479757"/>
            <a:ext cx="10393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 smtClean="0">
                <a:latin typeface="Dotum" panose="020B0600000101010101" pitchFamily="34" charset="-127"/>
                <a:ea typeface="Dotum" panose="020B0600000101010101" pitchFamily="34" charset="-127"/>
              </a:rPr>
              <a:t>229 objektů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2580" y="2270048"/>
            <a:ext cx="9433560" cy="42055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28623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77079" y="278295"/>
            <a:ext cx="8958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Lokalizované objekty:</a:t>
            </a:r>
            <a:endParaRPr lang="cs-CZ" sz="32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1112520" y="1445812"/>
            <a:ext cx="10393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 smtClean="0">
                <a:latin typeface="Dotum" panose="020B0600000101010101" pitchFamily="34" charset="-127"/>
                <a:ea typeface="Dotum" panose="020B0600000101010101" pitchFamily="34" charset="-127"/>
              </a:rPr>
              <a:t>Dle velikosti</a:t>
            </a:r>
            <a:endParaRPr lang="cs-CZ" sz="4400" dirty="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8860" y="2215253"/>
            <a:ext cx="8001000" cy="445387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11637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77079" y="278295"/>
            <a:ext cx="8958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Lokalizované objekty:</a:t>
            </a:r>
            <a:endParaRPr lang="cs-CZ" sz="32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1112520" y="1445812"/>
            <a:ext cx="10393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 smtClean="0">
                <a:latin typeface="Dotum" panose="020B0600000101010101" pitchFamily="34" charset="-127"/>
                <a:ea typeface="Dotum" panose="020B0600000101010101" pitchFamily="34" charset="-127"/>
              </a:rPr>
              <a:t>Dle přechozího využití</a:t>
            </a:r>
            <a:endParaRPr lang="cs-CZ" sz="4400" dirty="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795" y="2215253"/>
            <a:ext cx="7380565" cy="44363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55023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77079" y="278295"/>
            <a:ext cx="8958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Lokalizované objekty:</a:t>
            </a:r>
            <a:endParaRPr lang="cs-CZ" sz="32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1112520" y="1445812"/>
            <a:ext cx="10393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 smtClean="0">
                <a:latin typeface="Dotum" panose="020B0600000101010101" pitchFamily="34" charset="-127"/>
                <a:ea typeface="Dotum" panose="020B0600000101010101" pitchFamily="34" charset="-127"/>
              </a:rPr>
              <a:t>Dle stavebně technického stavu</a:t>
            </a:r>
            <a:endParaRPr lang="cs-CZ" sz="4400" dirty="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7913" y="2215253"/>
            <a:ext cx="7403473" cy="44500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1338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77079" y="278295"/>
            <a:ext cx="8958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Lokalizované objekty:</a:t>
            </a:r>
            <a:endParaRPr lang="cs-CZ" sz="32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1112520" y="1445812"/>
            <a:ext cx="10393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 smtClean="0">
                <a:latin typeface="Dotum" panose="020B0600000101010101" pitchFamily="34" charset="-127"/>
                <a:ea typeface="Dotum" panose="020B0600000101010101" pitchFamily="34" charset="-127"/>
              </a:rPr>
              <a:t>Závislost počtu na velikosti území</a:t>
            </a:r>
            <a:endParaRPr lang="cs-CZ" sz="4400" dirty="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6806" y="2215253"/>
            <a:ext cx="7158594" cy="45255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13821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77079" y="278295"/>
            <a:ext cx="8958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Lokalizované objekty:</a:t>
            </a:r>
            <a:endParaRPr lang="cs-CZ" sz="32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1112520" y="1445812"/>
            <a:ext cx="10393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 smtClean="0">
                <a:latin typeface="Dotum" panose="020B0600000101010101" pitchFamily="34" charset="-127"/>
                <a:ea typeface="Dotum" panose="020B0600000101010101" pitchFamily="34" charset="-127"/>
              </a:rPr>
              <a:t>Závislost počtu na počtu obyvatel</a:t>
            </a:r>
            <a:endParaRPr lang="cs-CZ" sz="4400" dirty="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077" y="2377440"/>
            <a:ext cx="10070123" cy="39928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49091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77079" y="278295"/>
            <a:ext cx="8958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Doplňující dotazy:</a:t>
            </a:r>
            <a:endParaRPr lang="cs-CZ" sz="32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3901440" y="309072"/>
            <a:ext cx="784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latin typeface="Dotum" panose="020B0600000101010101" pitchFamily="34" charset="-127"/>
                <a:ea typeface="Dotum" panose="020B0600000101010101" pitchFamily="34" charset="-127"/>
              </a:rPr>
              <a:t>Vedoucí práce Ing. Zuzana Kramářová, Ph.D.</a:t>
            </a:r>
            <a:endParaRPr lang="cs-CZ" sz="2800" b="1" dirty="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676400" y="1264920"/>
            <a:ext cx="101498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arenR"/>
            </a:pPr>
            <a:r>
              <a:rPr lang="cs-CZ" dirty="0" smtClean="0"/>
              <a:t>Popište nejčastější průběh rozhovoru, kterým jste ověřoval existenci </a:t>
            </a:r>
            <a:r>
              <a:rPr lang="cs-CZ" dirty="0" err="1" smtClean="0"/>
              <a:t>brownfiledu</a:t>
            </a:r>
            <a:r>
              <a:rPr lang="cs-CZ" dirty="0" smtClean="0"/>
              <a:t>.</a:t>
            </a:r>
          </a:p>
          <a:p>
            <a:pPr marL="342900" indent="-342900" algn="just">
              <a:buAutoNum type="arabicParenR"/>
            </a:pPr>
            <a:endParaRPr lang="cs-CZ" dirty="0"/>
          </a:p>
          <a:p>
            <a:pPr marL="342900" indent="-342900" algn="just">
              <a:buAutoNum type="arabicParenR"/>
            </a:pPr>
            <a:r>
              <a:rPr lang="cs-CZ" dirty="0" smtClean="0"/>
              <a:t>Proč jste mezi identifikované lokality nezařadil i letiště Tábor- </a:t>
            </a:r>
            <a:r>
              <a:rPr lang="cs-CZ" dirty="0" err="1" smtClean="0"/>
              <a:t>Všechov</a:t>
            </a:r>
            <a:r>
              <a:rPr lang="cs-CZ" dirty="0" smtClean="0"/>
              <a:t>?</a:t>
            </a:r>
          </a:p>
          <a:p>
            <a:pPr marL="342900" indent="-342900" algn="just">
              <a:buAutoNum type="arabicParenR"/>
            </a:pPr>
            <a:endParaRPr lang="cs-CZ" dirty="0"/>
          </a:p>
          <a:p>
            <a:pPr marL="342900" indent="-342900" algn="just">
              <a:buAutoNum type="arabicParenR"/>
            </a:pPr>
            <a:r>
              <a:rPr lang="cs-CZ" dirty="0" smtClean="0"/>
              <a:t>Jaké nové využití a postup revitalizace byste doporučil pro </a:t>
            </a:r>
            <a:r>
              <a:rPr lang="cs-CZ" dirty="0" err="1" smtClean="0"/>
              <a:t>brownfield</a:t>
            </a:r>
            <a:r>
              <a:rPr lang="cs-CZ" dirty="0" smtClean="0"/>
              <a:t> č. 146 kód T-TAB-EOC-146.</a:t>
            </a:r>
          </a:p>
        </p:txBody>
      </p:sp>
    </p:spTree>
    <p:extLst>
      <p:ext uri="{BB962C8B-B14F-4D97-AF65-F5344CB8AC3E}">
        <p14:creationId xmlns:p14="http://schemas.microsoft.com/office/powerpoint/2010/main" val="374101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77079" y="278295"/>
            <a:ext cx="8958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Doplňující dotazy:</a:t>
            </a:r>
            <a:endParaRPr lang="cs-CZ" sz="32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3901440" y="309072"/>
            <a:ext cx="784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latin typeface="Dotum" panose="020B0600000101010101" pitchFamily="34" charset="-127"/>
                <a:ea typeface="Dotum" panose="020B0600000101010101" pitchFamily="34" charset="-127"/>
              </a:rPr>
              <a:t>Vedoucí práce Ing. Zuzana Kramářová, Ph.D.</a:t>
            </a:r>
            <a:endParaRPr lang="cs-CZ" sz="2800" b="1" dirty="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676400" y="1264920"/>
            <a:ext cx="101498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b="1" dirty="0" smtClean="0"/>
              <a:t>Proč </a:t>
            </a:r>
            <a:r>
              <a:rPr lang="cs-CZ" b="1" dirty="0" smtClean="0"/>
              <a:t>jste mezi identifikované lokality nezařadil i letiště Tábor- </a:t>
            </a:r>
            <a:r>
              <a:rPr lang="cs-CZ" b="1" dirty="0" err="1" smtClean="0"/>
              <a:t>Všechov</a:t>
            </a:r>
            <a:r>
              <a:rPr lang="cs-CZ" b="1" dirty="0" smtClean="0"/>
              <a:t>?</a:t>
            </a:r>
          </a:p>
          <a:p>
            <a:pPr algn="just"/>
            <a:endParaRPr lang="cs-CZ" dirty="0" smtClean="0"/>
          </a:p>
          <a:p>
            <a:pPr algn="just"/>
            <a:r>
              <a:rPr lang="cs-CZ" dirty="0" smtClean="0"/>
              <a:t>Areál je využíván pro sportovní létání, létání s modely, in-line bruslaři, cyklisté</a:t>
            </a:r>
          </a:p>
          <a:p>
            <a:pPr algn="just"/>
            <a:endParaRPr lang="cs-CZ" dirty="0"/>
          </a:p>
          <a:p>
            <a:pPr algn="just"/>
            <a:r>
              <a:rPr lang="cs-CZ" dirty="0" smtClean="0"/>
              <a:t>Probíhající diskuze o výstavbě Nápravného zařízení Vězeňskou službou ČR</a:t>
            </a:r>
          </a:p>
          <a:p>
            <a:pPr algn="just"/>
            <a:r>
              <a:rPr lang="cs-CZ" dirty="0" err="1" smtClean="0"/>
              <a:t>CzechInvest</a:t>
            </a:r>
            <a:r>
              <a:rPr lang="cs-CZ" dirty="0" smtClean="0"/>
              <a:t> – společnost Valeo a testovací polygon pro automobily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80585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77079" y="278295"/>
            <a:ext cx="8958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Cíl práce:</a:t>
            </a:r>
            <a:endParaRPr lang="cs-CZ" sz="32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1245704" y="2162092"/>
            <a:ext cx="1010809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 smtClean="0">
                <a:latin typeface="Dotum" panose="020B0600000101010101" pitchFamily="34" charset="-127"/>
                <a:ea typeface="Dotum" panose="020B0600000101010101" pitchFamily="34" charset="-127"/>
              </a:rPr>
              <a:t>Na vybraném území provést lokalizaci existujících </a:t>
            </a:r>
            <a:r>
              <a:rPr lang="cs-CZ" sz="4400" dirty="0" err="1" smtClean="0">
                <a:latin typeface="Dotum" panose="020B0600000101010101" pitchFamily="34" charset="-127"/>
                <a:ea typeface="Dotum" panose="020B0600000101010101" pitchFamily="34" charset="-127"/>
              </a:rPr>
              <a:t>brownfieldů</a:t>
            </a:r>
            <a:r>
              <a:rPr lang="cs-CZ" sz="4400" dirty="0" smtClean="0">
                <a:latin typeface="Dotum" panose="020B0600000101010101" pitchFamily="34" charset="-127"/>
                <a:ea typeface="Dotum" panose="020B0600000101010101" pitchFamily="34" charset="-127"/>
              </a:rPr>
              <a:t> a následně provést jejich kategorizaci včetně zatřídění do jednotlivých typů.</a:t>
            </a:r>
            <a:endParaRPr lang="cs-CZ" sz="4400" dirty="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6248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77079" y="278295"/>
            <a:ext cx="8958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Doplňující dotazy:</a:t>
            </a:r>
            <a:endParaRPr lang="cs-CZ" sz="32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3901440" y="309072"/>
            <a:ext cx="784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latin typeface="Dotum" panose="020B0600000101010101" pitchFamily="34" charset="-127"/>
                <a:ea typeface="Dotum" panose="020B0600000101010101" pitchFamily="34" charset="-127"/>
              </a:rPr>
              <a:t>Vedoucí práce Ing. Zuzana Kramářová, Ph.D.</a:t>
            </a:r>
            <a:endParaRPr lang="cs-CZ" sz="2800" b="1" dirty="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676400" y="1264920"/>
            <a:ext cx="10149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b="1" dirty="0" smtClean="0"/>
              <a:t>Jaké </a:t>
            </a:r>
            <a:r>
              <a:rPr lang="cs-CZ" b="1" dirty="0" smtClean="0"/>
              <a:t>nové využití a postup revitalizace byste doporučil pro </a:t>
            </a:r>
            <a:r>
              <a:rPr lang="cs-CZ" b="1" dirty="0" err="1" smtClean="0"/>
              <a:t>brownfield</a:t>
            </a:r>
            <a:r>
              <a:rPr lang="cs-CZ" b="1" dirty="0" smtClean="0"/>
              <a:t> č. 146 kód T-TAB-EOC-146</a:t>
            </a:r>
            <a:r>
              <a:rPr lang="cs-CZ" dirty="0" smtClean="0"/>
              <a:t>.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562" y="1634252"/>
            <a:ext cx="4439663" cy="33490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7086" y="1634252"/>
            <a:ext cx="4478462" cy="33490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" name="TextovéPole 3"/>
          <p:cNvSpPr txBox="1"/>
          <p:nvPr/>
        </p:nvSpPr>
        <p:spPr>
          <a:xfrm>
            <a:off x="346562" y="5168348"/>
            <a:ext cx="90889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Táborský okresní soud, oddychová zóna, podzemní parkoviště, městské byty (čtvrť Dvorce)</a:t>
            </a:r>
          </a:p>
          <a:p>
            <a:endParaRPr lang="cs-CZ" dirty="0"/>
          </a:p>
          <a:p>
            <a:r>
              <a:rPr lang="cs-CZ" dirty="0" smtClean="0"/>
              <a:t>Firma AXR z Plané nad Lužnicí (jeden nebo dva bytové domy)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0744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77079" y="278295"/>
            <a:ext cx="8958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Doplňující dotazy:</a:t>
            </a:r>
            <a:endParaRPr lang="cs-CZ" sz="32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3901440" y="309072"/>
            <a:ext cx="632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latin typeface="Dotum" panose="020B0600000101010101" pitchFamily="34" charset="-127"/>
                <a:ea typeface="Dotum" panose="020B0600000101010101" pitchFamily="34" charset="-127"/>
              </a:rPr>
              <a:t>Oponent práce Ing. Adam Záruba</a:t>
            </a:r>
            <a:endParaRPr lang="cs-CZ" sz="2800" b="1" dirty="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676400" y="1264920"/>
            <a:ext cx="1014984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arenR"/>
            </a:pPr>
            <a:r>
              <a:rPr lang="cs-CZ" dirty="0" smtClean="0"/>
              <a:t>Doporučil byste v rámci mapování a tvorby identifikačních studií </a:t>
            </a:r>
            <a:r>
              <a:rPr lang="cs-CZ" dirty="0" err="1" smtClean="0"/>
              <a:t>brownfieldů</a:t>
            </a:r>
            <a:r>
              <a:rPr lang="cs-CZ" dirty="0" smtClean="0"/>
              <a:t> zavést jako jeden z důležitých údajů o objektech také jejich architektonickou/urbanistickou/krajinářskou (popř. historickou) hodnotu (nezávislou na tom, zda případně objekt podléhá zákonné památkové ochraně)? Máte ve Vámi vypracovaném souborů </a:t>
            </a:r>
            <a:r>
              <a:rPr lang="cs-CZ" dirty="0" err="1" smtClean="0"/>
              <a:t>brownfieldů</a:t>
            </a:r>
            <a:r>
              <a:rPr lang="cs-CZ" dirty="0" smtClean="0"/>
              <a:t> vytipovány takové objekty (s výjimkou zámeckých objektů, kde to je asi jasné), které by v rámci regenerace měly být rozhodně zachovány a rekonstruovány citlivě vůči jejich původní podobě, a kde by měla být vyloučena revitalizace lokality formou demolice a využití uvolněného pozemku pro nové účely, popř. formou zásadní přestavby?</a:t>
            </a:r>
          </a:p>
          <a:p>
            <a:pPr marL="342900" indent="-342900" algn="just">
              <a:buAutoNum type="arabicParenR"/>
            </a:pPr>
            <a:endParaRPr lang="cs-CZ" dirty="0" smtClean="0"/>
          </a:p>
          <a:p>
            <a:pPr marL="342900" indent="-342900" algn="just">
              <a:buAutoNum type="arabicParenR"/>
            </a:pPr>
            <a:r>
              <a:rPr lang="cs-CZ" dirty="0" smtClean="0"/>
              <a:t>V případě řešení </a:t>
            </a:r>
            <a:r>
              <a:rPr lang="cs-CZ" dirty="0" err="1" smtClean="0"/>
              <a:t>brownfieldů</a:t>
            </a:r>
            <a:r>
              <a:rPr lang="cs-CZ" dirty="0" smtClean="0"/>
              <a:t> existuje jako krajní řešení úplná asanace lokality a její převedení na trvale nezastavěnou/nezastavitelnou plochu (veřejná či krajinná </a:t>
            </a:r>
            <a:r>
              <a:rPr lang="cs-CZ" dirty="0" err="1" smtClean="0"/>
              <a:t>mimolesní</a:t>
            </a:r>
            <a:r>
              <a:rPr lang="cs-CZ" dirty="0" smtClean="0"/>
              <a:t> zeleň, lesní půda, zemědělská půda, vodní plocha, přírodní či přírodě blízká plocha, apod.) Pro které typy </a:t>
            </a:r>
            <a:r>
              <a:rPr lang="cs-CZ" dirty="0" err="1" smtClean="0"/>
              <a:t>brownfieldů</a:t>
            </a:r>
            <a:r>
              <a:rPr lang="cs-CZ" dirty="0" smtClean="0"/>
              <a:t> nebo pro které situace je takové řešení vhodné? Dokážete si vybavit konkrétní příklady, kde je takové řešení vhodné, nebo kdy bývá nebo bylo použito?</a:t>
            </a:r>
          </a:p>
          <a:p>
            <a:pPr marL="342900" indent="-342900" algn="just">
              <a:buAutoNum type="arabicParenR"/>
            </a:pPr>
            <a:endParaRPr lang="cs-CZ" dirty="0" smtClean="0"/>
          </a:p>
          <a:p>
            <a:pPr marL="342900" indent="-342900" algn="just">
              <a:buAutoNum type="arabicParenR"/>
            </a:pPr>
            <a:r>
              <a:rPr lang="cs-CZ" dirty="0" smtClean="0"/>
              <a:t>Využil byste úplnou asanaci lokality dle otázky 2. pro některé z Vámi identifikovaných </a:t>
            </a:r>
            <a:r>
              <a:rPr lang="cs-CZ" dirty="0" err="1" smtClean="0"/>
              <a:t>brownfieldů</a:t>
            </a:r>
            <a:r>
              <a:rPr lang="cs-CZ" dirty="0" smtClean="0"/>
              <a:t>?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4103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77079" y="278295"/>
            <a:ext cx="8958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Doplňující dotazy:</a:t>
            </a:r>
            <a:endParaRPr lang="cs-CZ" sz="32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3901440" y="309072"/>
            <a:ext cx="632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latin typeface="Dotum" panose="020B0600000101010101" pitchFamily="34" charset="-127"/>
                <a:ea typeface="Dotum" panose="020B0600000101010101" pitchFamily="34" charset="-127"/>
              </a:rPr>
              <a:t>Oponent práce Ing. Adam Záruba</a:t>
            </a:r>
            <a:endParaRPr lang="cs-CZ" sz="2800" b="1" dirty="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79" y="832292"/>
            <a:ext cx="3892792" cy="29217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" name="TextovéPole 3"/>
          <p:cNvSpPr txBox="1"/>
          <p:nvPr/>
        </p:nvSpPr>
        <p:spPr>
          <a:xfrm>
            <a:off x="477079" y="3909391"/>
            <a:ext cx="3882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T-TAB-BBB-144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1756" y="839109"/>
            <a:ext cx="3256098" cy="43271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9" name="TextovéPole 8"/>
          <p:cNvSpPr txBox="1"/>
          <p:nvPr/>
        </p:nvSpPr>
        <p:spPr>
          <a:xfrm>
            <a:off x="4611756" y="5321287"/>
            <a:ext cx="3882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T-TAB-BBA-145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2248" y="832292"/>
            <a:ext cx="3896138" cy="29221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0" name="TextovéPole 9"/>
          <p:cNvSpPr txBox="1"/>
          <p:nvPr/>
        </p:nvSpPr>
        <p:spPr>
          <a:xfrm>
            <a:off x="8119645" y="3909391"/>
            <a:ext cx="3882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T-STÁ-DBD-156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026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77079" y="278295"/>
            <a:ext cx="8958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Doplňující dotazy:</a:t>
            </a:r>
            <a:endParaRPr lang="cs-CZ" sz="32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3901440" y="309072"/>
            <a:ext cx="632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latin typeface="Dotum" panose="020B0600000101010101" pitchFamily="34" charset="-127"/>
                <a:ea typeface="Dotum" panose="020B0600000101010101" pitchFamily="34" charset="-127"/>
              </a:rPr>
              <a:t>Oponent práce Ing. Adam Záruba</a:t>
            </a:r>
            <a:endParaRPr lang="cs-CZ" sz="2800" b="1" dirty="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77079" y="3909391"/>
            <a:ext cx="3882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T-STÁ-EBF-157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4066523" y="3909391"/>
            <a:ext cx="3882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T-DRA-DPD-174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8119644" y="4885187"/>
            <a:ext cx="3882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T-MLV-BBC-20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464" y="995674"/>
            <a:ext cx="3676976" cy="28531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4473" y="995675"/>
            <a:ext cx="3806986" cy="28531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2442" y="995674"/>
            <a:ext cx="2950429" cy="388951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85034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77079" y="278295"/>
            <a:ext cx="8958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Doplňující dotazy:</a:t>
            </a:r>
            <a:endParaRPr lang="cs-CZ" sz="32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3901440" y="309072"/>
            <a:ext cx="632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latin typeface="Dotum" panose="020B0600000101010101" pitchFamily="34" charset="-127"/>
                <a:ea typeface="Dotum" panose="020B0600000101010101" pitchFamily="34" charset="-127"/>
              </a:rPr>
              <a:t>Oponent práce Ing. Adam Záruba</a:t>
            </a:r>
            <a:endParaRPr lang="cs-CZ" sz="2800" b="1" dirty="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676400" y="1264920"/>
            <a:ext cx="1014984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arenR"/>
            </a:pPr>
            <a:r>
              <a:rPr lang="cs-CZ" dirty="0" smtClean="0"/>
              <a:t>Doporučil byste v rámci mapování a tvorby identifikačních studií </a:t>
            </a:r>
            <a:r>
              <a:rPr lang="cs-CZ" dirty="0" err="1" smtClean="0"/>
              <a:t>brownfieldů</a:t>
            </a:r>
            <a:r>
              <a:rPr lang="cs-CZ" dirty="0" smtClean="0"/>
              <a:t> zavést jako jeden z důležitých údajů o objektech také jejich architektonickou/urbanistickou/krajinářskou (popř. historickou) hodnotu (nezávislou na tom, zda případně objekt podléhá zákonné památkové ochraně)? Máte ve Vámi vypracovaném souborů </a:t>
            </a:r>
            <a:r>
              <a:rPr lang="cs-CZ" dirty="0" err="1" smtClean="0"/>
              <a:t>brownfieldů</a:t>
            </a:r>
            <a:r>
              <a:rPr lang="cs-CZ" dirty="0" smtClean="0"/>
              <a:t> vytipovány takové objekty (s výjimkou zámeckých objektů, kde to je asi jasné), které by v rámci regenerace měly být rozhodně zachovány a rekonstruovány citlivě vůči jejich původní podobě, a kde by měla být vyloučena revitalizace lokality formou demolice a využití uvolněného pozemku pro nové účely, popř. formou zásadní přestavby?</a:t>
            </a:r>
          </a:p>
          <a:p>
            <a:pPr marL="342900" indent="-342900" algn="just">
              <a:buAutoNum type="arabicParenR"/>
            </a:pPr>
            <a:endParaRPr lang="cs-CZ" dirty="0" smtClean="0"/>
          </a:p>
          <a:p>
            <a:pPr marL="342900" indent="-342900" algn="just">
              <a:buAutoNum type="arabicParenR"/>
            </a:pPr>
            <a:r>
              <a:rPr lang="cs-CZ" dirty="0" smtClean="0"/>
              <a:t>V případě řešení </a:t>
            </a:r>
            <a:r>
              <a:rPr lang="cs-CZ" dirty="0" err="1" smtClean="0"/>
              <a:t>brownfieldů</a:t>
            </a:r>
            <a:r>
              <a:rPr lang="cs-CZ" dirty="0" smtClean="0"/>
              <a:t> existuje jako krajní řešení úplná asanace lokality a její převedení na trvale nezastavěnou/nezastavitelnou plochu (veřejná či krajinná </a:t>
            </a:r>
            <a:r>
              <a:rPr lang="cs-CZ" dirty="0" err="1" smtClean="0"/>
              <a:t>mimolesní</a:t>
            </a:r>
            <a:r>
              <a:rPr lang="cs-CZ" dirty="0" smtClean="0"/>
              <a:t> zeleň, lesní půda, zemědělská půda, vodní plocha, přírodní či přírodě blízká plocha, apod.) Pro které typy </a:t>
            </a:r>
            <a:r>
              <a:rPr lang="cs-CZ" dirty="0" err="1" smtClean="0"/>
              <a:t>brownfieldů</a:t>
            </a:r>
            <a:r>
              <a:rPr lang="cs-CZ" dirty="0" smtClean="0"/>
              <a:t> nebo pro které situace je takové řešení vhodné? Dokážete si vybavit konkrétní příklady, kde je takové řešení vhodné, nebo kdy bývá nebo bylo použito?</a:t>
            </a:r>
          </a:p>
          <a:p>
            <a:pPr marL="342900" indent="-342900" algn="just">
              <a:buAutoNum type="arabicParenR"/>
            </a:pPr>
            <a:endParaRPr lang="cs-CZ" dirty="0" smtClean="0"/>
          </a:p>
          <a:p>
            <a:pPr marL="342900" indent="-342900" algn="just">
              <a:buAutoNum type="arabicParenR"/>
            </a:pPr>
            <a:r>
              <a:rPr lang="cs-CZ" dirty="0" smtClean="0"/>
              <a:t>Využil byste úplnou asanaci lokality dle otázky 2. pro některé z Vámi identifikovaných </a:t>
            </a:r>
            <a:r>
              <a:rPr lang="cs-CZ" dirty="0" err="1" smtClean="0"/>
              <a:t>brownfieldů</a:t>
            </a:r>
            <a:r>
              <a:rPr lang="cs-CZ" dirty="0" smtClean="0"/>
              <a:t>?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4467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77079" y="278295"/>
            <a:ext cx="8958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Doplňující dotazy:</a:t>
            </a:r>
            <a:endParaRPr lang="cs-CZ" sz="32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3901440" y="309072"/>
            <a:ext cx="632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latin typeface="Dotum" panose="020B0600000101010101" pitchFamily="34" charset="-127"/>
                <a:ea typeface="Dotum" panose="020B0600000101010101" pitchFamily="34" charset="-127"/>
              </a:rPr>
              <a:t>Oponent práce Ing. Adam Záruba</a:t>
            </a:r>
            <a:endParaRPr lang="cs-CZ" sz="2800" b="1" dirty="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34" y="1105532"/>
            <a:ext cx="4072872" cy="287674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7" name="TextovéPole 6"/>
          <p:cNvSpPr txBox="1"/>
          <p:nvPr/>
        </p:nvSpPr>
        <p:spPr>
          <a:xfrm>
            <a:off x="220834" y="4040073"/>
            <a:ext cx="3882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T-ZAS-DZE-200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2199" y="1105532"/>
            <a:ext cx="3853418" cy="287525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9" name="TextovéPole 8"/>
          <p:cNvSpPr txBox="1"/>
          <p:nvPr/>
        </p:nvSpPr>
        <p:spPr>
          <a:xfrm>
            <a:off x="4482199" y="4040073"/>
            <a:ext cx="3882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T-NEM-CZF-213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4109" y="1105532"/>
            <a:ext cx="3454939" cy="287525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0" name="TextovéPole 9"/>
          <p:cNvSpPr txBox="1"/>
          <p:nvPr/>
        </p:nvSpPr>
        <p:spPr>
          <a:xfrm>
            <a:off x="8524109" y="4040073"/>
            <a:ext cx="3882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T-DHŘ-EZF-64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6625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728870" y="2751841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cs-CZ" sz="5400" b="1" dirty="0" smtClean="0">
                <a:latin typeface="+mn-lt"/>
              </a:rPr>
              <a:t>Děkuji za pozornost</a:t>
            </a:r>
            <a:endParaRPr lang="cs-CZ" sz="5400" b="1" dirty="0">
              <a:latin typeface="+mn-lt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9236765" y="6488668"/>
            <a:ext cx="2955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Zdroj obrázků a grafů: vlastní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4894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77079" y="278295"/>
            <a:ext cx="8958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 smtClean="0"/>
              <a:t>Brownfield</a:t>
            </a:r>
            <a:r>
              <a:rPr lang="cs-CZ" sz="3200" b="1" dirty="0" smtClean="0"/>
              <a:t>:</a:t>
            </a:r>
            <a:endParaRPr lang="cs-CZ" sz="32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1245704" y="2162092"/>
            <a:ext cx="1010809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 smtClean="0">
                <a:latin typeface="Dotum" panose="020B0600000101010101" pitchFamily="34" charset="-127"/>
                <a:ea typeface="Dotum" panose="020B0600000101010101" pitchFamily="34" charset="-127"/>
              </a:rPr>
              <a:t>„plocha nebo budova, která je ovlivněna dřívějším využitím, je zanedbaná, opuštěná nebo nedostatečně využívaná“</a:t>
            </a:r>
            <a:endParaRPr lang="cs-CZ" sz="4400" dirty="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4615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77079" y="278295"/>
            <a:ext cx="8958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Metodika práce:</a:t>
            </a:r>
            <a:endParaRPr lang="cs-CZ" sz="32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1798320" y="2146852"/>
            <a:ext cx="103936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4400" dirty="0">
                <a:latin typeface="Dotum" panose="020B0600000101010101" pitchFamily="34" charset="-127"/>
                <a:ea typeface="Dotum" panose="020B0600000101010101" pitchFamily="34" charset="-127"/>
              </a:rPr>
              <a:t>d</a:t>
            </a:r>
            <a:r>
              <a:rPr lang="cs-CZ" sz="4400" dirty="0" smtClean="0">
                <a:latin typeface="Dotum" panose="020B0600000101010101" pitchFamily="34" charset="-127"/>
                <a:ea typeface="Dotum" panose="020B0600000101010101" pitchFamily="34" charset="-127"/>
              </a:rPr>
              <a:t>enní a noční průzkum území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4400" dirty="0">
                <a:latin typeface="Dotum" panose="020B0600000101010101" pitchFamily="34" charset="-127"/>
                <a:ea typeface="Dotum" panose="020B0600000101010101" pitchFamily="34" charset="-127"/>
              </a:rPr>
              <a:t>o</a:t>
            </a:r>
            <a:r>
              <a:rPr lang="cs-CZ" sz="4400" dirty="0" smtClean="0">
                <a:latin typeface="Dotum" panose="020B0600000101010101" pitchFamily="34" charset="-127"/>
                <a:ea typeface="Dotum" panose="020B0600000101010101" pitchFamily="34" charset="-127"/>
              </a:rPr>
              <a:t>sobní pohovor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4400" dirty="0">
                <a:latin typeface="Dotum" panose="020B0600000101010101" pitchFamily="34" charset="-127"/>
                <a:ea typeface="Dotum" panose="020B0600000101010101" pitchFamily="34" charset="-127"/>
              </a:rPr>
              <a:t>a</a:t>
            </a:r>
            <a:r>
              <a:rPr lang="cs-CZ" sz="4400" dirty="0" smtClean="0">
                <a:latin typeface="Dotum" panose="020B0600000101010101" pitchFamily="34" charset="-127"/>
                <a:ea typeface="Dotum" panose="020B0600000101010101" pitchFamily="34" charset="-127"/>
              </a:rPr>
              <a:t>nalýza katastru nemovitostí, </a:t>
            </a:r>
            <a:r>
              <a:rPr lang="cs-CZ" sz="4400" dirty="0" err="1" smtClean="0">
                <a:latin typeface="Dotum" panose="020B0600000101010101" pitchFamily="34" charset="-127"/>
                <a:ea typeface="Dotum" panose="020B0600000101010101" pitchFamily="34" charset="-127"/>
              </a:rPr>
              <a:t>ortofotomap</a:t>
            </a:r>
            <a:r>
              <a:rPr lang="cs-CZ" sz="4400" dirty="0" smtClean="0">
                <a:latin typeface="Dotum" panose="020B0600000101010101" pitchFamily="34" charset="-127"/>
                <a:ea typeface="Dotum" panose="020B0600000101010101" pitchFamily="34" charset="-127"/>
              </a:rPr>
              <a:t> a leteckých </a:t>
            </a:r>
            <a:r>
              <a:rPr lang="cs-CZ" sz="4400" dirty="0" err="1" smtClean="0">
                <a:latin typeface="Dotum" panose="020B0600000101010101" pitchFamily="34" charset="-127"/>
                <a:ea typeface="Dotum" panose="020B0600000101010101" pitchFamily="34" charset="-127"/>
              </a:rPr>
              <a:t>fotomap</a:t>
            </a:r>
            <a:endParaRPr lang="cs-CZ" sz="4400" dirty="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7475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77079" y="278295"/>
            <a:ext cx="8958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Řešené území:</a:t>
            </a:r>
            <a:endParaRPr lang="cs-CZ" sz="32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1112520" y="1445812"/>
            <a:ext cx="103936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 smtClean="0">
                <a:latin typeface="Dotum" panose="020B0600000101010101" pitchFamily="34" charset="-127"/>
                <a:ea typeface="Dotum" panose="020B0600000101010101" pitchFamily="34" charset="-127"/>
              </a:rPr>
              <a:t>ORP Tábor</a:t>
            </a:r>
          </a:p>
          <a:p>
            <a:r>
              <a:rPr lang="cs-CZ" sz="4400" dirty="0">
                <a:latin typeface="Dotum" panose="020B0600000101010101" pitchFamily="34" charset="-127"/>
                <a:ea typeface="Dotum" panose="020B0600000101010101" pitchFamily="34" charset="-127"/>
              </a:rPr>
              <a:t>	</a:t>
            </a:r>
            <a:r>
              <a:rPr lang="cs-CZ" sz="3600" dirty="0" smtClean="0">
                <a:latin typeface="Dotum" panose="020B0600000101010101" pitchFamily="34" charset="-127"/>
                <a:ea typeface="Dotum" panose="020B0600000101010101" pitchFamily="34" charset="-127"/>
              </a:rPr>
              <a:t>(Tábor, Mladá Vožice, Sezimovo Ústí)</a:t>
            </a:r>
            <a:endParaRPr lang="cs-CZ" sz="4400" dirty="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2892362"/>
            <a:ext cx="6554469" cy="37588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7581" y="2892361"/>
            <a:ext cx="4909213" cy="375885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22831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77079" y="278295"/>
            <a:ext cx="8958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Katalog:</a:t>
            </a:r>
            <a:endParaRPr lang="cs-CZ" sz="3200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3052" y="1030710"/>
            <a:ext cx="2041199" cy="314505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9276" y="1030711"/>
            <a:ext cx="2128858" cy="314505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3248" y="1030710"/>
            <a:ext cx="2122270" cy="314505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0632" y="1030711"/>
            <a:ext cx="2216893" cy="314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83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77079" y="278295"/>
            <a:ext cx="8958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Katalog:</a:t>
            </a:r>
            <a:endParaRPr lang="cs-CZ" sz="3200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2325" y="278295"/>
            <a:ext cx="4182428" cy="644422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5174" y="1533630"/>
            <a:ext cx="2128858" cy="314505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1704" y="1198350"/>
            <a:ext cx="2122270" cy="314505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4032" y="1030710"/>
            <a:ext cx="2216893" cy="314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2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77079" y="278295"/>
            <a:ext cx="8958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Katalog:</a:t>
            </a:r>
            <a:endParaRPr lang="cs-CZ" sz="3200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79" y="1030710"/>
            <a:ext cx="2041198" cy="314504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7454" y="278294"/>
            <a:ext cx="4381065" cy="647232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1704" y="1198350"/>
            <a:ext cx="2122270" cy="314505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4032" y="1030710"/>
            <a:ext cx="2216893" cy="314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68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77079" y="278295"/>
            <a:ext cx="8958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Katalog:</a:t>
            </a:r>
            <a:endParaRPr lang="cs-CZ" sz="3200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79" y="1030710"/>
            <a:ext cx="2041198" cy="314504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895" y="1198350"/>
            <a:ext cx="2128857" cy="314504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3884" y="278294"/>
            <a:ext cx="4343316" cy="643647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4032" y="1030710"/>
            <a:ext cx="2216893" cy="314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83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735</Words>
  <Application>Microsoft Office PowerPoint</Application>
  <PresentationFormat>Širokoúhlá obrazovka</PresentationFormat>
  <Paragraphs>86</Paragraphs>
  <Slides>26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1" baseType="lpstr">
      <vt:lpstr>Dotum</vt:lpstr>
      <vt:lpstr>Arial</vt:lpstr>
      <vt:lpstr>Calibri</vt:lpstr>
      <vt:lpstr>Calibri Light</vt:lpstr>
      <vt:lpstr>Motiv Office</vt:lpstr>
      <vt:lpstr>IDENTIFIKAČNÍ A LOKALIZAČNÍ STUDIE BROWNFIELDŮ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Děkuji za pozornost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IDENTIFIKAČNÍ A LOKALIZAČNÍ STUDIE BROWNFIELDŮ</dc:title>
  <dc:creator>Václav Chlumák</dc:creator>
  <cp:lastModifiedBy>Václav Chlumák</cp:lastModifiedBy>
  <cp:revision>17</cp:revision>
  <dcterms:created xsi:type="dcterms:W3CDTF">2018-06-01T06:17:33Z</dcterms:created>
  <dcterms:modified xsi:type="dcterms:W3CDTF">2018-06-12T09:19:48Z</dcterms:modified>
</cp:coreProperties>
</file>