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57" r:id="rId3"/>
    <p:sldId id="258" r:id="rId4"/>
    <p:sldId id="267" r:id="rId5"/>
    <p:sldId id="265" r:id="rId6"/>
    <p:sldId id="273" r:id="rId7"/>
    <p:sldId id="279" r:id="rId8"/>
    <p:sldId id="266" r:id="rId9"/>
    <p:sldId id="275" r:id="rId10"/>
    <p:sldId id="269" r:id="rId11"/>
    <p:sldId id="277" r:id="rId12"/>
    <p:sldId id="276" r:id="rId13"/>
    <p:sldId id="270" r:id="rId14"/>
    <p:sldId id="278" r:id="rId15"/>
    <p:sldId id="271" r:id="rId16"/>
    <p:sldId id="261" r:id="rId17"/>
    <p:sldId id="262" r:id="rId18"/>
    <p:sldId id="272" r:id="rId19"/>
    <p:sldId id="26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plan Petr (CP/PPD34.2-SX)" initials="KP(" lastIdx="1" clrIdx="0">
    <p:extLst>
      <p:ext uri="{19B8F6BF-5375-455C-9EA6-DF929625EA0E}">
        <p15:presenceInfo xmlns:p15="http://schemas.microsoft.com/office/powerpoint/2012/main" userId="Kaplan Petr (CP/PPD34.2-SX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46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55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36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63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20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47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8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0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8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6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7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4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1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B5BF-E9BF-49D5-9712-E4590384F81C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6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910" y="2236424"/>
            <a:ext cx="9165557" cy="247330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 proveditelnosti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bioplynové stanice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Srbské republice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320" y="5706737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Autor: </a:t>
            </a:r>
            <a:r>
              <a:rPr lang="cs-CZ" b="1" i="1" dirty="0" smtClean="0"/>
              <a:t>Eva Kaplanová 12186</a:t>
            </a:r>
          </a:p>
          <a:p>
            <a:r>
              <a:rPr lang="cs-CZ" dirty="0" smtClean="0"/>
              <a:t>Vedoucí bakalářské práce: </a:t>
            </a:r>
            <a:r>
              <a:rPr lang="cs-CZ" b="1" i="1" dirty="0" smtClean="0"/>
              <a:t>Ing. Vladimír Nývlt, MBA, Ph.D. </a:t>
            </a:r>
          </a:p>
          <a:p>
            <a:r>
              <a:rPr lang="cs-CZ" dirty="0" smtClean="0"/>
              <a:t>Oponent bakalářské práce: </a:t>
            </a:r>
            <a:r>
              <a:rPr lang="cs-CZ" b="1" i="1" dirty="0" smtClean="0"/>
              <a:t>Ing</a:t>
            </a:r>
            <a:r>
              <a:rPr lang="cs-CZ" b="1" i="1" dirty="0"/>
              <a:t>. Jaromír Šmída</a:t>
            </a:r>
            <a:r>
              <a:rPr lang="cs-CZ" b="1" dirty="0"/>
              <a:t>	</a:t>
            </a:r>
            <a:r>
              <a:rPr lang="cs-CZ" dirty="0" smtClean="0"/>
              <a:t>			České Budějovice, Červen 2018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945022" y="767803"/>
            <a:ext cx="880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Vysoká škola technická a ekonomická v Českých Budějovicích</a:t>
            </a:r>
          </a:p>
          <a:p>
            <a:r>
              <a:rPr lang="cs-CZ" dirty="0" smtClean="0"/>
              <a:t>Ústav </a:t>
            </a:r>
            <a:r>
              <a:rPr lang="cs-CZ" dirty="0" err="1" smtClean="0"/>
              <a:t>technicko-technologický</a:t>
            </a: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7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86084"/>
              </p:ext>
            </p:extLst>
          </p:nvPr>
        </p:nvGraphicFramePr>
        <p:xfrm>
          <a:off x="936910" y="767803"/>
          <a:ext cx="100811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icture" r:id="rId3" imgW="9525000" imgH="9626600" progId="StaticMetafile">
                  <p:embed/>
                </p:oleObj>
              </mc:Choice>
              <mc:Fallback>
                <p:oleObj name="Picture" r:id="rId3" imgW="9525000" imgH="9626600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10" y="767803"/>
                        <a:ext cx="1008112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3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3" y="323162"/>
            <a:ext cx="8596668" cy="84591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investice a rizik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17" y="1378392"/>
            <a:ext cx="8596668" cy="2216685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Cash Flow projektu</a:t>
            </a:r>
          </a:p>
          <a:p>
            <a:pPr lvl="0"/>
            <a:r>
              <a:rPr lang="cs-CZ" sz="2000" dirty="0" smtClean="0"/>
              <a:t>Výpočet </a:t>
            </a:r>
            <a:r>
              <a:rPr lang="cs-CZ" sz="2000" dirty="0"/>
              <a:t>vnitřního výnosového procenta (IRR)</a:t>
            </a:r>
          </a:p>
          <a:p>
            <a:pPr lvl="0"/>
            <a:r>
              <a:rPr lang="cs-CZ" sz="2000" dirty="0"/>
              <a:t>Výpočet doby návratnosti a čisté současné hodnoty (NPV</a:t>
            </a:r>
            <a:r>
              <a:rPr lang="cs-CZ" sz="2000" dirty="0" smtClean="0"/>
              <a:t>)</a:t>
            </a:r>
          </a:p>
          <a:p>
            <a:pPr lvl="0"/>
            <a:r>
              <a:rPr lang="cs-CZ" sz="2000" dirty="0" smtClean="0"/>
              <a:t>Citlivostní </a:t>
            </a:r>
            <a:r>
              <a:rPr lang="cs-CZ" sz="2000" dirty="0"/>
              <a:t>analýza</a:t>
            </a:r>
          </a:p>
          <a:p>
            <a:r>
              <a:rPr lang="cs-CZ" sz="2000" dirty="0"/>
              <a:t>Analýza bodu </a:t>
            </a:r>
            <a:r>
              <a:rPr lang="cs-CZ" sz="2000" dirty="0" smtClean="0"/>
              <a:t>zvratu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7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3" y="323162"/>
            <a:ext cx="8596668" cy="84591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investice a rizik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Citlivostní Analýza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82" y="2713627"/>
            <a:ext cx="6675129" cy="414437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9595" y="1455512"/>
            <a:ext cx="8596668" cy="1178274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Vyhodnocení stanovených rizik na životnost projektu</a:t>
            </a:r>
          </a:p>
          <a:p>
            <a:pPr lvl="1"/>
            <a:r>
              <a:rPr lang="cs-CZ" dirty="0" smtClean="0"/>
              <a:t>Hlavním rizikem je produkce el. energie</a:t>
            </a:r>
          </a:p>
          <a:p>
            <a:pPr lvl="1"/>
            <a:r>
              <a:rPr lang="cs-CZ" dirty="0" smtClean="0"/>
              <a:t>Druhým neméně důležitým rizikem je spotřeba substrátů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9" y="2713627"/>
            <a:ext cx="3333750" cy="26784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26928" y="6252308"/>
            <a:ext cx="458907" cy="2032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 smtClean="0">
                <a:solidFill>
                  <a:schemeClr val="tx1"/>
                </a:solidFill>
              </a:rPr>
              <a:t>%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7648" y="2572106"/>
            <a:ext cx="458907" cy="2032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 smtClean="0">
                <a:solidFill>
                  <a:schemeClr val="tx1"/>
                </a:solidFill>
              </a:rPr>
              <a:t>Zisk</a:t>
            </a:r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3" y="323162"/>
            <a:ext cx="8596668" cy="84591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investice a rizik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bodu zvratu</a:t>
            </a:r>
            <a:endParaRPr lang="cs-CZ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9595" y="1455511"/>
            <a:ext cx="8596668" cy="1728365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Porovnání zisku vůči nákladům</a:t>
            </a:r>
          </a:p>
          <a:p>
            <a:pPr lvl="1"/>
            <a:r>
              <a:rPr lang="cs-CZ" dirty="0" smtClean="0"/>
              <a:t>Výstupem je stanovení </a:t>
            </a:r>
            <a:r>
              <a:rPr lang="cs-CZ" dirty="0"/>
              <a:t>minimálního </a:t>
            </a:r>
            <a:r>
              <a:rPr lang="cs-CZ" dirty="0" smtClean="0"/>
              <a:t>ročního provozu </a:t>
            </a:r>
            <a:r>
              <a:rPr lang="cs-CZ" dirty="0"/>
              <a:t>kogenerační </a:t>
            </a:r>
            <a:r>
              <a:rPr lang="cs-CZ" dirty="0" smtClean="0"/>
              <a:t>jednotky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53" y="2319693"/>
            <a:ext cx="6656518" cy="45383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207946" y="4283492"/>
            <a:ext cx="19269" cy="1682079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rot="273962">
            <a:off x="3208128" y="3782952"/>
            <a:ext cx="1020030" cy="529372"/>
            <a:chOff x="4641496" y="3783371"/>
            <a:chExt cx="1020030" cy="529372"/>
          </a:xfrm>
        </p:grpSpPr>
        <p:sp>
          <p:nvSpPr>
            <p:cNvPr id="7" name="Striped Right Arrow 6"/>
            <p:cNvSpPr/>
            <p:nvPr/>
          </p:nvSpPr>
          <p:spPr>
            <a:xfrm rot="19397260">
              <a:off x="4641496" y="3783371"/>
              <a:ext cx="1020030" cy="529372"/>
            </a:xfrm>
            <a:prstGeom prst="stripedRightArrow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9385945">
              <a:off x="4793302" y="3867306"/>
              <a:ext cx="618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zisk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 rot="217262">
            <a:off x="2077410" y="4454738"/>
            <a:ext cx="1182925" cy="529372"/>
            <a:chOff x="2099154" y="4565578"/>
            <a:chExt cx="1182925" cy="529372"/>
          </a:xfrm>
        </p:grpSpPr>
        <p:sp>
          <p:nvSpPr>
            <p:cNvPr id="11" name="Striped Right Arrow 10"/>
            <p:cNvSpPr/>
            <p:nvPr/>
          </p:nvSpPr>
          <p:spPr>
            <a:xfrm rot="8685133">
              <a:off x="2099154" y="4565578"/>
              <a:ext cx="1145743" cy="529372"/>
            </a:xfrm>
            <a:prstGeom prst="stripedRightArrow">
              <a:avLst/>
            </a:prstGeom>
            <a:solidFill>
              <a:schemeClr val="accent6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9447812">
              <a:off x="2254629" y="4566941"/>
              <a:ext cx="1027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ztráta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1346" y="2319693"/>
            <a:ext cx="458907" cy="2032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 smtClean="0">
                <a:solidFill>
                  <a:schemeClr val="tx1"/>
                </a:solidFill>
              </a:rPr>
              <a:t>Zisk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56771" y="5762370"/>
            <a:ext cx="458907" cy="2032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 err="1" smtClean="0">
                <a:solidFill>
                  <a:schemeClr val="tx1"/>
                </a:solidFill>
              </a:rPr>
              <a:t>mth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010401" y="2633785"/>
            <a:ext cx="15630" cy="1649707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84173"/>
            <a:ext cx="8596668" cy="100988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Diskuze výsledků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4052"/>
            <a:ext cx="8596668" cy="4406747"/>
          </a:xfrm>
        </p:spPr>
        <p:txBody>
          <a:bodyPr>
            <a:normAutofit/>
          </a:bodyPr>
          <a:lstStyle/>
          <a:p>
            <a:r>
              <a:rPr lang="pt-BR" sz="2000" dirty="0"/>
              <a:t>Je možné realizovat bioplynovou stanici bez použití dotace formou pevné výkupní ceny, stanovené legislativou</a:t>
            </a:r>
            <a:r>
              <a:rPr lang="pt-BR" sz="2000" dirty="0" smtClean="0"/>
              <a:t>?</a:t>
            </a:r>
            <a:endParaRPr lang="cs-CZ" sz="2000" dirty="0" smtClean="0"/>
          </a:p>
          <a:p>
            <a:pPr lvl="1"/>
            <a:r>
              <a:rPr lang="cs-CZ" dirty="0" smtClean="0"/>
              <a:t>Vypracováno aktualizované CF bez dotační podpory</a:t>
            </a:r>
          </a:p>
          <a:p>
            <a:pPr lvl="1"/>
            <a:r>
              <a:rPr lang="cs-CZ" dirty="0" smtClean="0"/>
              <a:t>Projekt je okamžitě v červených číslech</a:t>
            </a:r>
          </a:p>
          <a:p>
            <a:pPr lvl="2"/>
            <a:r>
              <a:rPr lang="cs-CZ" dirty="0" smtClean="0"/>
              <a:t>Ztrátová investice</a:t>
            </a:r>
          </a:p>
          <a:p>
            <a:pPr lvl="2"/>
            <a:r>
              <a:rPr lang="cs-CZ" dirty="0" smtClean="0"/>
              <a:t>Nerentabilní projekt</a:t>
            </a:r>
          </a:p>
          <a:p>
            <a:pPr lvl="2"/>
            <a:r>
              <a:rPr lang="cs-CZ" dirty="0" smtClean="0"/>
              <a:t>Nemožnost získat financování od bankovních domů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91" y="4751509"/>
            <a:ext cx="5648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91" y="5370634"/>
            <a:ext cx="38957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84173"/>
            <a:ext cx="8596668" cy="100988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Diskuze výsledků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4053"/>
            <a:ext cx="9094626" cy="40088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Jaký </a:t>
            </a:r>
            <a:r>
              <a:rPr lang="cs-CZ" sz="2000" dirty="0"/>
              <a:t>vliv bude mít okamžité využití tepelné energie pro vytápění zemědělských objektů (haly pro výkrm prasat) na celkové hodnocení projektu (IRR, NPV</a:t>
            </a:r>
            <a:r>
              <a:rPr lang="cs-CZ" sz="2000" dirty="0" smtClean="0"/>
              <a:t>)?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7" y="3324341"/>
            <a:ext cx="7507865" cy="227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4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28" y="587565"/>
            <a:ext cx="8596668" cy="1320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opatření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68" y="1554662"/>
            <a:ext cx="8596668" cy="990235"/>
          </a:xfrm>
        </p:spPr>
        <p:txBody>
          <a:bodyPr>
            <a:normAutofit/>
          </a:bodyPr>
          <a:lstStyle/>
          <a:p>
            <a:r>
              <a:rPr lang="cs-CZ" sz="2000" dirty="0"/>
              <a:t>Zahrnutí využití zbytkového tepla do celkového konceptu projektu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17" y="2544897"/>
            <a:ext cx="7189839" cy="25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33851"/>
            <a:ext cx="8596668" cy="801724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Posouzení investičního záměru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76" y="2568213"/>
            <a:ext cx="8596668" cy="257666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Projekt je rentabilní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 smtClean="0"/>
          </a:p>
          <a:p>
            <a:r>
              <a:rPr lang="cs-CZ" sz="2000" dirty="0" smtClean="0"/>
              <a:t>Důraz na udržitelnost projektu po uvedení do provozu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Aplikace návrhu opatření ke zlepšení efektivity a ekonomické stránky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0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35016"/>
            <a:ext cx="8596668" cy="80056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 – přínos diplomové práce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060" y="2622014"/>
            <a:ext cx="8596668" cy="22694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Diplomová </a:t>
            </a:r>
            <a:r>
              <a:rPr lang="cs-CZ" sz="2000" dirty="0"/>
              <a:t>práce </a:t>
            </a:r>
            <a:r>
              <a:rPr lang="cs-CZ" sz="2000" dirty="0" smtClean="0"/>
              <a:t>slouží jako </a:t>
            </a:r>
            <a:r>
              <a:rPr lang="cs-CZ" sz="2000" dirty="0"/>
              <a:t>podklad pro </a:t>
            </a:r>
            <a:r>
              <a:rPr lang="cs-CZ" sz="2000" dirty="0" smtClean="0"/>
              <a:t>reálného investora o realizaci projektu </a:t>
            </a:r>
            <a:br>
              <a:rPr lang="cs-CZ" sz="2000" dirty="0" smtClean="0"/>
            </a:br>
            <a:endParaRPr lang="cs-CZ" sz="2000" dirty="0"/>
          </a:p>
          <a:p>
            <a:r>
              <a:rPr lang="cs-CZ" sz="2000" dirty="0" smtClean="0"/>
              <a:t>Zpracování Studie proveditelnosti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Technicko-ekonomické řešení obnovitelného zdroje</a:t>
            </a:r>
          </a:p>
        </p:txBody>
      </p:sp>
    </p:spTree>
    <p:extLst>
      <p:ext uri="{BB962C8B-B14F-4D97-AF65-F5344CB8AC3E}">
        <p14:creationId xmlns:p14="http://schemas.microsoft.com/office/powerpoint/2010/main" val="1535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78" y="1005043"/>
            <a:ext cx="8596668" cy="977994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dotazy vedoucího práce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537" y="2336859"/>
            <a:ext cx="9050560" cy="327072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Popište jakým konkrétním způsobem ovlivňuje dotovaná podpora výkupu energií z obnovitelných zdrojů v tomto konkrétním případě rentabilitu projektu</a:t>
            </a:r>
          </a:p>
          <a:p>
            <a:pPr lvl="1"/>
            <a:r>
              <a:rPr lang="cs-CZ" dirty="0" smtClean="0"/>
              <a:t>Řešeno i ve výzkumném problému</a:t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91" y="4407436"/>
            <a:ext cx="5648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91" y="5026561"/>
            <a:ext cx="38957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937" y="2691788"/>
            <a:ext cx="7695485" cy="13208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5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32" y="1347731"/>
            <a:ext cx="8596668" cy="976828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Motivace a důvody k řešení problému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824" y="2469061"/>
            <a:ext cx="8596668" cy="274191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Navázání </a:t>
            </a:r>
            <a:r>
              <a:rPr lang="cs-CZ" sz="2000" dirty="0"/>
              <a:t>na </a:t>
            </a:r>
            <a:r>
              <a:rPr lang="cs-CZ" sz="2000" dirty="0" smtClean="0"/>
              <a:t>mou bakalářskou </a:t>
            </a:r>
            <a:r>
              <a:rPr lang="cs-CZ" sz="2000" dirty="0"/>
              <a:t>práci z roku 2016, Controlling projektu výstavby bioplynové stanice v Srbské republice.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Obnovitelný zdroj energie, budoucí zdroje </a:t>
            </a:r>
            <a:r>
              <a:rPr lang="cs-CZ" sz="2000" dirty="0"/>
              <a:t>elektrické a tepelné energie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Řešení problematiky studie proveditelnosti pro konkrétního investora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7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79" y="1435865"/>
            <a:ext cx="8596668" cy="86666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práce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68" y="2302524"/>
            <a:ext cx="8422599" cy="3161841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Cílem </a:t>
            </a:r>
            <a:r>
              <a:rPr lang="cs-CZ" sz="2000" dirty="0"/>
              <a:t>diplomové práce je vypracování studie proveditelnosti na výstavbu bioplynové stanice v Srbské republice, pro konkrétního investora AD </a:t>
            </a:r>
            <a:r>
              <a:rPr lang="cs-CZ" sz="2000" dirty="0" smtClean="0"/>
              <a:t>Neoplanta. Hlavním </a:t>
            </a:r>
            <a:r>
              <a:rPr lang="cs-CZ" sz="2000" dirty="0"/>
              <a:t>cílem je návrh nejvhodnější varianty bioplynové stanice (základní </a:t>
            </a:r>
            <a:r>
              <a:rPr lang="cs-CZ" sz="2000" dirty="0" err="1"/>
              <a:t>technicko-stavební</a:t>
            </a:r>
            <a:r>
              <a:rPr lang="cs-CZ" sz="2000" dirty="0"/>
              <a:t> specifikace) dle vstupních dat investora pro výběrové řízení generálního dodavatele, včetně vyhodnocení rentability projektu. </a:t>
            </a:r>
            <a:r>
              <a:rPr lang="cs-CZ" sz="2000" dirty="0" smtClean="0"/>
              <a:t>Práce </a:t>
            </a:r>
            <a:r>
              <a:rPr lang="cs-CZ" sz="2000" dirty="0"/>
              <a:t>se zaměří také na vyhodnocení projektu a stanovení možných nápravných </a:t>
            </a:r>
            <a:r>
              <a:rPr lang="cs-CZ" sz="2000" dirty="0" smtClean="0"/>
              <a:t>opatření</a:t>
            </a:r>
            <a:r>
              <a:rPr lang="cs-CZ" sz="2000" dirty="0"/>
              <a:t>, které by zlepšily ekonomickou stránku projektu či snížily dopad rizik, kritických faktorů.</a:t>
            </a:r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6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63" y="1071143"/>
            <a:ext cx="8596668" cy="757657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Výzkumné problémy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39" y="2204657"/>
            <a:ext cx="8907341" cy="3880773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Je </a:t>
            </a:r>
            <a:r>
              <a:rPr lang="cs-CZ" sz="2000" dirty="0"/>
              <a:t>možné realizovat bioplynovou stanici bez použití dotace formou pevné výkupní ceny, stanovené legislativou?</a:t>
            </a:r>
          </a:p>
          <a:p>
            <a:pPr lvl="0"/>
            <a:r>
              <a:rPr lang="cs-CZ" sz="2000" dirty="0" smtClean="0"/>
              <a:t>Jaký </a:t>
            </a:r>
            <a:r>
              <a:rPr lang="cs-CZ" sz="2000" dirty="0"/>
              <a:t>vliv bude mít okamžité využití tepelné energie pro vytápění zemědělských objektů (haly pro výkrm prasat) na celkové hodnocení projektu (IRR, NPV)?</a:t>
            </a:r>
          </a:p>
          <a:p>
            <a:pPr lvl="0"/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8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56" y="361672"/>
            <a:ext cx="8315098" cy="1091989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 pro dosažení výsledků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 byl zvolen </a:t>
            </a:r>
            <a:r>
              <a:rPr lang="cs-CZ" dirty="0"/>
              <a:t>dle </a:t>
            </a:r>
            <a:r>
              <a:rPr lang="cs-CZ" dirty="0" smtClean="0"/>
              <a:t>metodické příručky </a:t>
            </a:r>
            <a:r>
              <a:rPr lang="cs-CZ" dirty="0"/>
              <a:t>Studie proveditelnosti </a:t>
            </a:r>
            <a:r>
              <a:rPr lang="cs-CZ" dirty="0" smtClean="0"/>
              <a:t>pro </a:t>
            </a:r>
            <a:r>
              <a:rPr lang="cs-CZ" dirty="0"/>
              <a:t>Ministerstvo pro místní </a:t>
            </a:r>
            <a:r>
              <a:rPr lang="cs-CZ" dirty="0" smtClean="0"/>
              <a:t>rozvoj (SIEBER</a:t>
            </a:r>
            <a:r>
              <a:rPr lang="cs-CZ" dirty="0"/>
              <a:t>, </a:t>
            </a:r>
            <a:r>
              <a:rPr lang="cs-CZ" dirty="0" smtClean="0"/>
              <a:t>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79" y="444347"/>
            <a:ext cx="8984458" cy="1320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bioplynové stanice - proces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31" y="1430586"/>
            <a:ext cx="3465009" cy="498699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cs-CZ" dirty="0" smtClean="0"/>
              <a:t>Ustájení pro prasat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Příjmová jímka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Čerpací stanice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Dávkovač pevných substrátů</a:t>
            </a:r>
          </a:p>
          <a:p>
            <a:pPr>
              <a:buFont typeface="+mj-lt"/>
              <a:buAutoNum type="arabicPeriod"/>
            </a:pPr>
            <a:r>
              <a:rPr lang="cs-CZ" dirty="0" err="1" smtClean="0"/>
              <a:t>Fermentor</a:t>
            </a:r>
            <a:r>
              <a:rPr lang="cs-CZ" dirty="0" smtClean="0"/>
              <a:t> kruh v kruhu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Provozní budova (KGJ)</a:t>
            </a:r>
          </a:p>
          <a:p>
            <a:pPr>
              <a:buFont typeface="+mj-lt"/>
              <a:buAutoNum type="arabicPeriod"/>
            </a:pPr>
            <a:r>
              <a:rPr lang="cs-CZ" dirty="0" err="1" smtClean="0"/>
              <a:t>Fléra</a:t>
            </a:r>
            <a:endParaRPr lang="cs-CZ" dirty="0" smtClean="0"/>
          </a:p>
          <a:p>
            <a:pPr>
              <a:buFont typeface="+mj-lt"/>
              <a:buAutoNum type="arabicPeriod"/>
            </a:pPr>
            <a:r>
              <a:rPr lang="cs-CZ" dirty="0" smtClean="0"/>
              <a:t>Koncový sklad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Separátor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Přípojka VN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Využití separátu jako podestýlky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Využití zbytkového tepla</a:t>
            </a:r>
          </a:p>
          <a:p>
            <a:pPr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92" y="1319894"/>
            <a:ext cx="7403336" cy="52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79" y="444347"/>
            <a:ext cx="8984458" cy="1320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Představení investora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172858"/>
            <a:ext cx="4792337" cy="3685142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3083" y="1209266"/>
            <a:ext cx="8658731" cy="392718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Investor: Zemědělský podnik AD </a:t>
            </a:r>
            <a:r>
              <a:rPr lang="cs-CZ" sz="2000" dirty="0"/>
              <a:t>Neoplanta, </a:t>
            </a:r>
            <a:r>
              <a:rPr lang="cs-CZ" sz="2000" dirty="0" err="1"/>
              <a:t>Industrija</a:t>
            </a:r>
            <a:r>
              <a:rPr lang="cs-CZ" sz="2000" dirty="0"/>
              <a:t> </a:t>
            </a:r>
            <a:r>
              <a:rPr lang="cs-CZ" sz="2000" dirty="0" err="1" smtClean="0"/>
              <a:t>mesa</a:t>
            </a:r>
            <a:endParaRPr lang="cs-CZ" sz="2000" dirty="0" smtClean="0"/>
          </a:p>
          <a:p>
            <a:r>
              <a:rPr lang="cs-CZ" sz="2000" dirty="0" smtClean="0"/>
              <a:t>Lokalizace v</a:t>
            </a:r>
            <a:r>
              <a:rPr lang="cs-CZ" sz="2000" dirty="0"/>
              <a:t> oblasti Vojvodina, v katastrálním území obce </a:t>
            </a:r>
            <a:r>
              <a:rPr lang="cs-CZ" sz="2000" dirty="0" err="1" smtClean="0"/>
              <a:t>Čenej</a:t>
            </a:r>
            <a:endParaRPr lang="cs-CZ" sz="2000" dirty="0" smtClean="0"/>
          </a:p>
          <a:p>
            <a:r>
              <a:rPr lang="cs-CZ" sz="2000" dirty="0" smtClean="0"/>
              <a:t>Farma obhospodařuje </a:t>
            </a:r>
            <a:r>
              <a:rPr lang="cs-CZ" sz="2000" dirty="0"/>
              <a:t>ca 1 000 hektarů zemědělské půdy a provozuje jednu z největších farem v regionu na výkrm prasat, s celkovou roční kapacitou 70 000 </a:t>
            </a:r>
            <a:r>
              <a:rPr lang="cs-CZ" sz="2000" dirty="0" smtClean="0"/>
              <a:t>hlav </a:t>
            </a:r>
          </a:p>
          <a:p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7" y="4066931"/>
            <a:ext cx="4041683" cy="27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04" y="336322"/>
            <a:ext cx="8596668" cy="97988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Kritéria investičního záměru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500" y="1035586"/>
            <a:ext cx="7814472" cy="5629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900" dirty="0" smtClean="0"/>
          </a:p>
          <a:p>
            <a:endParaRPr lang="cs-CZ" sz="1900" dirty="0" smtClean="0"/>
          </a:p>
          <a:p>
            <a:r>
              <a:rPr lang="cs-CZ" sz="2000" dirty="0" smtClean="0"/>
              <a:t>Požadovaný výkon BPS 526 kW</a:t>
            </a:r>
          </a:p>
          <a:p>
            <a:r>
              <a:rPr lang="cs-CZ" sz="2000" dirty="0" smtClean="0"/>
              <a:t>Využití stávajících substrátů (prasečí kejda, kukuřičná siláž)</a:t>
            </a:r>
          </a:p>
          <a:p>
            <a:r>
              <a:rPr lang="cs-CZ" sz="2000" dirty="0" smtClean="0"/>
              <a:t>Využití sávajících objektů (lagun)</a:t>
            </a:r>
          </a:p>
          <a:p>
            <a:r>
              <a:rPr lang="cs-CZ" sz="2000" dirty="0" smtClean="0"/>
              <a:t>Separace digestátu pro následný prodej</a:t>
            </a:r>
          </a:p>
          <a:p>
            <a:r>
              <a:rPr lang="cs-CZ" sz="2000" dirty="0"/>
              <a:t>Realizace na </a:t>
            </a:r>
            <a:r>
              <a:rPr lang="cs-CZ" sz="2000" dirty="0" smtClean="0"/>
              <a:t>klíč</a:t>
            </a:r>
          </a:p>
          <a:p>
            <a:r>
              <a:rPr lang="cs-CZ" sz="2000" u="sng" dirty="0" smtClean="0"/>
              <a:t>Rozšíření </a:t>
            </a:r>
            <a:r>
              <a:rPr lang="cs-CZ" sz="2000" u="sng" dirty="0"/>
              <a:t>BPS </a:t>
            </a:r>
            <a:r>
              <a:rPr lang="cs-CZ" sz="2000" u="sng" dirty="0" smtClean="0"/>
              <a:t>o další fermentory v </a:t>
            </a:r>
            <a:r>
              <a:rPr lang="cs-CZ" sz="2000" u="sng" dirty="0"/>
              <a:t>dlouhodobém </a:t>
            </a:r>
            <a:r>
              <a:rPr lang="cs-CZ" sz="2000" u="sng" dirty="0" smtClean="0"/>
              <a:t>horizontu</a:t>
            </a:r>
          </a:p>
          <a:p>
            <a:r>
              <a:rPr lang="cs-CZ" sz="2000" u="sng" dirty="0" smtClean="0"/>
              <a:t>Co největší využití prasečí kejdy v dlouhodobém horizontu</a:t>
            </a:r>
            <a:endParaRPr lang="cs-CZ" sz="2000" u="sng" dirty="0"/>
          </a:p>
          <a:p>
            <a:r>
              <a:rPr lang="cs-CZ" sz="2000" u="sng" dirty="0" smtClean="0"/>
              <a:t>Termín </a:t>
            </a:r>
            <a:r>
              <a:rPr lang="cs-CZ" sz="2000" u="sng" dirty="0"/>
              <a:t>uvedení do provozu 06/2020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3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10" y="201976"/>
            <a:ext cx="9579370" cy="1175132"/>
          </a:xfrm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Technologické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technické řešení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Varianty BPS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55" y="1511759"/>
            <a:ext cx="8753105" cy="5263614"/>
          </a:xfrm>
        </p:spPr>
        <p:txBody>
          <a:bodyPr>
            <a:normAutofit/>
          </a:bodyPr>
          <a:lstStyle/>
          <a:p>
            <a:pPr lvl="0"/>
            <a:r>
              <a:rPr lang="cs-CZ" sz="1900" dirty="0" smtClean="0"/>
              <a:t>Kruh v kruhu s integrovaným plynojemem, železobetonové provedení</a:t>
            </a:r>
          </a:p>
          <a:p>
            <a:pPr marL="0" lvl="0" indent="0">
              <a:buNone/>
            </a:pPr>
            <a:endParaRPr lang="cs-CZ" sz="1900" dirty="0" smtClean="0"/>
          </a:p>
          <a:p>
            <a:pPr lvl="0"/>
            <a:r>
              <a:rPr lang="cs-CZ" sz="1900" dirty="0" smtClean="0"/>
              <a:t>Kruh v kruhu s externím plynojemem, železobetonové provedení</a:t>
            </a:r>
          </a:p>
          <a:p>
            <a:pPr marL="0" lvl="0" indent="0">
              <a:buNone/>
            </a:pPr>
            <a:endParaRPr lang="cs-CZ" sz="1900" dirty="0" smtClean="0"/>
          </a:p>
          <a:p>
            <a:pPr lvl="0"/>
            <a:r>
              <a:rPr lang="cs-CZ" sz="1900" u="sng" dirty="0"/>
              <a:t>S</a:t>
            </a:r>
            <a:r>
              <a:rPr lang="cs-CZ" sz="1900" u="sng" dirty="0" smtClean="0"/>
              <a:t>amostatné fermentory s integrovaným plynojemem</a:t>
            </a:r>
          </a:p>
          <a:p>
            <a:pPr lvl="1"/>
            <a:r>
              <a:rPr lang="cs-CZ" sz="1700" dirty="0"/>
              <a:t>Splňuje hlavní </a:t>
            </a:r>
            <a:r>
              <a:rPr lang="cs-CZ" sz="1700" dirty="0" smtClean="0"/>
              <a:t>kritéria </a:t>
            </a:r>
            <a:r>
              <a:rPr lang="cs-CZ" sz="1700" dirty="0"/>
              <a:t>investora </a:t>
            </a:r>
          </a:p>
          <a:p>
            <a:pPr lvl="2"/>
            <a:r>
              <a:rPr lang="cs-CZ" sz="1500" dirty="0" smtClean="0"/>
              <a:t>možnost rozšíření o další fermentory</a:t>
            </a:r>
          </a:p>
          <a:p>
            <a:pPr lvl="2"/>
            <a:r>
              <a:rPr lang="cs-CZ" sz="1500" dirty="0" smtClean="0"/>
              <a:t>zpracování velkého objemu prasečí kejdy</a:t>
            </a:r>
          </a:p>
          <a:p>
            <a:pPr lvl="3"/>
            <a:r>
              <a:rPr lang="cs-CZ" sz="1300" dirty="0" smtClean="0"/>
              <a:t>Vysoká náročnost na ohřev substrátu</a:t>
            </a:r>
          </a:p>
          <a:p>
            <a:pPr lvl="3"/>
            <a:r>
              <a:rPr lang="cs-CZ" sz="1300" dirty="0" smtClean="0"/>
              <a:t>Rozměrné železobetonové kruhové fermentory vzhledem k objemu substrátu</a:t>
            </a:r>
          </a:p>
          <a:p>
            <a:pPr lvl="0"/>
            <a:endParaRPr lang="cs-CZ" sz="1900" u="sng" dirty="0" smtClean="0"/>
          </a:p>
          <a:p>
            <a:pPr marL="0" lvl="0" indent="0">
              <a:buNone/>
            </a:pPr>
            <a:endParaRPr lang="cs-CZ" u="sng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9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xroth Colors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264461"/>
      </a:accent1>
      <a:accent2>
        <a:srgbClr val="5A7C91"/>
      </a:accent2>
      <a:accent3>
        <a:srgbClr val="A3BAC8"/>
      </a:accent3>
      <a:accent4>
        <a:srgbClr val="00CCFF"/>
      </a:accent4>
      <a:accent5>
        <a:srgbClr val="7FE5FF"/>
      </a:accent5>
      <a:accent6>
        <a:srgbClr val="DF0024"/>
      </a:accent6>
      <a:hlink>
        <a:srgbClr val="002B49"/>
      </a:hlink>
      <a:folHlink>
        <a:srgbClr val="5A7C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</TotalTime>
  <Words>559</Words>
  <Application>Microsoft Office PowerPoint</Application>
  <PresentationFormat>Širokoúhlá obrazovka</PresentationFormat>
  <Paragraphs>101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Picture</vt:lpstr>
      <vt:lpstr>Studie proveditelnosti bioplynové stanice  v Srbské republice</vt:lpstr>
      <vt:lpstr>Motivace a důvody k řešení problému</vt:lpstr>
      <vt:lpstr>Cíl práce</vt:lpstr>
      <vt:lpstr>Výzkumné problémy</vt:lpstr>
      <vt:lpstr>Metodika pro dosažení výsledků</vt:lpstr>
      <vt:lpstr>Model bioplynové stanice - proces</vt:lpstr>
      <vt:lpstr>Představení investora</vt:lpstr>
      <vt:lpstr>Kritéria investičního záměru</vt:lpstr>
      <vt:lpstr>Technologické a technické řešení projektu Varianty BPS</vt:lpstr>
      <vt:lpstr>Hodnocení investice a rizik</vt:lpstr>
      <vt:lpstr>Hodnocení investice a rizik Citlivostní Analýza</vt:lpstr>
      <vt:lpstr>Hodnocení investice a rizik Analýza bodu zvratu</vt:lpstr>
      <vt:lpstr>Diskuze výsledků</vt:lpstr>
      <vt:lpstr>Diskuze výsledků</vt:lpstr>
      <vt:lpstr>Návrhy opatření</vt:lpstr>
      <vt:lpstr>Posouzení investičního záměru</vt:lpstr>
      <vt:lpstr>Závěr – přínos diplomové práce</vt:lpstr>
      <vt:lpstr>Doplňující dotazy vedoucího práce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Kaplanová Eva</dc:creator>
  <cp:lastModifiedBy>Eva Kaplanova</cp:lastModifiedBy>
  <cp:revision>83</cp:revision>
  <dcterms:created xsi:type="dcterms:W3CDTF">2016-05-06T19:26:06Z</dcterms:created>
  <dcterms:modified xsi:type="dcterms:W3CDTF">2018-06-13T15:17:43Z</dcterms:modified>
</cp:coreProperties>
</file>