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0" r:id="rId4"/>
    <p:sldId id="266" r:id="rId5"/>
    <p:sldId id="261" r:id="rId6"/>
    <p:sldId id="265" r:id="rId7"/>
    <p:sldId id="267" r:id="rId8"/>
    <p:sldId id="263" r:id="rId9"/>
    <p:sldId id="268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84C6A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00" autoAdjust="0"/>
  </p:normalViewPr>
  <p:slideViewPr>
    <p:cSldViewPr>
      <p:cViewPr varScale="1">
        <p:scale>
          <a:sx n="63" d="100"/>
          <a:sy n="63" d="100"/>
        </p:scale>
        <p:origin x="-120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A41D05FC-683C-4D9E-9314-0DFB3E0856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7555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B656E980-0F7C-4425-91FB-987AFD5681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6171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6E980-0F7C-4425-91FB-987AFD568199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6718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9DD483FA-0E36-4DFE-AC03-6EB994B1273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2FD84-E453-4B45-BA5E-A2894E5E8F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779775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6C4AC-90D0-444F-8C7C-17048ECE4F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271986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39824-FB50-4D3B-A599-A426C18573B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263725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E62EC-B229-4EC9-BB4C-A81CEFFDD91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901664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C67C7-FD28-47D0-933F-6F9FB1E890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041772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7EEEA-E871-4E1C-ACE6-1EF9CCA6DF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384677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00B78-4103-40B8-A8EC-937487F858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91959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199E1-9B10-4B71-AD7C-81A12659BD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500046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D2B5F-4442-4EA2-B2BD-B2D11D9CF5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3596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1A401-93EE-4247-A5F4-3A1C89105C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943535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Text s odrážkami na druhé úrovni</a:t>
            </a:r>
          </a:p>
          <a:p>
            <a:pPr lvl="2"/>
            <a:r>
              <a:rPr lang="cs-CZ" altLang="cs-CZ" smtClean="0"/>
              <a:t>Text s odrážkami na třetí úrovni</a:t>
            </a:r>
          </a:p>
          <a:p>
            <a:pPr lvl="3"/>
            <a:r>
              <a:rPr lang="cs-CZ" altLang="cs-CZ" smtClean="0"/>
              <a:t> Text s odrážkami na čtvrté úrovni</a:t>
            </a:r>
          </a:p>
          <a:p>
            <a:pPr lvl="4"/>
            <a:r>
              <a:rPr lang="cs-CZ" altLang="cs-CZ" smtClean="0"/>
              <a:t>Text s odrážkami na páté úrovni</a:t>
            </a:r>
          </a:p>
          <a:p>
            <a:pPr lvl="1"/>
            <a:endParaRPr lang="cs-CZ" altLang="cs-CZ" smtClean="0"/>
          </a:p>
          <a:p>
            <a:pPr lvl="2"/>
            <a:endParaRPr lang="cs-CZ" altLang="cs-CZ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cs-CZ" altLang="cs-CZ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cs-CZ" altLang="cs-CZ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AD6F7520-16CA-472B-8572-861FA4BE53D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8578955" cy="4232761"/>
          </a:xfrm>
        </p:spPr>
        <p:txBody>
          <a:bodyPr/>
          <a:lstStyle/>
          <a:p>
            <a:r>
              <a:rPr lang="cs-CZ" sz="5400" dirty="0" smtClean="0">
                <a:solidFill>
                  <a:schemeClr val="tx1"/>
                </a:solidFill>
              </a:rPr>
              <a:t>Diplomová práce</a:t>
            </a:r>
            <a:r>
              <a:rPr lang="cs-CZ" sz="1400" dirty="0" smtClean="0">
                <a:solidFill>
                  <a:schemeClr val="tx1"/>
                </a:solidFill>
              </a:rPr>
              <a:t/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/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/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4000" dirty="0"/>
              <a:t>Návrh opatření pro zefektivnění procesů v kontextu logistiky náhradních dílů</a:t>
            </a:r>
          </a:p>
        </p:txBody>
      </p:sp>
      <p:sp>
        <p:nvSpPr>
          <p:cNvPr id="10" name="Podnadpis 2"/>
          <p:cNvSpPr>
            <a:spLocks noGrp="1"/>
          </p:cNvSpPr>
          <p:nvPr>
            <p:ph type="subTitle" idx="1"/>
          </p:nvPr>
        </p:nvSpPr>
        <p:spPr>
          <a:xfrm>
            <a:off x="21724" y="4653136"/>
            <a:ext cx="9122276" cy="1296145"/>
          </a:xfrm>
        </p:spPr>
        <p:txBody>
          <a:bodyPr>
            <a:noAutofit/>
          </a:bodyPr>
          <a:lstStyle/>
          <a:p>
            <a:pPr algn="ctr"/>
            <a:r>
              <a:rPr lang="cs-CZ" sz="2000" b="1" dirty="0" smtClean="0"/>
              <a:t>Bc. Adéla Selnarová</a:t>
            </a:r>
            <a:br>
              <a:rPr lang="cs-CZ" sz="2000" b="1" dirty="0" smtClean="0"/>
            </a:br>
            <a:endParaRPr lang="cs-CZ" sz="2000" b="1" dirty="0" smtClean="0"/>
          </a:p>
          <a:p>
            <a:r>
              <a:rPr lang="cs-CZ" sz="1600" b="1" dirty="0" smtClean="0"/>
              <a:t>Vysoká </a:t>
            </a:r>
            <a:r>
              <a:rPr lang="cs-CZ" sz="1600" b="1" dirty="0"/>
              <a:t>škola technická a ekonomická </a:t>
            </a:r>
            <a:r>
              <a:rPr lang="cs-CZ" sz="1600" b="1" dirty="0" smtClean="0"/>
              <a:t>v </a:t>
            </a:r>
            <a:r>
              <a:rPr lang="cs-CZ" sz="1600" b="1" dirty="0"/>
              <a:t>Českých </a:t>
            </a:r>
            <a:r>
              <a:rPr lang="cs-CZ" sz="1600" b="1" dirty="0" smtClean="0"/>
              <a:t>Budějovicích</a:t>
            </a:r>
          </a:p>
          <a:p>
            <a:r>
              <a:rPr lang="cs-CZ" sz="1600" dirty="0"/>
              <a:t>Ústav technicko-technologický</a:t>
            </a:r>
          </a:p>
          <a:p>
            <a:pPr algn="ctr"/>
            <a:r>
              <a:rPr lang="cs-CZ" sz="1600" b="1" dirty="0" smtClean="0"/>
              <a:t>2020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77200" cy="3967336"/>
          </a:xfrm>
        </p:spPr>
        <p:txBody>
          <a:bodyPr/>
          <a:lstStyle/>
          <a:p>
            <a:pPr algn="ctr"/>
            <a:r>
              <a:rPr lang="cs-CZ" altLang="cs-CZ" sz="6600" dirty="0" smtClean="0"/>
              <a:t>Děkuji za pozornost</a:t>
            </a:r>
            <a:endParaRPr lang="cs-CZ" altLang="cs-CZ" sz="66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9824-FB50-4D3B-A599-A426C18573B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1547664" y="5085184"/>
            <a:ext cx="6400800" cy="1152128"/>
          </a:xfrm>
        </p:spPr>
        <p:txBody>
          <a:bodyPr/>
          <a:lstStyle/>
          <a:p>
            <a:pPr marL="45720" indent="0" algn="ctr">
              <a:buNone/>
            </a:pPr>
            <a:r>
              <a:rPr lang="cs-CZ" dirty="0" smtClean="0">
                <a:solidFill>
                  <a:schemeClr val="tx1"/>
                </a:solidFill>
              </a:rPr>
              <a:t>Bc. Adéla Selnarová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1813" y="857250"/>
            <a:ext cx="8002587" cy="5715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dirty="0"/>
              <a:t>Cíl diplomové práce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1"/>
            <a:ext cx="8640960" cy="1224136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Na základě </a:t>
            </a:r>
            <a:r>
              <a:rPr lang="cs-CZ" sz="1800" dirty="0">
                <a:solidFill>
                  <a:schemeClr val="tx1"/>
                </a:solidFill>
              </a:rPr>
              <a:t>analýzy současného stavu vybrané společnosti navrhnout zefektivnění procesů v oblasti náhradních dílů na logistickém řetězci </a:t>
            </a:r>
            <a:r>
              <a:rPr lang="cs-CZ" sz="1800" dirty="0" smtClean="0">
                <a:solidFill>
                  <a:schemeClr val="tx1"/>
                </a:solidFill>
              </a:rPr>
              <a:t>a </a:t>
            </a:r>
            <a:r>
              <a:rPr lang="cs-CZ" sz="1800" dirty="0">
                <a:solidFill>
                  <a:schemeClr val="tx1"/>
                </a:solidFill>
              </a:rPr>
              <a:t>provést jejich ekonomické vyhodnocení</a:t>
            </a:r>
            <a:r>
              <a:rPr lang="cs-CZ" sz="18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9824-FB50-4D3B-A599-A426C18573B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457200" y="3645024"/>
            <a:ext cx="8077200" cy="275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kern="0" dirty="0" smtClean="0">
                <a:solidFill>
                  <a:schemeClr val="tx1"/>
                </a:solidFill>
              </a:rPr>
              <a:t>Navrhnutí zefektivnění procesů skladu náhradních dílů</a:t>
            </a:r>
          </a:p>
          <a:p>
            <a:r>
              <a:rPr lang="cs-CZ" sz="1800" kern="0" dirty="0" smtClean="0">
                <a:solidFill>
                  <a:schemeClr val="tx1"/>
                </a:solidFill>
              </a:rPr>
              <a:t>Prostudování současného fungování skladu ND</a:t>
            </a:r>
          </a:p>
          <a:p>
            <a:r>
              <a:rPr lang="cs-CZ" sz="1800" kern="0" dirty="0" smtClean="0">
                <a:solidFill>
                  <a:schemeClr val="tx1"/>
                </a:solidFill>
              </a:rPr>
              <a:t>Úprava logistického informačního systému</a:t>
            </a:r>
          </a:p>
          <a:p>
            <a:r>
              <a:rPr lang="cs-CZ" sz="1800" kern="0" dirty="0" smtClean="0">
                <a:solidFill>
                  <a:schemeClr val="tx1"/>
                </a:solidFill>
              </a:rPr>
              <a:t>Technicko-ekonomické vyhodnocení</a:t>
            </a:r>
          </a:p>
          <a:p>
            <a:r>
              <a:rPr lang="cs-CZ" sz="1800" kern="0" dirty="0" smtClean="0"/>
              <a:t>Je informační systém, který je ve firmě zaveden, efektivní v rámci logistiky náhradních dílů?</a:t>
            </a:r>
          </a:p>
          <a:p>
            <a:r>
              <a:rPr lang="cs-CZ" sz="1800" kern="0" dirty="0" smtClean="0"/>
              <a:t>Jaká je finanční náročnost zvolené investice?</a:t>
            </a:r>
          </a:p>
          <a:p>
            <a:endParaRPr lang="cs-CZ" sz="2400" kern="0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57200" y="2852936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cs-CZ" altLang="cs-CZ" kern="0" smtClean="0"/>
              <a:t>Výzkumný problém a otázky</a:t>
            </a:r>
            <a:endParaRPr lang="cs-CZ" altLang="cs-CZ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692696"/>
            <a:ext cx="8264932" cy="914400"/>
          </a:xfrm>
        </p:spPr>
        <p:txBody>
          <a:bodyPr/>
          <a:lstStyle/>
          <a:p>
            <a:pPr algn="ctr"/>
            <a:r>
              <a:rPr lang="cs-CZ" altLang="cs-CZ" sz="4000" dirty="0" smtClean="0"/>
              <a:t>Společnost KAFKA TRANSPORT a.s.</a:t>
            </a:r>
            <a:endParaRPr lang="cs-CZ" altLang="cs-CZ" sz="4000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077200" cy="1956048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Mezinárodní i tuzemská silniční nákladní doprava, skladování, opravárenství, myčka, vlastní tankovací stanice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Jižní Čechy – Opařany (okres Tábor)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145 zaměstnanců, 110 vozidel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9824-FB50-4D3B-A599-A426C18573BF}" type="slidenum">
              <a:rPr lang="cs-CZ" altLang="cs-CZ" smtClean="0"/>
              <a:pPr/>
              <a:t>3</a:t>
            </a:fld>
            <a:endParaRPr lang="cs-CZ" altLang="cs-CZ"/>
          </a:p>
        </p:txBody>
      </p:sp>
      <p:pic>
        <p:nvPicPr>
          <p:cNvPr id="8" name="Zástupný symbol pro obsah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7" b="8157"/>
          <a:stretch/>
        </p:blipFill>
        <p:spPr>
          <a:xfrm>
            <a:off x="2427748" y="3685726"/>
            <a:ext cx="4664532" cy="298363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900" dirty="0"/>
              <a:t>Přínosy </a:t>
            </a:r>
            <a:r>
              <a:rPr lang="cs-CZ" altLang="cs-CZ" sz="3900" dirty="0" smtClean="0"/>
              <a:t>diplomové práce </a:t>
            </a:r>
            <a:br>
              <a:rPr lang="cs-CZ" altLang="cs-CZ" sz="3900" dirty="0" smtClean="0"/>
            </a:br>
            <a:r>
              <a:rPr lang="cs-CZ" altLang="cs-CZ" sz="3900" dirty="0" smtClean="0"/>
              <a:t>z </a:t>
            </a:r>
            <a:r>
              <a:rPr lang="cs-CZ" altLang="cs-CZ" sz="3900" dirty="0" err="1" smtClean="0"/>
              <a:t>technicko-ekonomického</a:t>
            </a:r>
            <a:r>
              <a:rPr lang="cs-CZ" altLang="cs-CZ" sz="3900" dirty="0" smtClean="0"/>
              <a:t> </a:t>
            </a:r>
            <a:r>
              <a:rPr lang="cs-CZ" altLang="cs-CZ" sz="3900" dirty="0"/>
              <a:t>hlediska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7544" y="1874674"/>
            <a:ext cx="8077200" cy="4836368"/>
          </a:xfrm>
        </p:spPr>
        <p:txBody>
          <a:bodyPr/>
          <a:lstStyle/>
          <a:p>
            <a:r>
              <a:rPr lang="cs-CZ" altLang="cs-CZ" dirty="0" smtClean="0"/>
              <a:t>Doplnění informací v informační systému</a:t>
            </a:r>
          </a:p>
          <a:p>
            <a:pPr lvl="2"/>
            <a:r>
              <a:rPr lang="cs-CZ" altLang="cs-CZ" dirty="0" smtClean="0"/>
              <a:t>Přehlednost</a:t>
            </a:r>
          </a:p>
          <a:p>
            <a:pPr lvl="2"/>
            <a:r>
              <a:rPr lang="cs-CZ" altLang="cs-CZ" dirty="0" smtClean="0"/>
              <a:t>Aktuální stavy</a:t>
            </a:r>
            <a:endParaRPr lang="cs-CZ" alt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9824-FB50-4D3B-A599-A426C18573BF}" type="slidenum">
              <a:rPr lang="cs-CZ" altLang="cs-CZ" smtClean="0"/>
              <a:pPr/>
              <a:t>4</a:t>
            </a:fld>
            <a:endParaRPr lang="cs-CZ" altLang="cs-CZ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501008"/>
            <a:ext cx="6768752" cy="2633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9156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cs-CZ" altLang="cs-CZ" sz="3900" dirty="0">
                <a:latin typeface="+mj-lt"/>
                <a:ea typeface="+mj-ea"/>
                <a:cs typeface="+mj-cs"/>
              </a:rPr>
              <a:t>Přínosy diplomové práce </a:t>
            </a:r>
            <a:r>
              <a:rPr lang="cs-CZ" altLang="cs-CZ" sz="3900" dirty="0" smtClean="0">
                <a:latin typeface="+mj-lt"/>
                <a:ea typeface="+mj-ea"/>
                <a:cs typeface="+mj-cs"/>
              </a:rPr>
              <a:t/>
            </a:r>
            <a:br>
              <a:rPr lang="cs-CZ" altLang="cs-CZ" sz="3900" dirty="0" smtClean="0">
                <a:latin typeface="+mj-lt"/>
                <a:ea typeface="+mj-ea"/>
                <a:cs typeface="+mj-cs"/>
              </a:rPr>
            </a:br>
            <a:r>
              <a:rPr lang="cs-CZ" altLang="cs-CZ" sz="3900" dirty="0" smtClean="0">
                <a:latin typeface="+mj-lt"/>
                <a:ea typeface="+mj-ea"/>
                <a:cs typeface="+mj-cs"/>
              </a:rPr>
              <a:t>z </a:t>
            </a:r>
            <a:r>
              <a:rPr lang="cs-CZ" altLang="cs-CZ" sz="3900" dirty="0" err="1" smtClean="0">
                <a:latin typeface="+mj-lt"/>
                <a:ea typeface="+mj-ea"/>
                <a:cs typeface="+mj-cs"/>
              </a:rPr>
              <a:t>technicko-ekonomického</a:t>
            </a:r>
            <a:r>
              <a:rPr lang="cs-CZ" altLang="cs-CZ" sz="3900" dirty="0" smtClean="0">
                <a:latin typeface="+mj-lt"/>
                <a:ea typeface="+mj-ea"/>
                <a:cs typeface="+mj-cs"/>
              </a:rPr>
              <a:t> </a:t>
            </a:r>
            <a:r>
              <a:rPr lang="cs-CZ" altLang="cs-CZ" sz="3900" dirty="0">
                <a:latin typeface="+mj-lt"/>
                <a:ea typeface="+mj-ea"/>
                <a:cs typeface="+mj-cs"/>
              </a:rPr>
              <a:t>hlediska</a:t>
            </a:r>
            <a:endParaRPr lang="cs-CZ" sz="3900" dirty="0">
              <a:latin typeface="+mj-lt"/>
              <a:ea typeface="+mj-ea"/>
              <a:cs typeface="+mj-cs"/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077200" cy="4495800"/>
          </a:xfrm>
        </p:spPr>
        <p:txBody>
          <a:bodyPr/>
          <a:lstStyle/>
          <a:p>
            <a:r>
              <a:rPr lang="cs-CZ" altLang="cs-CZ" dirty="0" smtClean="0"/>
              <a:t>Reorganizace skladových míst</a:t>
            </a:r>
          </a:p>
          <a:p>
            <a:pPr lvl="2"/>
            <a:r>
              <a:rPr lang="cs-CZ" altLang="cs-CZ" sz="2800" dirty="0"/>
              <a:t>Úklid současného </a:t>
            </a:r>
            <a:r>
              <a:rPr lang="cs-CZ" altLang="cs-CZ" sz="2800" dirty="0" smtClean="0"/>
              <a:t>stavu</a:t>
            </a:r>
          </a:p>
          <a:p>
            <a:pPr lvl="2"/>
            <a:r>
              <a:rPr lang="cs-CZ" altLang="cs-CZ" sz="2800" dirty="0" smtClean="0"/>
              <a:t>Manuální </a:t>
            </a:r>
            <a:r>
              <a:rPr lang="cs-CZ" altLang="cs-CZ" sz="2800" dirty="0"/>
              <a:t>technika – </a:t>
            </a:r>
            <a:r>
              <a:rPr lang="cs-CZ" altLang="cs-CZ" sz="2800" dirty="0" smtClean="0"/>
              <a:t>paletizace</a:t>
            </a:r>
            <a:endParaRPr lang="cs-CZ" altLang="cs-CZ" sz="2800" dirty="0"/>
          </a:p>
          <a:p>
            <a:pPr lvl="2"/>
            <a:r>
              <a:rPr lang="cs-CZ" altLang="cs-CZ" sz="2800" dirty="0" smtClean="0"/>
              <a:t>Skladové </a:t>
            </a:r>
            <a:r>
              <a:rPr lang="cs-CZ" altLang="cs-CZ" sz="2800" dirty="0" smtClean="0"/>
              <a:t>přepravky, police a boxy</a:t>
            </a:r>
          </a:p>
          <a:p>
            <a:pPr lvl="2"/>
            <a:r>
              <a:rPr lang="cs-CZ" sz="2800" dirty="0" smtClean="0">
                <a:solidFill>
                  <a:schemeClr val="tx1"/>
                </a:solidFill>
                <a:latin typeface="+mn-lt"/>
              </a:rPr>
              <a:t>Přepravky </a:t>
            </a:r>
            <a:r>
              <a:rPr lang="cs-CZ" sz="2800" dirty="0">
                <a:solidFill>
                  <a:schemeClr val="tx1"/>
                </a:solidFill>
                <a:latin typeface="+mn-lt"/>
              </a:rPr>
              <a:t>BULL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(400x115x110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mm a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400x230x100 mm)  71 ks a 64 ks, </a:t>
            </a:r>
            <a:r>
              <a:rPr lang="cs-CZ" sz="2800" dirty="0" smtClean="0">
                <a:solidFill>
                  <a:schemeClr val="tx1"/>
                </a:solidFill>
                <a:latin typeface="+mn-lt"/>
              </a:rPr>
              <a:t>přepravky EURO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(400x300x175 mm) 15 ks</a:t>
            </a:r>
            <a:r>
              <a:rPr lang="cs-CZ" sz="2800" dirty="0" smtClean="0">
                <a:solidFill>
                  <a:schemeClr val="tx1"/>
                </a:solidFill>
                <a:latin typeface="+mn-lt"/>
              </a:rPr>
              <a:t>, police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10ks</a:t>
            </a:r>
          </a:p>
          <a:p>
            <a:pPr lvl="2"/>
            <a:r>
              <a:rPr lang="cs-CZ" sz="2800" dirty="0" smtClean="0"/>
              <a:t>Cenová kalkulace 21 141 Kč</a:t>
            </a:r>
            <a:endParaRPr lang="cs-CZ" altLang="cs-CZ" sz="28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9824-FB50-4D3B-A599-A426C18573BF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cs-CZ" altLang="cs-CZ" sz="3900" dirty="0">
                <a:latin typeface="+mj-lt"/>
                <a:ea typeface="+mj-ea"/>
                <a:cs typeface="+mj-cs"/>
              </a:rPr>
              <a:t>Přínosy diplomové práce </a:t>
            </a:r>
            <a:r>
              <a:rPr lang="cs-CZ" altLang="cs-CZ" sz="3900" dirty="0" smtClean="0">
                <a:latin typeface="+mj-lt"/>
                <a:ea typeface="+mj-ea"/>
                <a:cs typeface="+mj-cs"/>
              </a:rPr>
              <a:t/>
            </a:r>
            <a:br>
              <a:rPr lang="cs-CZ" altLang="cs-CZ" sz="3900" dirty="0" smtClean="0">
                <a:latin typeface="+mj-lt"/>
                <a:ea typeface="+mj-ea"/>
                <a:cs typeface="+mj-cs"/>
              </a:rPr>
            </a:br>
            <a:r>
              <a:rPr lang="cs-CZ" altLang="cs-CZ" sz="3900" dirty="0" smtClean="0">
                <a:latin typeface="+mj-lt"/>
                <a:ea typeface="+mj-ea"/>
                <a:cs typeface="+mj-cs"/>
              </a:rPr>
              <a:t>z </a:t>
            </a:r>
            <a:r>
              <a:rPr lang="cs-CZ" altLang="cs-CZ" sz="3900" dirty="0" err="1" smtClean="0">
                <a:latin typeface="+mj-lt"/>
                <a:ea typeface="+mj-ea"/>
                <a:cs typeface="+mj-cs"/>
              </a:rPr>
              <a:t>technicko-ekonomického</a:t>
            </a:r>
            <a:r>
              <a:rPr lang="cs-CZ" altLang="cs-CZ" sz="3900" dirty="0" smtClean="0">
                <a:latin typeface="+mj-lt"/>
                <a:ea typeface="+mj-ea"/>
                <a:cs typeface="+mj-cs"/>
              </a:rPr>
              <a:t> </a:t>
            </a:r>
            <a:r>
              <a:rPr lang="cs-CZ" altLang="cs-CZ" sz="3900" dirty="0">
                <a:latin typeface="+mj-lt"/>
                <a:ea typeface="+mj-ea"/>
                <a:cs typeface="+mj-cs"/>
              </a:rPr>
              <a:t>hlediska</a:t>
            </a:r>
            <a:endParaRPr lang="cs-CZ" sz="3900" dirty="0">
              <a:latin typeface="+mj-lt"/>
              <a:ea typeface="+mj-ea"/>
              <a:cs typeface="+mj-cs"/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Čárové kódy a čtečky</a:t>
            </a:r>
          </a:p>
          <a:p>
            <a:pPr lvl="2"/>
            <a:r>
              <a:rPr lang="cs-CZ" altLang="cs-CZ" dirty="0" smtClean="0"/>
              <a:t>Urychlení procesů – úspora</a:t>
            </a:r>
          </a:p>
          <a:p>
            <a:pPr lvl="2"/>
            <a:r>
              <a:rPr lang="cs-CZ" altLang="cs-CZ" dirty="0" smtClean="0"/>
              <a:t>Přehlednost</a:t>
            </a:r>
          </a:p>
          <a:p>
            <a:pPr lvl="2"/>
            <a:r>
              <a:rPr lang="cs-CZ" altLang="cs-CZ" dirty="0" smtClean="0"/>
              <a:t>Posun společnosti</a:t>
            </a:r>
          </a:p>
          <a:p>
            <a:pPr lvl="2"/>
            <a:r>
              <a:rPr lang="cs-CZ" altLang="cs-CZ" dirty="0" smtClean="0"/>
              <a:t>Cenová kalkulace </a:t>
            </a:r>
            <a:r>
              <a:rPr lang="cs-CZ" dirty="0" smtClean="0"/>
              <a:t>543 458 Kč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9824-FB50-4D3B-A599-A426C18573BF}" type="slidenum">
              <a:rPr lang="cs-CZ" altLang="cs-CZ" smtClean="0"/>
              <a:pPr/>
              <a:t>6</a:t>
            </a:fld>
            <a:endParaRPr lang="cs-CZ" alt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461652"/>
              </p:ext>
            </p:extLst>
          </p:nvPr>
        </p:nvGraphicFramePr>
        <p:xfrm>
          <a:off x="1619672" y="4437112"/>
          <a:ext cx="6208389" cy="233056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69463"/>
                <a:gridCol w="2069463"/>
                <a:gridCol w="2069463"/>
              </a:tblGrid>
              <a:tr h="16201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Aktuální stav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Vyhledání dílu v PC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 min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0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Vyhledání dílu ve skladu ND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 min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0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Zápis do výdajového dokladu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min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20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15 min</a:t>
                      </a:r>
                      <a:endParaRPr lang="cs-CZ" sz="12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201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Navrhovaný stav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Vyhledání dílu v PC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 min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0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Vyhledání dílu ve skladu ND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 min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40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Zápis do výdajového dokladu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 min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20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Součet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8 min</a:t>
                      </a:r>
                      <a:endParaRPr lang="cs-CZ" sz="12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883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cs-CZ" altLang="cs-CZ" sz="3900" dirty="0">
                <a:latin typeface="+mj-lt"/>
                <a:ea typeface="+mj-ea"/>
                <a:cs typeface="+mj-cs"/>
              </a:rPr>
              <a:t>Přínosy diplomové práce </a:t>
            </a:r>
            <a:r>
              <a:rPr lang="cs-CZ" altLang="cs-CZ" sz="3900" dirty="0" smtClean="0">
                <a:latin typeface="+mj-lt"/>
                <a:ea typeface="+mj-ea"/>
                <a:cs typeface="+mj-cs"/>
              </a:rPr>
              <a:t/>
            </a:r>
            <a:br>
              <a:rPr lang="cs-CZ" altLang="cs-CZ" sz="3900" dirty="0" smtClean="0">
                <a:latin typeface="+mj-lt"/>
                <a:ea typeface="+mj-ea"/>
                <a:cs typeface="+mj-cs"/>
              </a:rPr>
            </a:br>
            <a:r>
              <a:rPr lang="cs-CZ" altLang="cs-CZ" sz="3900" dirty="0" smtClean="0">
                <a:latin typeface="+mj-lt"/>
                <a:ea typeface="+mj-ea"/>
                <a:cs typeface="+mj-cs"/>
              </a:rPr>
              <a:t>z </a:t>
            </a:r>
            <a:r>
              <a:rPr lang="cs-CZ" altLang="cs-CZ" sz="3900" dirty="0" err="1" smtClean="0">
                <a:latin typeface="+mj-lt"/>
                <a:ea typeface="+mj-ea"/>
                <a:cs typeface="+mj-cs"/>
              </a:rPr>
              <a:t>technicko-ekonomického</a:t>
            </a:r>
            <a:r>
              <a:rPr lang="cs-CZ" altLang="cs-CZ" sz="3900" dirty="0" smtClean="0">
                <a:latin typeface="+mj-lt"/>
                <a:ea typeface="+mj-ea"/>
                <a:cs typeface="+mj-cs"/>
              </a:rPr>
              <a:t> </a:t>
            </a:r>
            <a:r>
              <a:rPr lang="cs-CZ" altLang="cs-CZ" sz="3900" dirty="0">
                <a:latin typeface="+mj-lt"/>
                <a:ea typeface="+mj-ea"/>
                <a:cs typeface="+mj-cs"/>
              </a:rPr>
              <a:t>hlediska</a:t>
            </a:r>
            <a:endParaRPr lang="cs-CZ" sz="3900" dirty="0">
              <a:latin typeface="+mj-lt"/>
              <a:ea typeface="+mj-ea"/>
              <a:cs typeface="+mj-cs"/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27248" y="1916832"/>
            <a:ext cx="8077200" cy="4495800"/>
          </a:xfrm>
        </p:spPr>
        <p:txBody>
          <a:bodyPr/>
          <a:lstStyle/>
          <a:p>
            <a:r>
              <a:rPr lang="cs-CZ" altLang="cs-CZ" dirty="0" smtClean="0"/>
              <a:t>Dodavatelé</a:t>
            </a:r>
          </a:p>
          <a:p>
            <a:pPr lvl="2"/>
            <a:r>
              <a:rPr lang="cs-CZ" altLang="cs-CZ" sz="2800" dirty="0" smtClean="0"/>
              <a:t>Pouze schválení dodavatelé (25)</a:t>
            </a:r>
          </a:p>
          <a:p>
            <a:pPr lvl="2"/>
            <a:r>
              <a:rPr lang="cs-CZ" altLang="cs-CZ" sz="2800" dirty="0" smtClean="0"/>
              <a:t>5 konsignačních skladů</a:t>
            </a:r>
          </a:p>
          <a:p>
            <a:pPr lvl="2"/>
            <a:r>
              <a:rPr lang="cs-CZ" sz="2800" dirty="0" smtClean="0">
                <a:solidFill>
                  <a:schemeClr val="tx1"/>
                </a:solidFill>
                <a:latin typeface="+mn-lt"/>
              </a:rPr>
              <a:t>Nový konsignační sklad? </a:t>
            </a:r>
          </a:p>
          <a:p>
            <a:pPr lvl="3"/>
            <a:r>
              <a:rPr lang="cs-CZ" sz="2400" dirty="0" smtClean="0">
                <a:solidFill>
                  <a:schemeClr val="tx1"/>
                </a:solidFill>
              </a:rPr>
              <a:t>Partner Inter </a:t>
            </a:r>
            <a:r>
              <a:rPr lang="cs-CZ" sz="2400" dirty="0" err="1">
                <a:solidFill>
                  <a:schemeClr val="tx1"/>
                </a:solidFill>
              </a:rPr>
              <a:t>Cars</a:t>
            </a:r>
            <a:r>
              <a:rPr lang="cs-CZ" sz="2400" dirty="0">
                <a:solidFill>
                  <a:schemeClr val="tx1"/>
                </a:solidFill>
              </a:rPr>
              <a:t> Česká republika s.r.o. s 278 ks odebraných </a:t>
            </a:r>
            <a:r>
              <a:rPr lang="cs-CZ" sz="2400" dirty="0" smtClean="0">
                <a:solidFill>
                  <a:schemeClr val="tx1"/>
                </a:solidFill>
              </a:rPr>
              <a:t>dílů – cca 210 000 Kč</a:t>
            </a:r>
            <a:endParaRPr lang="cs-CZ" altLang="cs-CZ" sz="2400" dirty="0" smtClean="0"/>
          </a:p>
          <a:p>
            <a:pPr marL="914400" lvl="2" indent="0">
              <a:buNone/>
            </a:pPr>
            <a:endParaRPr lang="cs-CZ" alt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9824-FB50-4D3B-A599-A426C18573BF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8452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Výzkumné otázky - odpovědi</a:t>
            </a:r>
            <a:endParaRPr lang="cs-CZ" altLang="cs-CZ" dirty="0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Je informační systém, který je ve firmě zaveden, efektivní v rámci logistiky náhradních dílů?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Nebyl shledán úkon, který by se přes IS neprováděl, pouze dílčí kroky nejsou zahrnuty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Doplnění pozic dílů</a:t>
            </a:r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Jaká je finanční náročnost zvolené investice?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Reorganizace - 21 141 Kč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Čtečky a čárové kódy – 543 458 Kč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Celkem - 564 599 Kč 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9824-FB50-4D3B-A599-A426C18573BF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Doplňující otázky</a:t>
            </a:r>
            <a:endParaRPr lang="cs-CZ" altLang="cs-CZ" dirty="0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400" dirty="0" err="1" smtClean="0"/>
              <a:t>Ako</a:t>
            </a:r>
            <a:r>
              <a:rPr lang="cs-CZ" sz="2400" dirty="0" smtClean="0"/>
              <a:t> </a:t>
            </a:r>
            <a:r>
              <a:rPr lang="cs-CZ" sz="2400" dirty="0" err="1"/>
              <a:t>sa</a:t>
            </a:r>
            <a:r>
              <a:rPr lang="cs-CZ" sz="2400" dirty="0"/>
              <a:t> </a:t>
            </a:r>
            <a:r>
              <a:rPr lang="cs-CZ" sz="2400" dirty="0" err="1"/>
              <a:t>riešená</a:t>
            </a:r>
            <a:r>
              <a:rPr lang="cs-CZ" sz="2400" dirty="0"/>
              <a:t> </a:t>
            </a:r>
            <a:r>
              <a:rPr lang="cs-CZ" sz="2400" dirty="0" err="1"/>
              <a:t>spoločnosť</a:t>
            </a:r>
            <a:r>
              <a:rPr lang="cs-CZ" sz="2400" dirty="0"/>
              <a:t> </a:t>
            </a:r>
            <a:r>
              <a:rPr lang="cs-CZ" sz="2400" dirty="0" err="1"/>
              <a:t>stavia</a:t>
            </a:r>
            <a:r>
              <a:rPr lang="cs-CZ" sz="2400" dirty="0"/>
              <a:t> k Vašim </a:t>
            </a:r>
            <a:r>
              <a:rPr lang="cs-CZ" sz="2400" dirty="0" err="1"/>
              <a:t>návrhom</a:t>
            </a:r>
            <a:r>
              <a:rPr lang="cs-CZ" sz="2400" dirty="0"/>
              <a:t>?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err="1" smtClean="0"/>
              <a:t>Budú</a:t>
            </a:r>
            <a:r>
              <a:rPr lang="cs-CZ" sz="2400" dirty="0" smtClean="0"/>
              <a:t> </a:t>
            </a:r>
            <a:r>
              <a:rPr lang="cs-CZ" sz="2400" dirty="0"/>
              <a:t>z nich </a:t>
            </a:r>
            <a:r>
              <a:rPr lang="cs-CZ" sz="2400" dirty="0" err="1"/>
              <a:t>niektoré</a:t>
            </a:r>
            <a:r>
              <a:rPr lang="cs-CZ" sz="2400" dirty="0"/>
              <a:t> v </a:t>
            </a:r>
            <a:r>
              <a:rPr lang="cs-CZ" sz="2400" dirty="0" err="1"/>
              <a:t>dohladnej</a:t>
            </a:r>
            <a:r>
              <a:rPr lang="cs-CZ" sz="2400" dirty="0"/>
              <a:t> </a:t>
            </a:r>
            <a:r>
              <a:rPr lang="cs-CZ" sz="2400" dirty="0" err="1"/>
              <a:t>dobe</a:t>
            </a:r>
            <a:r>
              <a:rPr lang="cs-CZ" sz="2400" dirty="0"/>
              <a:t> </a:t>
            </a:r>
            <a:r>
              <a:rPr lang="cs-CZ" sz="2400" dirty="0" smtClean="0"/>
              <a:t>aplikované?</a:t>
            </a:r>
          </a:p>
          <a:p>
            <a:r>
              <a:rPr lang="cs-CZ" sz="2000" dirty="0">
                <a:solidFill>
                  <a:schemeClr val="tx1"/>
                </a:solidFill>
              </a:rPr>
              <a:t>D</a:t>
            </a:r>
            <a:r>
              <a:rPr lang="cs-CZ" sz="2000" dirty="0" smtClean="0">
                <a:solidFill>
                  <a:schemeClr val="tx1"/>
                </a:solidFill>
              </a:rPr>
              <a:t>oplnění pozic dílů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Dílčí</a:t>
            </a:r>
            <a:r>
              <a:rPr lang="cs-CZ" sz="2000" dirty="0" smtClean="0">
                <a:solidFill>
                  <a:schemeClr val="tx1"/>
                </a:solidFill>
              </a:rPr>
              <a:t> reorganizace skladových míst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Částečné užívání ručních paletových vozíků a přepravních jednotek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Čárové kódy a čtečky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Nový dodavatel do konsignačního skladu</a:t>
            </a:r>
          </a:p>
          <a:p>
            <a:endParaRPr lang="cs-CZ" sz="2000" dirty="0"/>
          </a:p>
          <a:p>
            <a:endParaRPr 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9824-FB50-4D3B-A599-A426C18573BF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84256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Školicí seminář">
  <a:themeElements>
    <a:clrScheme name="ms_ppttraining_tp0625616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s_ppttraining_tp0625616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ppttraining_tp0625616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training_tp0625616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125</TotalTime>
  <Words>321</Words>
  <Application>Microsoft Office PowerPoint</Application>
  <PresentationFormat>Předvádění na obrazovce (4:3)</PresentationFormat>
  <Paragraphs>89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Prezentace Školicí seminář</vt:lpstr>
      <vt:lpstr>Diplomová práce   Návrh opatření pro zefektivnění procesů v kontextu logistiky náhradních dílů</vt:lpstr>
      <vt:lpstr>Cíl diplomové práce</vt:lpstr>
      <vt:lpstr>Společnost KAFKA TRANSPORT a.s.</vt:lpstr>
      <vt:lpstr>Přínosy diplomové práce  z technicko-ekonomického hlediska</vt:lpstr>
      <vt:lpstr>Přínosy diplomové práce  z technicko-ekonomického hlediska</vt:lpstr>
      <vt:lpstr>Přínosy diplomové práce  z technicko-ekonomického hlediska</vt:lpstr>
      <vt:lpstr>Přínosy diplomové práce  z technicko-ekonomického hlediska</vt:lpstr>
      <vt:lpstr>Výzkumné otázky - odpovědi</vt:lpstr>
      <vt:lpstr>Doplňující otázky</vt:lpstr>
      <vt:lpstr>Děkuji za pozornost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Diplomová práce   Návrh opatření pro zefektivnění procesů v kontextu logistiky náhradních dílů</dc:title>
  <dc:creator>Adéla</dc:creator>
  <cp:lastModifiedBy>Adéla</cp:lastModifiedBy>
  <cp:revision>18</cp:revision>
  <dcterms:created xsi:type="dcterms:W3CDTF">2020-05-29T14:04:49Z</dcterms:created>
  <dcterms:modified xsi:type="dcterms:W3CDTF">2020-06-08T06:51:11Z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TC062561681029</vt:lpwstr>
  </property>
</Properties>
</file>