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ddíl bez názvu" id="{6D21B1AB-5CF0-4D84-A307-BD32CEE3E73F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4"/>
            <p14:sldId id="263"/>
            <p14:sldId id="265"/>
            <p14:sldId id="266"/>
            <p14:sldId id="267"/>
            <p14:sldId id="268"/>
            <p14:sldId id="269"/>
            <p14:sldId id="27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603A-CDE6-486A-8EF2-9275CD8A8029}" type="datetimeFigureOut">
              <a:rPr lang="cs-CZ" smtClean="0"/>
              <a:t>05.06.2020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D4B82-96ED-4D9D-8500-EC21C93633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603A-CDE6-486A-8EF2-9275CD8A8029}" type="datetimeFigureOut">
              <a:rPr lang="cs-CZ" smtClean="0"/>
              <a:t>05.06.2020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D4B82-96ED-4D9D-8500-EC21C93633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603A-CDE6-486A-8EF2-9275CD8A8029}" type="datetimeFigureOut">
              <a:rPr lang="cs-CZ" smtClean="0"/>
              <a:t>05.06.2020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D4B82-96ED-4D9D-8500-EC21C93633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603A-CDE6-486A-8EF2-9275CD8A8029}" type="datetimeFigureOut">
              <a:rPr lang="cs-CZ" smtClean="0"/>
              <a:t>05.06.2020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D4B82-96ED-4D9D-8500-EC21C93633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603A-CDE6-486A-8EF2-9275CD8A8029}" type="datetimeFigureOut">
              <a:rPr lang="cs-CZ" smtClean="0"/>
              <a:t>05.06.2020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D4B82-96ED-4D9D-8500-EC21C93633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603A-CDE6-486A-8EF2-9275CD8A8029}" type="datetimeFigureOut">
              <a:rPr lang="cs-CZ" smtClean="0"/>
              <a:t>05.06.2020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D4B82-96ED-4D9D-8500-EC21C93633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603A-CDE6-486A-8EF2-9275CD8A8029}" type="datetimeFigureOut">
              <a:rPr lang="cs-CZ" smtClean="0"/>
              <a:t>05.06.2020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D4B82-96ED-4D9D-8500-EC21C93633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603A-CDE6-486A-8EF2-9275CD8A8029}" type="datetimeFigureOut">
              <a:rPr lang="cs-CZ" smtClean="0"/>
              <a:t>05.06.2020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D4B82-96ED-4D9D-8500-EC21C93633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603A-CDE6-486A-8EF2-9275CD8A8029}" type="datetimeFigureOut">
              <a:rPr lang="cs-CZ" smtClean="0"/>
              <a:t>05.06.2020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D4B82-96ED-4D9D-8500-EC21C93633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603A-CDE6-486A-8EF2-9275CD8A8029}" type="datetimeFigureOut">
              <a:rPr lang="cs-CZ" smtClean="0"/>
              <a:t>05.06.2020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D4B82-96ED-4D9D-8500-EC21C93633F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603A-CDE6-486A-8EF2-9275CD8A8029}" type="datetimeFigureOut">
              <a:rPr lang="cs-CZ" smtClean="0"/>
              <a:t>05.06.2020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2D4B82-96ED-4D9D-8500-EC21C93633F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12D4B82-96ED-4D9D-8500-EC21C93633F6}" type="slidenum">
              <a:rPr lang="cs-CZ" smtClean="0"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6E3603A-CDE6-486A-8EF2-9275CD8A8029}" type="datetimeFigureOut">
              <a:rPr lang="cs-CZ" smtClean="0"/>
              <a:t>05.06.2020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543800" cy="2593975"/>
          </a:xfrm>
        </p:spPr>
        <p:txBody>
          <a:bodyPr/>
          <a:lstStyle/>
          <a:p>
            <a:r>
              <a:rPr lang="cs-CZ" sz="4000" dirty="0" smtClean="0">
                <a:latin typeface="Verdana" pitchFamily="34" charset="0"/>
                <a:ea typeface="Verdana" pitchFamily="34" charset="0"/>
              </a:rPr>
              <a:t>Optimalizace kvalitativních standardů ve společnosti GW</a:t>
            </a:r>
            <a:endParaRPr lang="cs-CZ" sz="4000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7126560" cy="1737320"/>
          </a:xfrm>
        </p:spPr>
        <p:txBody>
          <a:bodyPr>
            <a:normAutofit fontScale="77500" lnSpcReduction="20000"/>
          </a:bodyPr>
          <a:lstStyle/>
          <a:p>
            <a:r>
              <a:rPr lang="cs-CZ" sz="2400" dirty="0" smtClean="0">
                <a:latin typeface="Verdana" pitchFamily="34" charset="0"/>
                <a:ea typeface="Verdana" pitchFamily="34" charset="0"/>
              </a:rPr>
              <a:t>Bc. Martin Kouba</a:t>
            </a:r>
          </a:p>
          <a:p>
            <a:r>
              <a:rPr lang="cs-CZ" sz="2400" dirty="0" smtClean="0">
                <a:latin typeface="Verdana" pitchFamily="34" charset="0"/>
                <a:ea typeface="Verdana" pitchFamily="34" charset="0"/>
              </a:rPr>
              <a:t>Vedoucí práce: Ing</a:t>
            </a:r>
            <a:r>
              <a:rPr lang="cs-CZ" sz="2400" dirty="0">
                <a:latin typeface="Verdana" pitchFamily="34" charset="0"/>
                <a:ea typeface="Verdana" pitchFamily="34" charset="0"/>
              </a:rPr>
              <a:t>. Jiří Čejka, Ph.D.</a:t>
            </a:r>
            <a:endParaRPr lang="cs-CZ" sz="2400" dirty="0" smtClean="0">
              <a:latin typeface="Verdana" pitchFamily="34" charset="0"/>
              <a:ea typeface="Verdana" pitchFamily="34" charset="0"/>
            </a:endParaRPr>
          </a:p>
          <a:p>
            <a:pPr fontAlgn="ctr"/>
            <a:r>
              <a:rPr lang="cs-CZ" sz="2400" dirty="0" smtClean="0">
                <a:latin typeface="Verdana" pitchFamily="34" charset="0"/>
                <a:ea typeface="Verdana" pitchFamily="34" charset="0"/>
              </a:rPr>
              <a:t>Oponent práce: </a:t>
            </a:r>
            <a:r>
              <a:rPr lang="cs-CZ" sz="2400" dirty="0">
                <a:latin typeface="Verdana" pitchFamily="34" charset="0"/>
                <a:ea typeface="Verdana" pitchFamily="34" charset="0"/>
              </a:rPr>
              <a:t>prof. Ing. Vieroslav Molnár, PhD</a:t>
            </a:r>
            <a:r>
              <a:rPr lang="cs-CZ" sz="2400" dirty="0" smtClean="0">
                <a:latin typeface="Verdana" pitchFamily="34" charset="0"/>
                <a:ea typeface="Verdana" pitchFamily="34" charset="0"/>
              </a:rPr>
              <a:t>.</a:t>
            </a:r>
          </a:p>
          <a:p>
            <a:pPr fontAlgn="ctr"/>
            <a:endParaRPr lang="cs-CZ" sz="2400" dirty="0">
              <a:latin typeface="Verdana" pitchFamily="34" charset="0"/>
              <a:ea typeface="Verdana" pitchFamily="34" charset="0"/>
            </a:endParaRPr>
          </a:p>
          <a:p>
            <a:r>
              <a:rPr lang="cs-CZ" sz="2200" dirty="0" smtClean="0">
                <a:latin typeface="Verdana" pitchFamily="34" charset="0"/>
                <a:ea typeface="Verdana" pitchFamily="34" charset="0"/>
              </a:rPr>
              <a:t>České Budějovice, červen 2020</a:t>
            </a:r>
            <a:r>
              <a:rPr lang="cs-CZ" sz="2200" dirty="0">
                <a:latin typeface="Verdana" pitchFamily="34" charset="0"/>
                <a:ea typeface="Verdana" pitchFamily="34" charset="0"/>
              </a:rPr>
              <a:t/>
            </a:r>
            <a:br>
              <a:rPr lang="cs-CZ" sz="2200" dirty="0">
                <a:latin typeface="Verdana" pitchFamily="34" charset="0"/>
                <a:ea typeface="Verdana" pitchFamily="34" charset="0"/>
              </a:rPr>
            </a:br>
            <a:endParaRPr lang="cs-CZ" sz="2200" dirty="0">
              <a:latin typeface="Verdana" pitchFamily="34" charset="0"/>
              <a:ea typeface="Verdana" pitchFamily="34" charset="0"/>
            </a:endParaRPr>
          </a:p>
        </p:txBody>
      </p:sp>
      <p:pic>
        <p:nvPicPr>
          <p:cNvPr id="1026" name="Picture 2" descr="https://upload.wikimedia.org/wikipedia/commons/thumb/2/2a/Logo_vste.jpg/1200px-Logo_vst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208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latin typeface="Verdana" pitchFamily="34" charset="0"/>
                <a:ea typeface="Verdana" pitchFamily="34" charset="0"/>
              </a:rPr>
              <a:t>Návrhy ke zlepšení </a:t>
            </a:r>
            <a:r>
              <a:rPr lang="cs-CZ" sz="4000" dirty="0" smtClean="0">
                <a:latin typeface="Verdana" pitchFamily="34" charset="0"/>
                <a:ea typeface="Verdana" pitchFamily="34" charset="0"/>
              </a:rPr>
              <a:t>nákladní dopravy</a:t>
            </a:r>
            <a:endParaRPr lang="cs-CZ" sz="4000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>
                <a:latin typeface="Verdana" pitchFamily="34" charset="0"/>
                <a:ea typeface="Verdana" pitchFamily="34" charset="0"/>
              </a:rPr>
              <a:t>Nové webové </a:t>
            </a:r>
            <a:r>
              <a:rPr lang="cs-CZ" sz="2000" dirty="0" smtClean="0">
                <a:latin typeface="Verdana" pitchFamily="34" charset="0"/>
                <a:ea typeface="Verdana" pitchFamily="34" charset="0"/>
              </a:rPr>
              <a:t>stránky</a:t>
            </a:r>
          </a:p>
          <a:p>
            <a:r>
              <a:rPr lang="cs-CZ" sz="2000" dirty="0">
                <a:latin typeface="Verdana" pitchFamily="34" charset="0"/>
                <a:ea typeface="Verdana" pitchFamily="34" charset="0"/>
              </a:rPr>
              <a:t>O</a:t>
            </a:r>
            <a:r>
              <a:rPr lang="cs-CZ" sz="2000" dirty="0" smtClean="0">
                <a:latin typeface="Verdana" pitchFamily="34" charset="0"/>
                <a:ea typeface="Verdana" pitchFamily="34" charset="0"/>
              </a:rPr>
              <a:t>bnovování </a:t>
            </a:r>
            <a:r>
              <a:rPr lang="cs-CZ" sz="2000" dirty="0">
                <a:latin typeface="Verdana" pitchFamily="34" charset="0"/>
                <a:ea typeface="Verdana" pitchFamily="34" charset="0"/>
              </a:rPr>
              <a:t>a modernizace vozového parku</a:t>
            </a:r>
            <a:r>
              <a:rPr lang="cs-CZ" sz="2000" dirty="0" smtClean="0">
                <a:latin typeface="Verdana" pitchFamily="34" charset="0"/>
                <a:ea typeface="Verdana" pitchFamily="34" charset="0"/>
              </a:rPr>
              <a:t> (probíhá)</a:t>
            </a:r>
          </a:p>
          <a:p>
            <a:r>
              <a:rPr lang="cs-CZ" sz="2000" dirty="0" smtClean="0">
                <a:latin typeface="Verdana" pitchFamily="34" charset="0"/>
                <a:ea typeface="Verdana" pitchFamily="34" charset="0"/>
              </a:rPr>
              <a:t>Proškolování </a:t>
            </a:r>
            <a:r>
              <a:rPr lang="cs-CZ" sz="2000" dirty="0">
                <a:latin typeface="Verdana" pitchFamily="34" charset="0"/>
                <a:ea typeface="Verdana" pitchFamily="34" charset="0"/>
              </a:rPr>
              <a:t>a vzdělávání současných </a:t>
            </a:r>
            <a:r>
              <a:rPr lang="cs-CZ" sz="2000" dirty="0" smtClean="0">
                <a:latin typeface="Verdana" pitchFamily="34" charset="0"/>
                <a:ea typeface="Verdana" pitchFamily="34" charset="0"/>
              </a:rPr>
              <a:t>zaměstnanců (probíhá)</a:t>
            </a:r>
            <a:endParaRPr lang="cs-CZ" sz="2000" dirty="0" smtClean="0">
              <a:latin typeface="Verdana" pitchFamily="34" charset="0"/>
              <a:ea typeface="Verdana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570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latin typeface="Verdana" pitchFamily="34" charset="0"/>
                <a:ea typeface="Verdana" pitchFamily="34" charset="0"/>
              </a:rPr>
              <a:t>Finanční analýza </a:t>
            </a:r>
            <a:endParaRPr lang="cs-CZ" sz="4000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latin typeface="Verdana" pitchFamily="34" charset="0"/>
                <a:ea typeface="Verdana" pitchFamily="34" charset="0"/>
              </a:rPr>
              <a:t>Zavedení Wi-Fi do vozů</a:t>
            </a:r>
          </a:p>
          <a:p>
            <a:r>
              <a:rPr lang="cs-CZ" sz="2000" dirty="0">
                <a:latin typeface="Verdana" pitchFamily="34" charset="0"/>
                <a:ea typeface="Verdana" pitchFamily="34" charset="0"/>
              </a:rPr>
              <a:t>Zatraktivnění elektronické peněženky </a:t>
            </a:r>
          </a:p>
          <a:p>
            <a:r>
              <a:rPr lang="cs-CZ" sz="2000" dirty="0">
                <a:latin typeface="Verdana" pitchFamily="34" charset="0"/>
                <a:ea typeface="Verdana" pitchFamily="34" charset="0"/>
              </a:rPr>
              <a:t>Nové webové stránky </a:t>
            </a:r>
          </a:p>
          <a:p>
            <a:r>
              <a:rPr lang="cs-CZ" sz="2000" dirty="0">
                <a:latin typeface="Verdana" pitchFamily="34" charset="0"/>
                <a:ea typeface="Verdana" pitchFamily="34" charset="0"/>
              </a:rPr>
              <a:t>Mobilní aplikace </a:t>
            </a:r>
          </a:p>
          <a:p>
            <a:r>
              <a:rPr lang="cs-CZ" sz="2000" dirty="0">
                <a:latin typeface="Verdana" pitchFamily="34" charset="0"/>
                <a:ea typeface="Verdana" pitchFamily="34" charset="0"/>
              </a:rPr>
              <a:t>Modernizace vozového parku </a:t>
            </a:r>
          </a:p>
          <a:p>
            <a:r>
              <a:rPr lang="cs-CZ" sz="2000" dirty="0">
                <a:latin typeface="Verdana" pitchFamily="34" charset="0"/>
                <a:ea typeface="Verdana" pitchFamily="34" charset="0"/>
              </a:rPr>
              <a:t>Čištění a dezinfekce vozidel </a:t>
            </a:r>
          </a:p>
          <a:p>
            <a:pPr marL="114300" indent="0">
              <a:buNone/>
            </a:pPr>
            <a:endParaRPr lang="cs-CZ" dirty="0" smtClean="0"/>
          </a:p>
          <a:p>
            <a:pPr marL="1143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646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latin typeface="Verdana" pitchFamily="34" charset="0"/>
                <a:ea typeface="Verdana" pitchFamily="34" charset="0"/>
              </a:rPr>
              <a:t>Shrnutí</a:t>
            </a:r>
            <a:endParaRPr lang="cs-CZ" sz="4000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Verdana" pitchFamily="34" charset="0"/>
                <a:ea typeface="Verdana" pitchFamily="34" charset="0"/>
              </a:rPr>
              <a:t>Větší zájem o osobní dopravu</a:t>
            </a:r>
          </a:p>
          <a:p>
            <a:pPr lvl="1"/>
            <a:r>
              <a:rPr lang="cs-CZ" dirty="0" smtClean="0">
                <a:latin typeface="Verdana" pitchFamily="34" charset="0"/>
                <a:ea typeface="Verdana" pitchFamily="34" charset="0"/>
              </a:rPr>
              <a:t>Větší zisk společnosti</a:t>
            </a:r>
          </a:p>
          <a:p>
            <a:pPr lvl="1"/>
            <a:r>
              <a:rPr lang="cs-CZ" dirty="0" smtClean="0">
                <a:latin typeface="Verdana" pitchFamily="34" charset="0"/>
                <a:ea typeface="Verdana" pitchFamily="34" charset="0"/>
              </a:rPr>
              <a:t>Snížení individuální dopravy</a:t>
            </a:r>
            <a:endParaRPr lang="cs-CZ" dirty="0">
              <a:latin typeface="Verdana" pitchFamily="34" charset="0"/>
              <a:ea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85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4000" y="2636912"/>
            <a:ext cx="7620000" cy="1143000"/>
          </a:xfrm>
        </p:spPr>
        <p:txBody>
          <a:bodyPr/>
          <a:lstStyle/>
          <a:p>
            <a:r>
              <a:rPr lang="cs-CZ" sz="4000" dirty="0" smtClean="0">
                <a:latin typeface="Verdana" pitchFamily="34" charset="0"/>
                <a:ea typeface="Verdana" pitchFamily="34" charset="0"/>
              </a:rPr>
              <a:t>Děkuji za pozornost</a:t>
            </a:r>
            <a:endParaRPr lang="cs-CZ" sz="4000" dirty="0">
              <a:latin typeface="Verdana" pitchFamily="34" charset="0"/>
              <a:ea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49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latin typeface="Verdana" pitchFamily="34" charset="0"/>
                <a:ea typeface="Verdana" pitchFamily="34" charset="0"/>
              </a:rPr>
              <a:t>Otázky vedoucího práce</a:t>
            </a:r>
            <a:endParaRPr lang="cs-CZ" sz="4000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latin typeface="Verdana" pitchFamily="34" charset="0"/>
                <a:ea typeface="Verdana" pitchFamily="34" charset="0"/>
              </a:rPr>
              <a:t>Bez otázek </a:t>
            </a:r>
          </a:p>
        </p:txBody>
      </p:sp>
    </p:spTree>
    <p:extLst>
      <p:ext uri="{BB962C8B-B14F-4D97-AF65-F5344CB8AC3E}">
        <p14:creationId xmlns:p14="http://schemas.microsoft.com/office/powerpoint/2010/main" val="365748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latin typeface="Verdana" pitchFamily="34" charset="0"/>
                <a:ea typeface="Verdana" pitchFamily="34" charset="0"/>
              </a:rPr>
              <a:t>Otázky oponenta práce</a:t>
            </a:r>
            <a:endParaRPr lang="cs-CZ" sz="4000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err="1">
                <a:latin typeface="Verdana" pitchFamily="34" charset="0"/>
                <a:ea typeface="Verdana" pitchFamily="34" charset="0"/>
              </a:rPr>
              <a:t>Čo</a:t>
            </a:r>
            <a:r>
              <a:rPr lang="cs-CZ" sz="2000" dirty="0">
                <a:latin typeface="Verdana" pitchFamily="34" charset="0"/>
                <a:ea typeface="Verdana" pitchFamily="34" charset="0"/>
              </a:rPr>
              <a:t> bolo </a:t>
            </a:r>
            <a:r>
              <a:rPr lang="cs-CZ" sz="2000" dirty="0" err="1">
                <a:latin typeface="Verdana" pitchFamily="34" charset="0"/>
                <a:ea typeface="Verdana" pitchFamily="34" charset="0"/>
              </a:rPr>
              <a:t>kritériom</a:t>
            </a:r>
            <a:r>
              <a:rPr lang="cs-CZ" sz="2000" dirty="0">
                <a:latin typeface="Verdana" pitchFamily="34" charset="0"/>
                <a:ea typeface="Verdana" pitchFamily="34" charset="0"/>
              </a:rPr>
              <a:t> </a:t>
            </a:r>
            <a:r>
              <a:rPr lang="cs-CZ" sz="2000" dirty="0" err="1">
                <a:latin typeface="Verdana" pitchFamily="34" charset="0"/>
                <a:ea typeface="Verdana" pitchFamily="34" charset="0"/>
              </a:rPr>
              <a:t>optimality</a:t>
            </a:r>
            <a:r>
              <a:rPr lang="cs-CZ" sz="2000" dirty="0">
                <a:latin typeface="Verdana" pitchFamily="34" charset="0"/>
                <a:ea typeface="Verdana" pitchFamily="34" charset="0"/>
              </a:rPr>
              <a:t> </a:t>
            </a:r>
            <a:r>
              <a:rPr lang="cs-CZ" sz="2000" dirty="0" err="1">
                <a:latin typeface="Verdana" pitchFamily="34" charset="0"/>
                <a:ea typeface="Verdana" pitchFamily="34" charset="0"/>
              </a:rPr>
              <a:t>pri</a:t>
            </a:r>
            <a:r>
              <a:rPr lang="cs-CZ" sz="2000" dirty="0">
                <a:latin typeface="Verdana" pitchFamily="34" charset="0"/>
                <a:ea typeface="Verdana" pitchFamily="34" charset="0"/>
              </a:rPr>
              <a:t> </a:t>
            </a:r>
            <a:r>
              <a:rPr lang="cs-CZ" sz="2000" dirty="0" err="1">
                <a:latin typeface="Verdana" pitchFamily="34" charset="0"/>
                <a:ea typeface="Verdana" pitchFamily="34" charset="0"/>
              </a:rPr>
              <a:t>optimalizácii</a:t>
            </a:r>
            <a:r>
              <a:rPr lang="cs-CZ" sz="2000" dirty="0">
                <a:latin typeface="Verdana" pitchFamily="34" charset="0"/>
                <a:ea typeface="Verdana" pitchFamily="34" charset="0"/>
              </a:rPr>
              <a:t> </a:t>
            </a:r>
            <a:r>
              <a:rPr lang="cs-CZ" sz="2000" dirty="0" err="1">
                <a:latin typeface="Verdana" pitchFamily="34" charset="0"/>
                <a:ea typeface="Verdana" pitchFamily="34" charset="0"/>
              </a:rPr>
              <a:t>kvalitatívnych</a:t>
            </a:r>
            <a:r>
              <a:rPr lang="cs-CZ" sz="2000" dirty="0">
                <a:latin typeface="Verdana" pitchFamily="34" charset="0"/>
                <a:ea typeface="Verdana" pitchFamily="34" charset="0"/>
              </a:rPr>
              <a:t> </a:t>
            </a:r>
            <a:r>
              <a:rPr lang="cs-CZ" sz="2000" dirty="0" err="1">
                <a:latin typeface="Verdana" pitchFamily="34" charset="0"/>
                <a:ea typeface="Verdana" pitchFamily="34" charset="0"/>
              </a:rPr>
              <a:t>štandardov</a:t>
            </a:r>
            <a:r>
              <a:rPr lang="cs-CZ" sz="2000" dirty="0">
                <a:latin typeface="Verdana" pitchFamily="34" charset="0"/>
                <a:ea typeface="Verdana" pitchFamily="34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94184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latin typeface="Verdana" pitchFamily="34" charset="0"/>
                <a:ea typeface="Verdana" pitchFamily="34" charset="0"/>
              </a:rPr>
              <a:t>Motivace a důvody k řešení daného problému</a:t>
            </a:r>
            <a:endParaRPr lang="cs-CZ" sz="4000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2000" dirty="0" smtClean="0">
                <a:latin typeface="Verdana" pitchFamily="34" charset="0"/>
                <a:ea typeface="Verdana" pitchFamily="34" charset="0"/>
              </a:rPr>
              <a:t>Osobní zájem o osobní a nákladní dopravu </a:t>
            </a:r>
          </a:p>
          <a:p>
            <a:r>
              <a:rPr lang="cs-CZ" sz="2000" dirty="0" smtClean="0">
                <a:latin typeface="Verdana" pitchFamily="34" charset="0"/>
                <a:ea typeface="Verdana" pitchFamily="34" charset="0"/>
              </a:rPr>
              <a:t>Ověření získaných znalostí v praxi</a:t>
            </a:r>
            <a:endParaRPr lang="cs-CZ" sz="2000" dirty="0">
              <a:latin typeface="Verdana" pitchFamily="34" charset="0"/>
              <a:ea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60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latin typeface="Verdana" pitchFamily="34" charset="0"/>
                <a:ea typeface="Verdana" pitchFamily="34" charset="0"/>
              </a:rPr>
              <a:t>Cíl práce</a:t>
            </a:r>
            <a:endParaRPr lang="cs-CZ" sz="4000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latin typeface="Verdana" pitchFamily="34" charset="0"/>
                <a:ea typeface="Verdana" pitchFamily="34" charset="0"/>
              </a:rPr>
              <a:t>Cílem diplomové práce je zaměřit se na optimalizaci kvalitativních standardů ve vybrané </a:t>
            </a:r>
            <a:r>
              <a:rPr lang="cs-CZ" sz="2000" dirty="0" smtClean="0">
                <a:latin typeface="Verdana" pitchFamily="34" charset="0"/>
                <a:ea typeface="Verdana" pitchFamily="34" charset="0"/>
              </a:rPr>
              <a:t>společnosti</a:t>
            </a:r>
            <a:endParaRPr lang="cs-CZ" sz="2000" dirty="0">
              <a:latin typeface="Verdana" pitchFamily="34" charset="0"/>
              <a:ea typeface="Verdana" pitchFamily="34" charset="0"/>
            </a:endParaRPr>
          </a:p>
          <a:p>
            <a:pPr marL="114300" indent="0">
              <a:buNone/>
            </a:pP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024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latin typeface="Verdana" pitchFamily="34" charset="0"/>
                <a:ea typeface="Verdana" pitchFamily="34" charset="0"/>
              </a:rPr>
              <a:t>Použité metody</a:t>
            </a:r>
            <a:endParaRPr lang="cs-CZ" sz="4000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Verdana" pitchFamily="34" charset="0"/>
                <a:ea typeface="Verdana" pitchFamily="34" charset="0"/>
              </a:rPr>
              <a:t>Studium odborné literatury</a:t>
            </a:r>
          </a:p>
          <a:p>
            <a:r>
              <a:rPr lang="cs-CZ" sz="2000" dirty="0" smtClean="0">
                <a:latin typeface="Verdana" pitchFamily="34" charset="0"/>
                <a:ea typeface="Verdana" pitchFamily="34" charset="0"/>
              </a:rPr>
              <a:t>Analýza vnitropodnikových materiálů</a:t>
            </a:r>
          </a:p>
          <a:p>
            <a:r>
              <a:rPr lang="cs-CZ" sz="2000" dirty="0" smtClean="0">
                <a:latin typeface="Verdana" pitchFamily="34" charset="0"/>
                <a:ea typeface="Verdana" pitchFamily="34" charset="0"/>
              </a:rPr>
              <a:t>Dotazníkové šetření</a:t>
            </a:r>
          </a:p>
          <a:p>
            <a:r>
              <a:rPr lang="cs-CZ" sz="2000" dirty="0" smtClean="0">
                <a:latin typeface="Verdana" pitchFamily="34" charset="0"/>
                <a:ea typeface="Verdana" pitchFamily="34" charset="0"/>
              </a:rPr>
              <a:t>Rozhovor se zaměstnancem společnosti </a:t>
            </a:r>
          </a:p>
          <a:p>
            <a:r>
              <a:rPr lang="cs-CZ" sz="2000" dirty="0">
                <a:latin typeface="Verdana" pitchFamily="34" charset="0"/>
                <a:ea typeface="Verdana" pitchFamily="34" charset="0"/>
              </a:rPr>
              <a:t>Vícekriteriální hodnocení variant</a:t>
            </a:r>
          </a:p>
        </p:txBody>
      </p:sp>
    </p:spTree>
    <p:extLst>
      <p:ext uri="{BB962C8B-B14F-4D97-AF65-F5344CB8AC3E}">
        <p14:creationId xmlns:p14="http://schemas.microsoft.com/office/powerpoint/2010/main" val="306537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latin typeface="Verdana" pitchFamily="34" charset="0"/>
                <a:ea typeface="Verdana" pitchFamily="34" charset="0"/>
              </a:rPr>
              <a:t>Skupina Jihotrans</a:t>
            </a:r>
            <a:endParaRPr lang="cs-CZ" sz="4000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>
                <a:latin typeface="Verdana" pitchFamily="34" charset="0"/>
                <a:ea typeface="Verdana" pitchFamily="34" charset="0"/>
              </a:rPr>
              <a:t>Největší dopravce v Jihočeském kraji</a:t>
            </a:r>
          </a:p>
          <a:p>
            <a:r>
              <a:rPr lang="cs-CZ" sz="2000" dirty="0" smtClean="0">
                <a:latin typeface="Verdana" pitchFamily="34" charset="0"/>
                <a:ea typeface="Verdana" pitchFamily="34" charset="0"/>
              </a:rPr>
              <a:t>1050 zaměstnanců</a:t>
            </a:r>
          </a:p>
          <a:p>
            <a:r>
              <a:rPr lang="cs-CZ" sz="2000" dirty="0" smtClean="0">
                <a:latin typeface="Verdana" pitchFamily="34" charset="0"/>
                <a:ea typeface="Verdana" pitchFamily="34" charset="0"/>
              </a:rPr>
              <a:t>Provozovatel osobní a nákladní dopravy</a:t>
            </a:r>
          </a:p>
          <a:p>
            <a:r>
              <a:rPr lang="cs-CZ" sz="2000" dirty="0" smtClean="0">
                <a:latin typeface="Verdana" pitchFamily="34" charset="0"/>
                <a:ea typeface="Verdana" pitchFamily="34" charset="0"/>
              </a:rPr>
              <a:t>Tvořena mnoha skupinami</a:t>
            </a:r>
          </a:p>
          <a:p>
            <a:pPr lvl="1"/>
            <a:r>
              <a:rPr lang="cs-CZ" dirty="0" smtClean="0">
                <a:latin typeface="Verdana" pitchFamily="34" charset="0"/>
                <a:ea typeface="Verdana" pitchFamily="34" charset="0"/>
              </a:rPr>
              <a:t>GW LOGISTICS (nákladní doprava)</a:t>
            </a:r>
          </a:p>
          <a:p>
            <a:pPr lvl="1"/>
            <a:r>
              <a:rPr lang="cs-CZ" dirty="0" smtClean="0">
                <a:latin typeface="Verdana" pitchFamily="34" charset="0"/>
                <a:ea typeface="Verdana" pitchFamily="34" charset="0"/>
              </a:rPr>
              <a:t>GW BUS (osobní doprava)</a:t>
            </a:r>
          </a:p>
          <a:p>
            <a:r>
              <a:rPr lang="cs-CZ" sz="2000" dirty="0" smtClean="0">
                <a:latin typeface="Verdana" pitchFamily="34" charset="0"/>
                <a:ea typeface="Verdana" pitchFamily="34" charset="0"/>
              </a:rPr>
              <a:t>Další obory podnikání</a:t>
            </a:r>
          </a:p>
          <a:p>
            <a:pPr lvl="1"/>
            <a:r>
              <a:rPr lang="cs-CZ" dirty="0" smtClean="0">
                <a:latin typeface="Verdana" pitchFamily="34" charset="0"/>
                <a:ea typeface="Verdana" pitchFamily="34" charset="0"/>
              </a:rPr>
              <a:t>Opravy vozidel</a:t>
            </a:r>
          </a:p>
          <a:p>
            <a:pPr lvl="1"/>
            <a:r>
              <a:rPr lang="cs-CZ" dirty="0" smtClean="0">
                <a:latin typeface="Verdana" pitchFamily="34" charset="0"/>
                <a:ea typeface="Verdana" pitchFamily="34" charset="0"/>
              </a:rPr>
              <a:t>Distribuce pohonných hmot</a:t>
            </a:r>
          </a:p>
          <a:p>
            <a:pPr lvl="1"/>
            <a:r>
              <a:rPr lang="cs-CZ" dirty="0" smtClean="0">
                <a:latin typeface="Verdana" pitchFamily="34" charset="0"/>
                <a:ea typeface="Verdana" pitchFamily="34" charset="0"/>
              </a:rPr>
              <a:t>Lakovna</a:t>
            </a:r>
          </a:p>
          <a:p>
            <a:pPr lvl="1"/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868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latin typeface="Verdana" pitchFamily="34" charset="0"/>
                <a:ea typeface="Verdana" pitchFamily="34" charset="0"/>
              </a:rPr>
              <a:t>Analýza současného stavu</a:t>
            </a:r>
            <a:endParaRPr lang="cs-CZ" sz="4000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Verdana" pitchFamily="34" charset="0"/>
                <a:ea typeface="Verdana" pitchFamily="34" charset="0"/>
              </a:rPr>
              <a:t>Osobní doprava</a:t>
            </a:r>
            <a:r>
              <a:rPr lang="cs-CZ" sz="2000" dirty="0">
                <a:latin typeface="Verdana" pitchFamily="34" charset="0"/>
                <a:ea typeface="Verdana" pitchFamily="34" charset="0"/>
              </a:rPr>
              <a:t> </a:t>
            </a:r>
            <a:r>
              <a:rPr lang="cs-CZ" sz="2000" dirty="0" smtClean="0">
                <a:latin typeface="Verdana" pitchFamily="34" charset="0"/>
                <a:ea typeface="Verdana" pitchFamily="34" charset="0"/>
              </a:rPr>
              <a:t>– kvalitní služby s minimálními výhradami</a:t>
            </a:r>
          </a:p>
          <a:p>
            <a:pPr lvl="1"/>
            <a:r>
              <a:rPr lang="cs-CZ" smtClean="0">
                <a:latin typeface="Verdana" pitchFamily="34" charset="0"/>
                <a:ea typeface="Verdana" pitchFamily="34" charset="0"/>
              </a:rPr>
              <a:t>Dodržování jízdních </a:t>
            </a:r>
            <a:r>
              <a:rPr lang="cs-CZ" dirty="0" smtClean="0">
                <a:latin typeface="Verdana" pitchFamily="34" charset="0"/>
                <a:ea typeface="Verdana" pitchFamily="34" charset="0"/>
              </a:rPr>
              <a:t>řádů</a:t>
            </a:r>
          </a:p>
          <a:p>
            <a:pPr lvl="1"/>
            <a:r>
              <a:rPr lang="cs-CZ" dirty="0" smtClean="0">
                <a:latin typeface="Verdana" pitchFamily="34" charset="0"/>
                <a:ea typeface="Verdana" pitchFamily="34" charset="0"/>
              </a:rPr>
              <a:t>Informace od společnosti GW</a:t>
            </a:r>
          </a:p>
          <a:p>
            <a:pPr lvl="1"/>
            <a:r>
              <a:rPr lang="cs-CZ" dirty="0" smtClean="0">
                <a:latin typeface="Verdana" pitchFamily="34" charset="0"/>
                <a:ea typeface="Verdana" pitchFamily="34" charset="0"/>
              </a:rPr>
              <a:t>Nedostatky ohledně vozů</a:t>
            </a:r>
          </a:p>
          <a:p>
            <a:r>
              <a:rPr lang="cs-CZ" sz="2000" dirty="0" smtClean="0">
                <a:latin typeface="Verdana" pitchFamily="34" charset="0"/>
                <a:ea typeface="Verdana" pitchFamily="34" charset="0"/>
              </a:rPr>
              <a:t>Nákladní doprava – kvalitní služby s minimálními výhradami</a:t>
            </a:r>
          </a:p>
          <a:p>
            <a:pPr lvl="1"/>
            <a:r>
              <a:rPr lang="cs-CZ" dirty="0">
                <a:latin typeface="Verdana" pitchFamily="34" charset="0"/>
                <a:ea typeface="Verdana" pitchFamily="34" charset="0"/>
              </a:rPr>
              <a:t>N</a:t>
            </a:r>
            <a:r>
              <a:rPr lang="cs-CZ" dirty="0" smtClean="0">
                <a:latin typeface="Verdana" pitchFamily="34" charset="0"/>
                <a:ea typeface="Verdana" pitchFamily="34" charset="0"/>
              </a:rPr>
              <a:t>edodržení </a:t>
            </a:r>
            <a:r>
              <a:rPr lang="cs-CZ" dirty="0">
                <a:latin typeface="Verdana" pitchFamily="34" charset="0"/>
                <a:ea typeface="Verdana" pitchFamily="34" charset="0"/>
              </a:rPr>
              <a:t>sjednané přepravní doby </a:t>
            </a:r>
          </a:p>
          <a:p>
            <a:pPr lvl="1"/>
            <a:r>
              <a:rPr lang="cs-CZ" dirty="0" smtClean="0">
                <a:latin typeface="Verdana" pitchFamily="34" charset="0"/>
                <a:ea typeface="Verdana" pitchFamily="34" charset="0"/>
              </a:rPr>
              <a:t>Stav </a:t>
            </a:r>
            <a:r>
              <a:rPr lang="cs-CZ" dirty="0">
                <a:latin typeface="Verdana" pitchFamily="34" charset="0"/>
                <a:ea typeface="Verdana" pitchFamily="34" charset="0"/>
              </a:rPr>
              <a:t>nákladu po </a:t>
            </a:r>
            <a:r>
              <a:rPr lang="cs-CZ" dirty="0" smtClean="0">
                <a:latin typeface="Verdana" pitchFamily="34" charset="0"/>
                <a:ea typeface="Verdana" pitchFamily="34" charset="0"/>
              </a:rPr>
              <a:t>přepravě</a:t>
            </a:r>
          </a:p>
        </p:txBody>
      </p:sp>
    </p:spTree>
    <p:extLst>
      <p:ext uri="{BB962C8B-B14F-4D97-AF65-F5344CB8AC3E}">
        <p14:creationId xmlns:p14="http://schemas.microsoft.com/office/powerpoint/2010/main" val="81355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latin typeface="Verdana" pitchFamily="34" charset="0"/>
                <a:ea typeface="Verdana" pitchFamily="34" charset="0"/>
              </a:rPr>
              <a:t>Vlastní návrhy řešení – osobní doprava</a:t>
            </a:r>
            <a:endParaRPr lang="cs-CZ" sz="4000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>
                <a:latin typeface="Verdana" pitchFamily="34" charset="0"/>
                <a:ea typeface="Verdana" pitchFamily="34" charset="0"/>
              </a:rPr>
              <a:t>Standardy kvality </a:t>
            </a:r>
          </a:p>
          <a:p>
            <a:pPr lvl="1"/>
            <a:r>
              <a:rPr lang="cs-CZ" dirty="0">
                <a:latin typeface="Verdana" pitchFamily="34" charset="0"/>
                <a:ea typeface="Verdana" pitchFamily="34" charset="0"/>
              </a:rPr>
              <a:t>Provoz a jeho </a:t>
            </a:r>
            <a:r>
              <a:rPr lang="cs-CZ" dirty="0" smtClean="0">
                <a:latin typeface="Verdana" pitchFamily="34" charset="0"/>
                <a:ea typeface="Verdana" pitchFamily="34" charset="0"/>
              </a:rPr>
              <a:t>parametry</a:t>
            </a:r>
          </a:p>
          <a:p>
            <a:pPr lvl="1"/>
            <a:r>
              <a:rPr lang="cs-CZ" dirty="0" smtClean="0">
                <a:latin typeface="Verdana" pitchFamily="34" charset="0"/>
                <a:ea typeface="Verdana" pitchFamily="34" charset="0"/>
              </a:rPr>
              <a:t> Vozidla</a:t>
            </a:r>
          </a:p>
          <a:p>
            <a:pPr lvl="1"/>
            <a:r>
              <a:rPr lang="cs-CZ" dirty="0" smtClean="0">
                <a:latin typeface="Verdana" pitchFamily="34" charset="0"/>
                <a:ea typeface="Verdana" pitchFamily="34" charset="0"/>
              </a:rPr>
              <a:t> Personál</a:t>
            </a:r>
          </a:p>
          <a:p>
            <a:pPr lvl="1"/>
            <a:r>
              <a:rPr lang="cs-CZ" dirty="0" smtClean="0">
                <a:latin typeface="Verdana" pitchFamily="34" charset="0"/>
                <a:ea typeface="Verdana" pitchFamily="34" charset="0"/>
              </a:rPr>
              <a:t> Bezpečnost</a:t>
            </a:r>
          </a:p>
          <a:p>
            <a:pPr lvl="1"/>
            <a:r>
              <a:rPr lang="cs-CZ" dirty="0" smtClean="0">
                <a:latin typeface="Verdana" pitchFamily="34" charset="0"/>
                <a:ea typeface="Verdana" pitchFamily="34" charset="0"/>
              </a:rPr>
              <a:t>Zastávky</a:t>
            </a:r>
          </a:p>
          <a:p>
            <a:r>
              <a:rPr lang="cs-CZ" sz="2000" dirty="0" smtClean="0">
                <a:latin typeface="Verdana" pitchFamily="34" charset="0"/>
                <a:ea typeface="Verdana" pitchFamily="34" charset="0"/>
              </a:rPr>
              <a:t>Seřazení důležitosti standardů metodu TOPSIS</a:t>
            </a:r>
          </a:p>
          <a:p>
            <a:pPr marL="868680" lvl="1" indent="-457200">
              <a:buFont typeface="+mj-lt"/>
              <a:buAutoNum type="arabicParenR"/>
            </a:pPr>
            <a:r>
              <a:rPr lang="cs-CZ" dirty="0" smtClean="0">
                <a:latin typeface="Verdana" pitchFamily="34" charset="0"/>
                <a:ea typeface="Verdana" pitchFamily="34" charset="0"/>
              </a:rPr>
              <a:t>Vozidla</a:t>
            </a:r>
          </a:p>
          <a:p>
            <a:pPr marL="868680" lvl="1" indent="-457200">
              <a:buFont typeface="+mj-lt"/>
              <a:buAutoNum type="arabicParenR"/>
            </a:pPr>
            <a:r>
              <a:rPr lang="cs-CZ" dirty="0" smtClean="0">
                <a:latin typeface="Verdana" pitchFamily="34" charset="0"/>
                <a:ea typeface="Verdana" pitchFamily="34" charset="0"/>
              </a:rPr>
              <a:t> Provoz</a:t>
            </a:r>
          </a:p>
          <a:p>
            <a:pPr marL="868680" lvl="1" indent="-457200">
              <a:buFont typeface="+mj-lt"/>
              <a:buAutoNum type="arabicParenR"/>
            </a:pPr>
            <a:r>
              <a:rPr lang="cs-CZ" dirty="0" smtClean="0">
                <a:latin typeface="Verdana" pitchFamily="34" charset="0"/>
                <a:ea typeface="Verdana" pitchFamily="34" charset="0"/>
              </a:rPr>
              <a:t>Personál</a:t>
            </a:r>
          </a:p>
          <a:p>
            <a:pPr marL="868680" lvl="1" indent="-457200">
              <a:buFont typeface="+mj-lt"/>
              <a:buAutoNum type="arabicParenR"/>
            </a:pPr>
            <a:r>
              <a:rPr lang="cs-CZ" dirty="0" smtClean="0">
                <a:latin typeface="Verdana" pitchFamily="34" charset="0"/>
                <a:ea typeface="Verdana" pitchFamily="34" charset="0"/>
              </a:rPr>
              <a:t>Bezpečnost</a:t>
            </a:r>
          </a:p>
          <a:p>
            <a:pPr marL="868680" lvl="1" indent="-457200">
              <a:buFont typeface="+mj-lt"/>
              <a:buAutoNum type="arabicParenR"/>
            </a:pPr>
            <a:r>
              <a:rPr lang="cs-CZ" dirty="0" smtClean="0">
                <a:latin typeface="Verdana" pitchFamily="34" charset="0"/>
                <a:ea typeface="Verdana" pitchFamily="34" charset="0"/>
              </a:rPr>
              <a:t>Zastávky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61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latin typeface="Verdana" pitchFamily="34" charset="0"/>
                <a:ea typeface="Verdana" pitchFamily="34" charset="0"/>
              </a:rPr>
              <a:t>Návrhy ke </a:t>
            </a:r>
            <a:r>
              <a:rPr lang="cs-CZ" sz="4000" dirty="0" smtClean="0">
                <a:latin typeface="Verdana" pitchFamily="34" charset="0"/>
                <a:ea typeface="Verdana" pitchFamily="34" charset="0"/>
              </a:rPr>
              <a:t>zlepšení autobusové dopravy</a:t>
            </a:r>
            <a:endParaRPr lang="cs-CZ" sz="4000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Verdana" pitchFamily="34" charset="0"/>
                <a:ea typeface="Verdana" pitchFamily="34" charset="0"/>
              </a:rPr>
              <a:t>Zavedení Wi-Fi do vozů</a:t>
            </a:r>
          </a:p>
          <a:p>
            <a:r>
              <a:rPr lang="cs-CZ" sz="2000" dirty="0">
                <a:latin typeface="Verdana" pitchFamily="34" charset="0"/>
                <a:ea typeface="Verdana" pitchFamily="34" charset="0"/>
              </a:rPr>
              <a:t>Zatraktivnění elektronické peněženky </a:t>
            </a:r>
            <a:endParaRPr lang="cs-CZ" sz="2000" dirty="0" smtClean="0">
              <a:latin typeface="Verdana" pitchFamily="34" charset="0"/>
              <a:ea typeface="Verdana" pitchFamily="34" charset="0"/>
            </a:endParaRPr>
          </a:p>
          <a:p>
            <a:r>
              <a:rPr lang="cs-CZ" sz="2000" dirty="0">
                <a:latin typeface="Verdana" pitchFamily="34" charset="0"/>
                <a:ea typeface="Verdana" pitchFamily="34" charset="0"/>
              </a:rPr>
              <a:t>Nové webové stránky </a:t>
            </a:r>
            <a:endParaRPr lang="cs-CZ" sz="2000" dirty="0" smtClean="0">
              <a:latin typeface="Verdana" pitchFamily="34" charset="0"/>
              <a:ea typeface="Verdana" pitchFamily="34" charset="0"/>
            </a:endParaRPr>
          </a:p>
          <a:p>
            <a:r>
              <a:rPr lang="cs-CZ" sz="2000" dirty="0">
                <a:latin typeface="Verdana" pitchFamily="34" charset="0"/>
                <a:ea typeface="Verdana" pitchFamily="34" charset="0"/>
              </a:rPr>
              <a:t>Mobilní aplikace </a:t>
            </a:r>
            <a:endParaRPr lang="cs-CZ" sz="2000" dirty="0" smtClean="0">
              <a:latin typeface="Verdana" pitchFamily="34" charset="0"/>
              <a:ea typeface="Verdana" pitchFamily="34" charset="0"/>
            </a:endParaRPr>
          </a:p>
          <a:p>
            <a:r>
              <a:rPr lang="cs-CZ" sz="2000" dirty="0">
                <a:latin typeface="Verdana" pitchFamily="34" charset="0"/>
                <a:ea typeface="Verdana" pitchFamily="34" charset="0"/>
              </a:rPr>
              <a:t>Modernizace vozového parku </a:t>
            </a:r>
            <a:endParaRPr lang="cs-CZ" sz="2000" dirty="0" smtClean="0">
              <a:latin typeface="Verdana" pitchFamily="34" charset="0"/>
              <a:ea typeface="Verdana" pitchFamily="34" charset="0"/>
            </a:endParaRPr>
          </a:p>
          <a:p>
            <a:r>
              <a:rPr lang="cs-CZ" sz="2000" dirty="0">
                <a:latin typeface="Verdana" pitchFamily="34" charset="0"/>
                <a:ea typeface="Verdana" pitchFamily="34" charset="0"/>
              </a:rPr>
              <a:t>Čištění a dezinfekce vozidel </a:t>
            </a:r>
          </a:p>
        </p:txBody>
      </p:sp>
    </p:spTree>
    <p:extLst>
      <p:ext uri="{BB962C8B-B14F-4D97-AF65-F5344CB8AC3E}">
        <p14:creationId xmlns:p14="http://schemas.microsoft.com/office/powerpoint/2010/main" val="55261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latin typeface="Verdana" pitchFamily="34" charset="0"/>
                <a:ea typeface="Verdana" pitchFamily="34" charset="0"/>
              </a:rPr>
              <a:t>Vlastní návrhy řešení – </a:t>
            </a:r>
            <a:r>
              <a:rPr lang="cs-CZ" sz="4000" dirty="0" smtClean="0">
                <a:latin typeface="Verdana" pitchFamily="34" charset="0"/>
                <a:ea typeface="Verdana" pitchFamily="34" charset="0"/>
              </a:rPr>
              <a:t>nákladní doprava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latin typeface="Verdana" pitchFamily="34" charset="0"/>
                <a:ea typeface="Verdana" pitchFamily="34" charset="0"/>
              </a:rPr>
              <a:t>Standardy kvality </a:t>
            </a:r>
          </a:p>
          <a:p>
            <a:pPr lvl="1"/>
            <a:r>
              <a:rPr lang="cs-CZ" dirty="0" smtClean="0">
                <a:latin typeface="Verdana" pitchFamily="34" charset="0"/>
                <a:ea typeface="Verdana" pitchFamily="34" charset="0"/>
              </a:rPr>
              <a:t>Komunikace</a:t>
            </a:r>
          </a:p>
          <a:p>
            <a:pPr lvl="1"/>
            <a:r>
              <a:rPr lang="cs-CZ" dirty="0" smtClean="0">
                <a:latin typeface="Verdana" pitchFamily="34" charset="0"/>
                <a:ea typeface="Verdana" pitchFamily="34" charset="0"/>
              </a:rPr>
              <a:t>Přeprava</a:t>
            </a:r>
          </a:p>
          <a:p>
            <a:pPr lvl="1"/>
            <a:r>
              <a:rPr lang="cs-CZ" dirty="0" smtClean="0">
                <a:latin typeface="Verdana" pitchFamily="34" charset="0"/>
                <a:ea typeface="Verdana" pitchFamily="34" charset="0"/>
              </a:rPr>
              <a:t>Vozový park</a:t>
            </a:r>
          </a:p>
          <a:p>
            <a:r>
              <a:rPr lang="cs-CZ" sz="2000" dirty="0">
                <a:latin typeface="Verdana" pitchFamily="34" charset="0"/>
                <a:ea typeface="Verdana" pitchFamily="34" charset="0"/>
              </a:rPr>
              <a:t>Seřazení důležitosti standardů metodu TOPSIS</a:t>
            </a:r>
          </a:p>
          <a:p>
            <a:pPr marL="868680" lvl="1" indent="-457200">
              <a:buFont typeface="+mj-lt"/>
              <a:buAutoNum type="arabicParenR"/>
            </a:pPr>
            <a:r>
              <a:rPr lang="cs-CZ" dirty="0" smtClean="0">
                <a:latin typeface="Verdana" pitchFamily="34" charset="0"/>
                <a:ea typeface="Verdana" pitchFamily="34" charset="0"/>
              </a:rPr>
              <a:t>Přeprava </a:t>
            </a:r>
            <a:endParaRPr lang="cs-CZ" dirty="0">
              <a:latin typeface="Verdana" pitchFamily="34" charset="0"/>
              <a:ea typeface="Verdana" pitchFamily="34" charset="0"/>
            </a:endParaRPr>
          </a:p>
          <a:p>
            <a:pPr marL="868680" lvl="1" indent="-457200">
              <a:buFont typeface="+mj-lt"/>
              <a:buAutoNum type="arabicParenR"/>
            </a:pPr>
            <a:r>
              <a:rPr lang="cs-CZ" dirty="0" smtClean="0">
                <a:latin typeface="Verdana" pitchFamily="34" charset="0"/>
                <a:ea typeface="Verdana" pitchFamily="34" charset="0"/>
              </a:rPr>
              <a:t>Vozový </a:t>
            </a:r>
            <a:r>
              <a:rPr lang="cs-CZ" dirty="0">
                <a:latin typeface="Verdana" pitchFamily="34" charset="0"/>
                <a:ea typeface="Verdana" pitchFamily="34" charset="0"/>
              </a:rPr>
              <a:t>park </a:t>
            </a:r>
          </a:p>
          <a:p>
            <a:pPr marL="868680" lvl="1" indent="-457200">
              <a:buFont typeface="+mj-lt"/>
              <a:buAutoNum type="arabicParenR"/>
            </a:pPr>
            <a:r>
              <a:rPr lang="cs-CZ" dirty="0" smtClean="0">
                <a:latin typeface="Verdana" pitchFamily="34" charset="0"/>
                <a:ea typeface="Verdana" pitchFamily="34" charset="0"/>
              </a:rPr>
              <a:t>Komunikace </a:t>
            </a:r>
            <a:endParaRPr lang="cs-CZ" dirty="0">
              <a:latin typeface="Verdana" pitchFamily="34" charset="0"/>
              <a:ea typeface="Verdana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571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Sousedství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97</TotalTime>
  <Words>315</Words>
  <Application>Microsoft Office PowerPoint</Application>
  <PresentationFormat>Předvádění na obrazovce (4:3)</PresentationFormat>
  <Paragraphs>87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Sousedství</vt:lpstr>
      <vt:lpstr>Optimalizace kvalitativních standardů ve společnosti GW</vt:lpstr>
      <vt:lpstr>Motivace a důvody k řešení daného problému</vt:lpstr>
      <vt:lpstr>Cíl práce</vt:lpstr>
      <vt:lpstr>Použité metody</vt:lpstr>
      <vt:lpstr>Skupina Jihotrans</vt:lpstr>
      <vt:lpstr>Analýza současného stavu</vt:lpstr>
      <vt:lpstr>Vlastní návrhy řešení – osobní doprava</vt:lpstr>
      <vt:lpstr>Návrhy ke zlepšení autobusové dopravy</vt:lpstr>
      <vt:lpstr>Vlastní návrhy řešení – nákladní doprava</vt:lpstr>
      <vt:lpstr>Návrhy ke zlepšení nákladní dopravy</vt:lpstr>
      <vt:lpstr>Finanční analýza </vt:lpstr>
      <vt:lpstr>Shrnutí</vt:lpstr>
      <vt:lpstr>Děkuji za pozornost</vt:lpstr>
      <vt:lpstr>Otázky vedoucího práce</vt:lpstr>
      <vt:lpstr>Otázky oponenta práce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Optimalizace kvalitativních standardů ve společnosti GW   Bc. Martin Kouba</dc:title>
  <dc:creator>Martin Kouba</dc:creator>
  <cp:lastModifiedBy>Martin Kouba</cp:lastModifiedBy>
  <cp:revision>11</cp:revision>
  <dcterms:created xsi:type="dcterms:W3CDTF">2020-06-05T08:29:25Z</dcterms:created>
  <dcterms:modified xsi:type="dcterms:W3CDTF">2020-06-05T10:09:02Z</dcterms:modified>
</cp:coreProperties>
</file>