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FD2571-316B-401F-87E3-94A3CD1E163B}" type="datetimeFigureOut">
              <a:rPr lang="cs-CZ" smtClean="0"/>
              <a:pPr/>
              <a:t>08.06.2020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FD93A7-7E53-435A-BA6F-29B1853205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7356" y="642918"/>
            <a:ext cx="6929486" cy="2143140"/>
          </a:xfrm>
        </p:spPr>
        <p:txBody>
          <a:bodyPr>
            <a:noAutofit/>
          </a:bodyPr>
          <a:lstStyle/>
          <a:p>
            <a:r>
              <a:rPr lang="cs-CZ" sz="3600" b="1" i="1" dirty="0"/>
              <a:t>Racionalizace logistických procesů ve vybrané společnosti</a:t>
            </a:r>
            <a:r>
              <a:rPr lang="cs-CZ" sz="3600" i="1" dirty="0"/>
              <a:t/>
            </a:r>
            <a:br>
              <a:rPr lang="cs-CZ" sz="3600" i="1" dirty="0"/>
            </a:br>
            <a:endParaRPr lang="cs-CZ" sz="36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sz="2000" dirty="0" smtClean="0"/>
              <a:t>Bc. Eliška ZBOŘILOVÁ</a:t>
            </a:r>
          </a:p>
          <a:p>
            <a:pPr algn="r"/>
            <a:r>
              <a:rPr lang="cs-CZ" sz="2000" dirty="0" smtClean="0"/>
              <a:t>u.</a:t>
            </a:r>
            <a:r>
              <a:rPr lang="cs-CZ" sz="2000" dirty="0" err="1" smtClean="0"/>
              <a:t>č.o</a:t>
            </a:r>
            <a:r>
              <a:rPr lang="cs-CZ" sz="2000" dirty="0" smtClean="0"/>
              <a:t>. 17259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Cíl práce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7467600" cy="4259398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cs-CZ" dirty="0" smtClean="0"/>
              <a:t>Cílem práce je analyzovat vybrané logistické procesy ve zvolené společnosti, navrhnout řešení jak tyto procesy efektivně řešit a následně navrhovaná doporučení vhodným způsobem zhodnotit.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Analyzovaný podnik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Výrobní podnik – návnady a potřeby pro sportovní rybolov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Cíle firmy – zprovoznění nového e-</a:t>
            </a:r>
            <a:r>
              <a:rPr lang="cs-CZ" dirty="0" err="1" smtClean="0"/>
              <a:t>shopu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lnSpc>
                <a:spcPct val="150000"/>
              </a:lnSpc>
              <a:buNone/>
            </a:pPr>
            <a:r>
              <a:rPr lang="cs-CZ" b="1" dirty="0" smtClean="0"/>
              <a:t>Slabé stránky: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Nedostačující systém řízení skladu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Absence organizace skladu a skladových položek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cs-CZ" sz="3600" b="1" dirty="0" smtClean="0"/>
              <a:t>Návrhy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cs-CZ" i="1" u="sng" dirty="0" smtClean="0"/>
              <a:t>Zavedení systému řízení skladu WMS</a:t>
            </a:r>
          </a:p>
          <a:p>
            <a:pPr lvl="1"/>
            <a:r>
              <a:rPr lang="cs-CZ" dirty="0" smtClean="0"/>
              <a:t>Úspora času pracovníků skladu potřebného k dokončení jednotlivých skladových operací o 10% až 50% dle typu procesu.</a:t>
            </a:r>
          </a:p>
          <a:p>
            <a:pPr lvl="1"/>
            <a:r>
              <a:rPr lang="cs-CZ" dirty="0" smtClean="0"/>
              <a:t>V návaznosti na předchozí bod snížení počtu pracovníků.</a:t>
            </a:r>
          </a:p>
          <a:p>
            <a:pPr lvl="1"/>
            <a:r>
              <a:rPr lang="cs-CZ" dirty="0" smtClean="0"/>
              <a:t>Snížení nutné kvalifikovanosti pracovníků z důvodu menší potřeby znalosti sortimentu.</a:t>
            </a:r>
          </a:p>
          <a:p>
            <a:pPr lvl="1"/>
            <a:r>
              <a:rPr lang="cs-CZ" dirty="0" smtClean="0"/>
              <a:t>Snížení chybovosti ze současných 2% na méně než 0,5%.</a:t>
            </a:r>
          </a:p>
          <a:p>
            <a:pPr lvl="1"/>
            <a:r>
              <a:rPr lang="cs-CZ" dirty="0" smtClean="0"/>
              <a:t>Adresnost všech operací přiřazením konkrétních položek jednotlivým skladovým pracovníkům.</a:t>
            </a:r>
          </a:p>
          <a:p>
            <a:pPr lvl="1"/>
            <a:r>
              <a:rPr lang="cs-CZ" dirty="0" smtClean="0"/>
              <a:t>On-line komunikací mezi skladníky a vedením skladu minimalizace ztrátových časů.</a:t>
            </a:r>
          </a:p>
          <a:p>
            <a:pPr>
              <a:lnSpc>
                <a:spcPct val="160000"/>
              </a:lnSpc>
            </a:pPr>
            <a:endParaRPr lang="cs-CZ" dirty="0" smtClean="0"/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cs-CZ" sz="3600" b="1" dirty="0" smtClean="0"/>
              <a:t>Návrhy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eriod" startAt="2"/>
            </a:pPr>
            <a:r>
              <a:rPr lang="cs-CZ" i="1" u="sng" dirty="0" smtClean="0"/>
              <a:t>Adresace skladových pozic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zvýšení přehlednosti,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dosažení snazší orientace pro skladníky a ostatní zaměstnance firmy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optimalizace využití prostoru,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 lepší organizace práce ve skladu.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Příklad adresy:</a:t>
            </a:r>
            <a:endParaRPr lang="cs-CZ" dirty="0" smtClean="0"/>
          </a:p>
          <a:p>
            <a:pPr>
              <a:buNone/>
            </a:pPr>
            <a:r>
              <a:rPr lang="cs-CZ" b="1" u="sng" dirty="0" smtClean="0"/>
              <a:t>A1</a:t>
            </a:r>
            <a:r>
              <a:rPr lang="cs-CZ" b="1" dirty="0" smtClean="0"/>
              <a:t>-</a:t>
            </a:r>
            <a:r>
              <a:rPr lang="cs-CZ" b="1" u="sng" dirty="0" smtClean="0"/>
              <a:t>03</a:t>
            </a:r>
            <a:r>
              <a:rPr lang="cs-CZ" b="1" dirty="0" smtClean="0"/>
              <a:t>-</a:t>
            </a:r>
            <a:r>
              <a:rPr lang="cs-CZ" b="1" u="sng" dirty="0" smtClean="0"/>
              <a:t>02</a:t>
            </a:r>
          </a:p>
          <a:p>
            <a:pPr>
              <a:buNone/>
            </a:pPr>
            <a:r>
              <a:rPr lang="cs-CZ" dirty="0" smtClean="0"/>
              <a:t>(místnost A, první regál, třetí sloupec, druhé patro)</a:t>
            </a:r>
          </a:p>
          <a:p>
            <a:pPr>
              <a:lnSpc>
                <a:spcPct val="160000"/>
              </a:lnSpc>
            </a:pPr>
            <a:endParaRPr lang="cs-CZ" dirty="0" smtClean="0"/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cs-CZ" sz="3600" b="1" dirty="0" smtClean="0"/>
              <a:t>Návrhy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eriod" startAt="3"/>
            </a:pPr>
            <a:r>
              <a:rPr lang="cs-CZ" i="1" u="sng" dirty="0" smtClean="0"/>
              <a:t>Doplňkové značení čárovými kódy  </a:t>
            </a:r>
          </a:p>
          <a:p>
            <a:pPr marL="822960" lvl="1" indent="-457200">
              <a:lnSpc>
                <a:spcPct val="160000"/>
              </a:lnSpc>
            </a:pPr>
            <a:r>
              <a:rPr lang="cs-CZ" sz="2000" i="1" dirty="0" smtClean="0"/>
              <a:t>Druh kódu: CODE128</a:t>
            </a:r>
          </a:p>
          <a:p>
            <a:pPr marL="822960" lvl="1" indent="-457200">
              <a:lnSpc>
                <a:spcPct val="160000"/>
              </a:lnSpc>
              <a:buNone/>
            </a:pPr>
            <a:r>
              <a:rPr lang="cs-CZ" sz="2000" dirty="0" smtClean="0"/>
              <a:t>		Univerzální volně použitelný čárový kód </a:t>
            </a:r>
          </a:p>
          <a:p>
            <a:pPr marL="822960" lvl="1" indent="-457200">
              <a:lnSpc>
                <a:spcPct val="160000"/>
              </a:lnSpc>
            </a:pPr>
            <a:r>
              <a:rPr lang="cs-CZ" sz="2000" i="1" dirty="0" smtClean="0"/>
              <a:t>Výběr vhodného terminálu</a:t>
            </a:r>
          </a:p>
          <a:p>
            <a:pPr marL="822960" lvl="1" indent="-457200"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Kritéria: </a:t>
            </a:r>
            <a:r>
              <a:rPr lang="cs-CZ" sz="2000" dirty="0" smtClean="0"/>
              <a:t>cena, odolnost, baterie, ovládání,hmotnost</a:t>
            </a:r>
          </a:p>
          <a:p>
            <a:pPr marL="822960" lvl="1" indent="-457200">
              <a:buNone/>
            </a:pPr>
            <a:r>
              <a:rPr lang="cs-CZ" sz="2000" dirty="0" smtClean="0"/>
              <a:t>		Váhy kritérií určené metodou </a:t>
            </a:r>
            <a:r>
              <a:rPr lang="cs-CZ" sz="2000" dirty="0" err="1" smtClean="0"/>
              <a:t>Fullerova</a:t>
            </a:r>
            <a:r>
              <a:rPr lang="cs-CZ" sz="2000" dirty="0" smtClean="0"/>
              <a:t> trojúhelníku</a:t>
            </a:r>
          </a:p>
          <a:p>
            <a:pPr marL="822960" lvl="1" indent="-457200">
              <a:buNone/>
            </a:pPr>
            <a:r>
              <a:rPr lang="cs-CZ" sz="2000" dirty="0" smtClean="0"/>
              <a:t>	</a:t>
            </a:r>
          </a:p>
          <a:p>
            <a:pPr marL="822960" lvl="1" indent="-457200">
              <a:buNone/>
            </a:pPr>
            <a:r>
              <a:rPr lang="cs-CZ" sz="2000" dirty="0" smtClean="0"/>
              <a:t>	Výběr vhodného logistického terminálu proveden metodou </a:t>
            </a:r>
            <a:r>
              <a:rPr lang="cs-CZ" sz="2000" dirty="0" err="1" smtClean="0"/>
              <a:t>multikriteriálního</a:t>
            </a:r>
            <a:r>
              <a:rPr lang="cs-CZ" sz="2000" dirty="0" smtClean="0"/>
              <a:t> rozhodování (TOPSIS). </a:t>
            </a:r>
            <a:endParaRPr lang="cs-CZ" dirty="0" smtClean="0"/>
          </a:p>
          <a:p>
            <a:pPr marL="457200" indent="-457200">
              <a:lnSpc>
                <a:spcPct val="160000"/>
              </a:lnSpc>
              <a:buFont typeface="+mj-lt"/>
              <a:buAutoNum type="arabicPeriod" startAt="4"/>
            </a:pPr>
            <a:r>
              <a:rPr lang="cs-CZ" i="1" u="sng" dirty="0" smtClean="0"/>
              <a:t>Značení výrobků pomocí RFID</a:t>
            </a:r>
          </a:p>
          <a:p>
            <a:pPr marL="822960" lvl="1" indent="-457200">
              <a:lnSpc>
                <a:spcPct val="160000"/>
              </a:lnSpc>
            </a:pPr>
            <a:r>
              <a:rPr lang="cs-CZ" dirty="0" smtClean="0"/>
              <a:t>Zamítnuto</a:t>
            </a:r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Ekonomické zhodnocení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Náklady značení čárovými kódy:</a:t>
            </a:r>
          </a:p>
          <a:p>
            <a:pPr lvl="1"/>
            <a:r>
              <a:rPr lang="cs-CZ" dirty="0" smtClean="0"/>
              <a:t>Pořizovací 250.744 Kč</a:t>
            </a:r>
          </a:p>
          <a:p>
            <a:pPr lvl="1"/>
            <a:r>
              <a:rPr lang="cs-CZ" dirty="0" smtClean="0"/>
              <a:t>Roční 125.000 Kč</a:t>
            </a:r>
          </a:p>
          <a:p>
            <a:pPr lvl="1"/>
            <a:r>
              <a:rPr lang="cs-CZ" b="1" dirty="0" smtClean="0"/>
              <a:t>Celkem za 1. rok 375.744 Kč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Náklady značení RFID technologií:</a:t>
            </a:r>
          </a:p>
          <a:p>
            <a:pPr lvl="1"/>
            <a:r>
              <a:rPr lang="cs-CZ" dirty="0" smtClean="0"/>
              <a:t>Pořizovací 746.000 Kč</a:t>
            </a:r>
          </a:p>
          <a:p>
            <a:pPr lvl="1"/>
            <a:r>
              <a:rPr lang="cs-CZ" dirty="0" smtClean="0"/>
              <a:t>Roční 2.580.000 Kč</a:t>
            </a:r>
          </a:p>
          <a:p>
            <a:pPr lvl="1"/>
            <a:r>
              <a:rPr lang="cs-CZ" b="1" dirty="0" smtClean="0"/>
              <a:t>Celkem za 1. rok 3.326.000 Kč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´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Doplňující dotazy VEDOUCÍHO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dirty="0" smtClean="0"/>
              <a:t>Exaktně jakým způsobem byly stanoveny váhy jednotlivých definovaných kritérií v rámci podkapitoly 5.4.2? Kolik expertních subjektů participovalo v kontextu této kalkulace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cs-CZ" dirty="0" smtClean="0"/>
              <a:t>Prosím autorku DP o vyjádření se k případným dalším existujícím metodám v rámci tématiky MDCM, které mohly být aplikovány pro účely řešení hlavního cíle práce.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Doplňující dotazy OPONENTA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 smtClean="0"/>
              <a:t>V práci uvádíte: „Hlavním přínosem bude zavedení doplňkového značení produktů čárovými kódy bude možnost vyskladňování produktů metodou </a:t>
            </a:r>
            <a:r>
              <a:rPr lang="cs-CZ" dirty="0" err="1" smtClean="0"/>
              <a:t>FiFo</a:t>
            </a:r>
            <a:r>
              <a:rPr lang="cs-CZ" dirty="0" smtClean="0"/>
              <a:t>, kdy zboží s nejnižším datem trvanlivosti bude expedováno přednostně a minimalizují se tak ztráty způsobené tím, že na skladě zůstane zboží, které již není možné dodat zákazníkům.“</a:t>
            </a:r>
          </a:p>
          <a:p>
            <a:pPr marL="457200" indent="-457200">
              <a:buNone/>
            </a:pPr>
            <a:r>
              <a:rPr lang="cs-CZ" dirty="0" smtClean="0"/>
              <a:t> </a:t>
            </a:r>
            <a:r>
              <a:rPr lang="cs-CZ" dirty="0" smtClean="0"/>
              <a:t>	Máte informaci, nebo dokážete odhadnout kolik firma v současné době ztratí finančních prostředků tím, že tuto </a:t>
            </a:r>
            <a:r>
              <a:rPr lang="cs-CZ" smtClean="0"/>
              <a:t>metodu nepoužívá?</a:t>
            </a:r>
            <a:r>
              <a:rPr lang="cs-CZ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254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Racionalizace logistických procesů ve vybrané společnosti </vt:lpstr>
      <vt:lpstr>Cíl práce</vt:lpstr>
      <vt:lpstr>Analyzovaný podnik</vt:lpstr>
      <vt:lpstr>Návrhy opatření</vt:lpstr>
      <vt:lpstr>Návrhy opatření</vt:lpstr>
      <vt:lpstr>Návrhy opatření</vt:lpstr>
      <vt:lpstr>Ekonomické zhodnocení</vt:lpstr>
      <vt:lpstr>Doplňující dotazy VEDOUCÍHO</vt:lpstr>
      <vt:lpstr>Doplňující dotazy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logistických procesů ve vybrané společnosti </dc:title>
  <dc:creator>E&amp;J</dc:creator>
  <cp:lastModifiedBy>E&amp;J</cp:lastModifiedBy>
  <cp:revision>2</cp:revision>
  <dcterms:created xsi:type="dcterms:W3CDTF">2020-06-07T15:58:05Z</dcterms:created>
  <dcterms:modified xsi:type="dcterms:W3CDTF">2020-06-08T09:54:51Z</dcterms:modified>
</cp:coreProperties>
</file>