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9" r:id="rId9"/>
    <p:sldId id="266" r:id="rId10"/>
    <p:sldId id="267" r:id="rId11"/>
    <p:sldId id="268" r:id="rId12"/>
    <p:sldId id="270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3596-5C0C-4F6B-8DBA-10620DD0B7F6}" type="datetimeFigureOut">
              <a:rPr lang="cs-CZ" smtClean="0"/>
              <a:t>9.6.2020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382-A01D-4594-A55B-F2D40CD5B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0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3596-5C0C-4F6B-8DBA-10620DD0B7F6}" type="datetimeFigureOut">
              <a:rPr lang="cs-CZ" smtClean="0"/>
              <a:t>9.6.2020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382-A01D-4594-A55B-F2D40CD5B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8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3596-5C0C-4F6B-8DBA-10620DD0B7F6}" type="datetimeFigureOut">
              <a:rPr lang="cs-CZ" smtClean="0"/>
              <a:t>9.6.2020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382-A01D-4594-A55B-F2D40CD5B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949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3596-5C0C-4F6B-8DBA-10620DD0B7F6}" type="datetimeFigureOut">
              <a:rPr lang="cs-CZ" smtClean="0"/>
              <a:t>9.6.2020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382-A01D-4594-A55B-F2D40CD5B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98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3596-5C0C-4F6B-8DBA-10620DD0B7F6}" type="datetimeFigureOut">
              <a:rPr lang="cs-CZ" smtClean="0"/>
              <a:t>9.6.2020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382-A01D-4594-A55B-F2D40CD5B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919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3596-5C0C-4F6B-8DBA-10620DD0B7F6}" type="datetimeFigureOut">
              <a:rPr lang="cs-CZ" smtClean="0"/>
              <a:t>9.6.2020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382-A01D-4594-A55B-F2D40CD5B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071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3596-5C0C-4F6B-8DBA-10620DD0B7F6}" type="datetimeFigureOut">
              <a:rPr lang="cs-CZ" smtClean="0"/>
              <a:t>9.6.2020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382-A01D-4594-A55B-F2D40CD5B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921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3596-5C0C-4F6B-8DBA-10620DD0B7F6}" type="datetimeFigureOut">
              <a:rPr lang="cs-CZ" smtClean="0"/>
              <a:t>9.6.2020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382-A01D-4594-A55B-F2D40CD5B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546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3596-5C0C-4F6B-8DBA-10620DD0B7F6}" type="datetimeFigureOut">
              <a:rPr lang="cs-CZ" smtClean="0"/>
              <a:t>9.6.2020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382-A01D-4594-A55B-F2D40CD5B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53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3596-5C0C-4F6B-8DBA-10620DD0B7F6}" type="datetimeFigureOut">
              <a:rPr lang="cs-CZ" smtClean="0"/>
              <a:t>9.6.2020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3CF1382-A01D-4594-A55B-F2D40CD5B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52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3596-5C0C-4F6B-8DBA-10620DD0B7F6}" type="datetimeFigureOut">
              <a:rPr lang="cs-CZ" smtClean="0"/>
              <a:t>9.6.2020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382-A01D-4594-A55B-F2D40CD5B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58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3596-5C0C-4F6B-8DBA-10620DD0B7F6}" type="datetimeFigureOut">
              <a:rPr lang="cs-CZ" smtClean="0"/>
              <a:t>9.6.2020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382-A01D-4594-A55B-F2D40CD5B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88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3596-5C0C-4F6B-8DBA-10620DD0B7F6}" type="datetimeFigureOut">
              <a:rPr lang="cs-CZ" smtClean="0"/>
              <a:t>9.6.2020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382-A01D-4594-A55B-F2D40CD5B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01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3596-5C0C-4F6B-8DBA-10620DD0B7F6}" type="datetimeFigureOut">
              <a:rPr lang="cs-CZ" smtClean="0"/>
              <a:t>9.6.2020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382-A01D-4594-A55B-F2D40CD5B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02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3596-5C0C-4F6B-8DBA-10620DD0B7F6}" type="datetimeFigureOut">
              <a:rPr lang="cs-CZ" smtClean="0"/>
              <a:t>9.6.2020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382-A01D-4594-A55B-F2D40CD5B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00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3596-5C0C-4F6B-8DBA-10620DD0B7F6}" type="datetimeFigureOut">
              <a:rPr lang="cs-CZ" smtClean="0"/>
              <a:t>9.6.2020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382-A01D-4594-A55B-F2D40CD5B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80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3596-5C0C-4F6B-8DBA-10620DD0B7F6}" type="datetimeFigureOut">
              <a:rPr lang="cs-CZ" smtClean="0"/>
              <a:t>9.6.2020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382-A01D-4594-A55B-F2D40CD5B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8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843596-5C0C-4F6B-8DBA-10620DD0B7F6}" type="datetimeFigureOut">
              <a:rPr lang="cs-CZ" smtClean="0"/>
              <a:t>9.6.2020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CF1382-A01D-4594-A55B-F2D40CD5B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14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  <p:sldLayoutId id="2147484191" r:id="rId14"/>
    <p:sldLayoutId id="2147484192" r:id="rId15"/>
    <p:sldLayoutId id="2147484193" r:id="rId16"/>
    <p:sldLayoutId id="21474841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6348F5-D85F-4D46-A45B-620DE2080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7" y="1387641"/>
            <a:ext cx="11357811" cy="267101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Využití RFID technologie </a:t>
            </a:r>
            <a:br>
              <a:rPr lang="cs-CZ" b="1" dirty="0"/>
            </a:br>
            <a:r>
              <a:rPr lang="cs-CZ" b="1" dirty="0"/>
              <a:t>v logistických procesech </a:t>
            </a:r>
            <a:br>
              <a:rPr lang="cs-CZ" b="1" dirty="0"/>
            </a:br>
            <a:r>
              <a:rPr lang="cs-CZ" b="1" dirty="0"/>
              <a:t>ve vybrané společnosti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AD4D3D-D605-4283-BE95-6E0C7152A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7" y="4122820"/>
            <a:ext cx="11357811" cy="246054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Diplomová práce</a:t>
            </a:r>
          </a:p>
          <a:p>
            <a:endParaRPr lang="cs-CZ" dirty="0"/>
          </a:p>
          <a:p>
            <a:r>
              <a:rPr lang="cs-CZ" dirty="0"/>
              <a:t>					 Vypracovala: Bc. Stanislava Tůmová</a:t>
            </a:r>
          </a:p>
          <a:p>
            <a:r>
              <a:rPr lang="cs-CZ" dirty="0"/>
              <a:t>						Vedoucí práce: doc. Ing. Ján </a:t>
            </a:r>
            <a:r>
              <a:rPr lang="cs-CZ" dirty="0" err="1"/>
              <a:t>Ližbetin</a:t>
            </a:r>
            <a:r>
              <a:rPr lang="cs-CZ" dirty="0"/>
              <a:t>, PhD.</a:t>
            </a:r>
          </a:p>
          <a:p>
            <a:pPr fontAlgn="ctr"/>
            <a:r>
              <a:rPr lang="cs-CZ" dirty="0"/>
              <a:t>						Oponent práce: doc. Ing. Miloš </a:t>
            </a:r>
            <a:r>
              <a:rPr lang="cs-CZ" dirty="0" err="1"/>
              <a:t>Hitka</a:t>
            </a:r>
            <a:r>
              <a:rPr lang="cs-CZ" dirty="0"/>
              <a:t>, PhD.</a:t>
            </a:r>
          </a:p>
          <a:p>
            <a:pPr algn="l" fontAlgn="ctr"/>
            <a:r>
              <a:rPr lang="cs-CZ" dirty="0"/>
              <a:t>České Budějovice</a:t>
            </a:r>
          </a:p>
          <a:p>
            <a:pPr algn="l" fontAlgn="ctr"/>
            <a:r>
              <a:rPr lang="cs-CZ" dirty="0"/>
              <a:t>Červen 2020		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B37C8C-A7F5-4B22-8A8C-AABC99B4F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78" y="274638"/>
            <a:ext cx="5745914" cy="7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970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90CEF33D-7379-4FD3-9434-0BB8DD09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564" y="0"/>
            <a:ext cx="10018713" cy="1752599"/>
          </a:xfrm>
        </p:spPr>
        <p:txBody>
          <a:bodyPr/>
          <a:lstStyle/>
          <a:p>
            <a:r>
              <a:rPr lang="cs-CZ" b="1" dirty="0"/>
              <a:t>Ekonomické ukazatele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ástupný obsah 7">
                <a:extLst>
                  <a:ext uri="{FF2B5EF4-FFF2-40B4-BE49-F238E27FC236}">
                    <a16:creationId xmlns:a16="http://schemas.microsoft.com/office/drawing/2014/main" id="{A17833FC-DED2-4CB2-9591-AC862A48AB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491916"/>
                <a:ext cx="10018713" cy="4940967"/>
              </a:xfrm>
            </p:spPr>
            <p:txBody>
              <a:bodyPr>
                <a:normAutofit/>
              </a:bodyPr>
              <a:lstStyle/>
              <a:p>
                <a:r>
                  <a:rPr lang="cs-CZ" b="1" dirty="0"/>
                  <a:t>Doba návratnosti z průměrných zisků </a:t>
                </a:r>
              </a:p>
              <a:p>
                <a:pPr marL="0" indent="0" algn="ctr">
                  <a:buNone/>
                </a:pPr>
                <a:r>
                  <a:rPr lang="cs-CZ" sz="2000" dirty="0"/>
                  <a:t>DN </a:t>
                </a:r>
                <a:r>
                  <a:rPr lang="cs-CZ" sz="2000" dirty="0" err="1"/>
                  <a:t>prům</a:t>
                </a:r>
                <a:r>
                  <a:rPr lang="cs-CZ" sz="2000" dirty="0"/>
                  <a:t>.=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Investi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klad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ů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ě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rn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ý 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zisk</m:t>
                        </m:r>
                      </m:den>
                    </m:f>
                    <m:r>
                      <a:rPr lang="cs-CZ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>
                            <a:latin typeface="Cambria Math" panose="02040503050406030204" pitchFamily="18" charset="0"/>
                          </a:rPr>
                          <m:t>38 400</m:t>
                        </m:r>
                      </m:num>
                      <m:den>
                        <m:r>
                          <a:rPr lang="cs-CZ" sz="200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597,50</m:t>
                        </m:r>
                      </m:den>
                    </m:f>
                  </m:oMath>
                </a14:m>
                <a:r>
                  <a:rPr lang="cs-CZ" sz="2000" dirty="0"/>
                  <a:t> = </a:t>
                </a:r>
                <a:r>
                  <a:rPr lang="cs-CZ" sz="2000" b="1" dirty="0"/>
                  <a:t>5,82 let</a:t>
                </a:r>
              </a:p>
              <a:p>
                <a:r>
                  <a:rPr lang="cs-CZ" b="1" dirty="0"/>
                  <a:t>Účetní rentabilita návratnosti </a:t>
                </a:r>
              </a:p>
              <a:p>
                <a:pPr marL="0" indent="0" algn="ctr">
                  <a:buNone/>
                </a:pPr>
                <a:r>
                  <a:rPr lang="cs-CZ" sz="2000" dirty="0"/>
                  <a:t>URI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0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ů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ě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rn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zisky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0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ů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ě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rn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ý 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stav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inv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majetku</m:t>
                        </m:r>
                      </m:den>
                    </m:f>
                  </m:oMath>
                </a14:m>
                <a:r>
                  <a:rPr lang="cs-CZ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597 ,50</m:t>
                        </m:r>
                      </m:num>
                      <m:den>
                        <m:r>
                          <a:rPr lang="cs-CZ" sz="2000">
                            <a:latin typeface="Cambria Math" panose="02040503050406030204" pitchFamily="18" charset="0"/>
                          </a:rPr>
                          <m:t>19 200</m:t>
                        </m:r>
                      </m:den>
                    </m:f>
                  </m:oMath>
                </a14:m>
                <a:r>
                  <a:rPr lang="cs-CZ" sz="2000" dirty="0"/>
                  <a:t> = 0,34 = </a:t>
                </a:r>
                <a:r>
                  <a:rPr lang="cs-CZ" sz="2000" b="1" dirty="0"/>
                  <a:t>34%</a:t>
                </a:r>
              </a:p>
              <a:p>
                <a:r>
                  <a:rPr lang="cs-CZ" b="1" dirty="0"/>
                  <a:t>Rentabilita investice </a:t>
                </a:r>
              </a:p>
              <a:p>
                <a:pPr marL="0" indent="0" algn="ctr">
                  <a:buNone/>
                </a:pPr>
                <a:r>
                  <a:rPr lang="cs-CZ" sz="2000" dirty="0"/>
                  <a:t>RI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ů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ě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rn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zisky</m:t>
                        </m:r>
                      </m:num>
                      <m:den>
                        <m:r>
                          <a:rPr lang="cs-CZ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Investi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í  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majetek</m:t>
                        </m:r>
                      </m:den>
                    </m:f>
                  </m:oMath>
                </a14:m>
                <a:r>
                  <a:rPr lang="cs-CZ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597 ,50</m:t>
                        </m:r>
                      </m:num>
                      <m:den>
                        <m:r>
                          <a:rPr lang="cs-CZ" sz="2000">
                            <a:latin typeface="Cambria Math" panose="02040503050406030204" pitchFamily="18" charset="0"/>
                          </a:rPr>
                          <m:t>38 400</m:t>
                        </m:r>
                      </m:den>
                    </m:f>
                  </m:oMath>
                </a14:m>
                <a:r>
                  <a:rPr lang="cs-CZ" sz="2000" dirty="0"/>
                  <a:t> = 0,17 = </a:t>
                </a:r>
                <a:r>
                  <a:rPr lang="cs-CZ" sz="2000" b="1" dirty="0"/>
                  <a:t>17%</a:t>
                </a:r>
              </a:p>
            </p:txBody>
          </p:sp>
        </mc:Choice>
        <mc:Fallback>
          <p:sp>
            <p:nvSpPr>
              <p:cNvPr id="8" name="Zástupný obsah 7">
                <a:extLst>
                  <a:ext uri="{FF2B5EF4-FFF2-40B4-BE49-F238E27FC236}">
                    <a16:creationId xmlns:a16="http://schemas.microsoft.com/office/drawing/2014/main" id="{A17833FC-DED2-4CB2-9591-AC862A48AB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491916"/>
                <a:ext cx="10018713" cy="4940967"/>
              </a:xfrm>
              <a:blipFill>
                <a:blip r:embed="rId2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482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6BE69F-615E-4A3E-AB75-C9523342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648" y="0"/>
            <a:ext cx="10018713" cy="1752599"/>
          </a:xfrm>
        </p:spPr>
        <p:txBody>
          <a:bodyPr>
            <a:normAutofit/>
          </a:bodyPr>
          <a:lstStyle/>
          <a:p>
            <a:r>
              <a:rPr lang="cs-CZ" b="1" dirty="0"/>
              <a:t>Návrh dalšího využití technologie RFID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D07867-6FC5-4003-ADCE-7CFCFCBC7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275347"/>
            <a:ext cx="10018713" cy="5117432"/>
          </a:xfrm>
        </p:spPr>
        <p:txBody>
          <a:bodyPr>
            <a:normAutofit/>
          </a:bodyPr>
          <a:lstStyle/>
          <a:p>
            <a:r>
              <a:rPr lang="cs-CZ" b="1" dirty="0"/>
              <a:t>Logistické procesy za využití RFID bran na pracovišti rampa: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		</a:t>
            </a:r>
            <a:r>
              <a:rPr lang="cs-CZ" sz="2000" dirty="0"/>
              <a:t>označování přístrojů určených pro servis a kalibraci</a:t>
            </a:r>
          </a:p>
          <a:p>
            <a:pPr marL="0" indent="0">
              <a:buNone/>
            </a:pPr>
            <a:r>
              <a:rPr lang="cs-CZ" sz="2000" dirty="0"/>
              <a:t>			odesílání balíčků (kooperace, subdodavatelé,…)</a:t>
            </a:r>
          </a:p>
          <a:p>
            <a:r>
              <a:rPr lang="cs-CZ" b="1" dirty="0"/>
              <a:t>Ostatní logistické procesy: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		</a:t>
            </a:r>
            <a:r>
              <a:rPr lang="cs-CZ" sz="2000" dirty="0"/>
              <a:t>monitorování vozíků a tahačů</a:t>
            </a:r>
          </a:p>
          <a:p>
            <a:pPr marL="0" indent="0">
              <a:buNone/>
            </a:pPr>
            <a:r>
              <a:rPr lang="cs-CZ" sz="2000" dirty="0"/>
              <a:t>			naskladnění materiálu na sklad</a:t>
            </a:r>
          </a:p>
          <a:p>
            <a:pPr marL="0" indent="0">
              <a:buNone/>
            </a:pPr>
            <a:r>
              <a:rPr lang="cs-CZ" sz="2000" dirty="0"/>
              <a:t>			automatická evidence kanbanů</a:t>
            </a:r>
          </a:p>
          <a:p>
            <a:r>
              <a:rPr lang="cs-CZ" b="1" dirty="0"/>
              <a:t>Ostatní procesy:</a:t>
            </a:r>
          </a:p>
          <a:p>
            <a:pPr marL="0" indent="0">
              <a:buNone/>
            </a:pPr>
            <a:r>
              <a:rPr lang="cs-CZ" b="1" dirty="0"/>
              <a:t>			</a:t>
            </a:r>
            <a:r>
              <a:rPr lang="cs-CZ" sz="2200" dirty="0"/>
              <a:t>inventarizace majetku</a:t>
            </a:r>
          </a:p>
          <a:p>
            <a:pPr marL="0" indent="0">
              <a:buNone/>
            </a:pPr>
            <a:r>
              <a:rPr lang="cs-CZ" sz="2200" dirty="0"/>
              <a:t>			dohledávání nástrojů a nářadí za účelem kalibrace</a:t>
            </a:r>
          </a:p>
        </p:txBody>
      </p:sp>
    </p:spTree>
    <p:extLst>
      <p:ext uri="{BB962C8B-B14F-4D97-AF65-F5344CB8AC3E}">
        <p14:creationId xmlns:p14="http://schemas.microsoft.com/office/powerpoint/2010/main" val="29061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6C84D7-BE67-4F14-A84A-CE1119DD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606" y="0"/>
            <a:ext cx="10018713" cy="1752599"/>
          </a:xfrm>
        </p:spPr>
        <p:txBody>
          <a:bodyPr/>
          <a:lstStyle/>
          <a:p>
            <a:r>
              <a:rPr lang="cs-CZ" dirty="0"/>
              <a:t>Diskuze výsledků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F31B73-AB17-406A-8F2D-E1E217E55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80147"/>
            <a:ext cx="10018713" cy="5277853"/>
          </a:xfrm>
        </p:spPr>
        <p:txBody>
          <a:bodyPr>
            <a:normAutofit/>
          </a:bodyPr>
          <a:lstStyle/>
          <a:p>
            <a:r>
              <a:rPr lang="cs-CZ" dirty="0"/>
              <a:t>Je možné zavedení RFID technologie ve vybrané firmě? Za jakých podmínek bude systém nejúčinnější?</a:t>
            </a:r>
          </a:p>
          <a:p>
            <a:pPr marL="0" indent="0">
              <a:buNone/>
            </a:pPr>
            <a:r>
              <a:rPr lang="cs-CZ" dirty="0"/>
              <a:t>Zavedení systému pro všechny výrobní závody, postupná identifikace zboží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Jsou v dané firmě další procesy, kde by se mohla uplatnit tato technologie RFID? Jaké jsou přínosy zavedení této technologie ve vybrané společnosti?</a:t>
            </a:r>
          </a:p>
          <a:p>
            <a:pPr marL="0" indent="0">
              <a:buNone/>
            </a:pPr>
            <a:r>
              <a:rPr lang="cs-CZ" dirty="0"/>
              <a:t>Zefektivnění a zrychlení procesu, přesnost dat, automatická kontrola.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6753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04F82A-3806-48AA-8A66-BD87C55A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21" y="0"/>
            <a:ext cx="10018713" cy="1752599"/>
          </a:xfrm>
        </p:spPr>
        <p:txBody>
          <a:bodyPr>
            <a:normAutofit/>
          </a:bodyPr>
          <a:lstStyle/>
          <a:p>
            <a:r>
              <a:rPr lang="cs-CZ" b="1" dirty="0"/>
              <a:t>Otázky vedoucího práce a oponenta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461880-7610-4C46-95E7-C3356EE3A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371601"/>
            <a:ext cx="10018713" cy="5053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Otázka vedoucího práce: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Představili jste svůj návrh v podniku? Je jeho implementace reálná?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Otázka oponenta práce: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Akú</a:t>
            </a:r>
            <a:r>
              <a:rPr lang="cs-CZ" dirty="0"/>
              <a:t> </a:t>
            </a:r>
            <a:r>
              <a:rPr lang="cs-CZ" dirty="0" err="1"/>
              <a:t>pravdepodobnosť</a:t>
            </a:r>
            <a:r>
              <a:rPr lang="cs-CZ" dirty="0"/>
              <a:t> vidíte v </a:t>
            </a:r>
            <a:r>
              <a:rPr lang="cs-CZ" dirty="0" err="1"/>
              <a:t>realizácii</a:t>
            </a:r>
            <a:r>
              <a:rPr lang="cs-CZ" dirty="0"/>
              <a:t> </a:t>
            </a:r>
            <a:r>
              <a:rPr lang="cs-CZ" dirty="0" err="1"/>
              <a:t>návrhov</a:t>
            </a:r>
            <a:r>
              <a:rPr lang="cs-CZ" dirty="0"/>
              <a:t> uvedených v kap. 3.9 ”Návrh dalších procesů s využitím technologie RFID”? </a:t>
            </a:r>
          </a:p>
        </p:txBody>
      </p:sp>
    </p:spTree>
    <p:extLst>
      <p:ext uri="{BB962C8B-B14F-4D97-AF65-F5344CB8AC3E}">
        <p14:creationId xmlns:p14="http://schemas.microsoft.com/office/powerpoint/2010/main" val="3911036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29FD0-C758-4E3A-A4E3-B67BAD0F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32" y="2526632"/>
            <a:ext cx="10258510" cy="2197767"/>
          </a:xfrm>
        </p:spPr>
        <p:txBody>
          <a:bodyPr/>
          <a:lstStyle/>
          <a:p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33561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E3E66B-E126-4642-8317-38D2A225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21" y="0"/>
            <a:ext cx="10018713" cy="1752599"/>
          </a:xfrm>
        </p:spPr>
        <p:txBody>
          <a:bodyPr/>
          <a:lstStyle/>
          <a:p>
            <a:r>
              <a:rPr lang="cs-CZ" b="1" dirty="0"/>
              <a:t>Obsah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5E5AE5-1585-4C6A-92A1-4E8E6ECCA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421" y="1459832"/>
            <a:ext cx="9056602" cy="539816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Teoreticko-metodologická část</a:t>
            </a:r>
          </a:p>
          <a:p>
            <a:r>
              <a:rPr lang="cs-CZ" dirty="0"/>
              <a:t>Cíl práce</a:t>
            </a:r>
          </a:p>
          <a:p>
            <a:r>
              <a:rPr lang="cs-CZ" dirty="0"/>
              <a:t>Výzkumné otázky</a:t>
            </a:r>
          </a:p>
          <a:p>
            <a:r>
              <a:rPr lang="cs-CZ" dirty="0"/>
              <a:t>Aplikační část práce</a:t>
            </a:r>
          </a:p>
          <a:p>
            <a:r>
              <a:rPr lang="cs-CZ" dirty="0"/>
              <a:t>Zavedení nové technologie RFID</a:t>
            </a:r>
          </a:p>
          <a:p>
            <a:r>
              <a:rPr lang="cs-CZ" dirty="0"/>
              <a:t>Zhodnocení nové technologie</a:t>
            </a:r>
          </a:p>
          <a:p>
            <a:r>
              <a:rPr lang="cs-CZ" dirty="0"/>
              <a:t>Ekonomické ukazatele</a:t>
            </a:r>
          </a:p>
          <a:p>
            <a:r>
              <a:rPr lang="cs-CZ" dirty="0"/>
              <a:t>Návrh dalšího využití technologie RFID</a:t>
            </a:r>
          </a:p>
          <a:p>
            <a:r>
              <a:rPr lang="cs-CZ" dirty="0"/>
              <a:t>Diskuse výsledků</a:t>
            </a:r>
          </a:p>
          <a:p>
            <a:r>
              <a:rPr lang="cs-CZ" dirty="0"/>
              <a:t>Otázky vedoucího práce a oponenta práce</a:t>
            </a:r>
          </a:p>
          <a:p>
            <a:r>
              <a:rPr lang="cs-CZ" dirty="0"/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169344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D2676-053D-4BB2-8862-A017CE15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648" y="0"/>
            <a:ext cx="10018713" cy="1752599"/>
          </a:xfrm>
        </p:spPr>
        <p:txBody>
          <a:bodyPr/>
          <a:lstStyle/>
          <a:p>
            <a:r>
              <a:rPr lang="cs-CZ" b="1" dirty="0"/>
              <a:t>Teoreticko-metodologická část práce: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502866-11EF-4EC9-AA99-7DD2C0447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836" y="2005263"/>
            <a:ext cx="10018713" cy="4848726"/>
          </a:xfrm>
        </p:spPr>
        <p:txBody>
          <a:bodyPr>
            <a:normAutofit fontScale="85000" lnSpcReduction="20000"/>
          </a:bodyPr>
          <a:lstStyle/>
          <a:p>
            <a:r>
              <a:rPr lang="cs-CZ" sz="2900" dirty="0"/>
              <a:t>Průmysl 4.0:				digitalizace</a:t>
            </a:r>
          </a:p>
          <a:p>
            <a:pPr marL="0" indent="0">
              <a:buNone/>
            </a:pPr>
            <a:r>
              <a:rPr lang="cs-CZ" sz="2900" dirty="0"/>
              <a:t>								automatizace</a:t>
            </a:r>
          </a:p>
          <a:p>
            <a:pPr marL="0" indent="0">
              <a:buNone/>
            </a:pPr>
            <a:r>
              <a:rPr lang="cs-CZ" sz="2900" dirty="0"/>
              <a:t>								robotizace</a:t>
            </a:r>
          </a:p>
          <a:p>
            <a:pPr marL="0" indent="0">
              <a:buNone/>
            </a:pPr>
            <a:endParaRPr lang="cs-CZ" sz="2900" dirty="0"/>
          </a:p>
          <a:p>
            <a:r>
              <a:rPr lang="cs-CZ" sz="2900" dirty="0"/>
              <a:t>Logistika:					rozvoj logistiky</a:t>
            </a:r>
          </a:p>
          <a:p>
            <a:pPr marL="0" indent="0">
              <a:buNone/>
            </a:pPr>
            <a:r>
              <a:rPr lang="cs-CZ" sz="2900" dirty="0"/>
              <a:t>								současná logistika</a:t>
            </a:r>
          </a:p>
          <a:p>
            <a:pPr marL="0" indent="0">
              <a:buNone/>
            </a:pPr>
            <a:r>
              <a:rPr lang="cs-CZ" sz="2900" dirty="0"/>
              <a:t>								logistika 4.0</a:t>
            </a:r>
          </a:p>
          <a:p>
            <a:pPr marL="0" indent="0">
              <a:buNone/>
            </a:pPr>
            <a:endParaRPr lang="cs-CZ" sz="2900" dirty="0"/>
          </a:p>
          <a:p>
            <a:r>
              <a:rPr lang="cs-CZ" sz="2900" dirty="0"/>
              <a:t>Identifikační systémy 		čárové kódy</a:t>
            </a:r>
          </a:p>
          <a:p>
            <a:pPr marL="0" indent="0">
              <a:buNone/>
            </a:pPr>
            <a:r>
              <a:rPr lang="cs-CZ" sz="2900" dirty="0"/>
              <a:t>								radiofrekvenční systém</a:t>
            </a:r>
          </a:p>
        </p:txBody>
      </p:sp>
    </p:spTree>
    <p:extLst>
      <p:ext uri="{BB962C8B-B14F-4D97-AF65-F5344CB8AC3E}">
        <p14:creationId xmlns:p14="http://schemas.microsoft.com/office/powerpoint/2010/main" val="107898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1F40C8-1ECD-4E1C-9BF0-48A6635C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542" y="0"/>
            <a:ext cx="10018713" cy="1752599"/>
          </a:xfrm>
        </p:spPr>
        <p:txBody>
          <a:bodyPr/>
          <a:lstStyle/>
          <a:p>
            <a:r>
              <a:rPr lang="cs-CZ" b="1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854BB6-7F8C-4588-8B41-60482B000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906" y="1195137"/>
            <a:ext cx="10515600" cy="53901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2600" b="1" dirty="0"/>
              <a:t>Zavedení identifikační metody RFID pro konkrétní proces mezizávodní dopravy ve firmě Rohde &amp; Schwarz, závod Vimperk s.r.o.</a:t>
            </a:r>
          </a:p>
          <a:p>
            <a:pPr marL="0" indent="0" algn="ctr">
              <a:buNone/>
            </a:pPr>
            <a:r>
              <a:rPr lang="cs-CZ" dirty="0"/>
              <a:t>		</a:t>
            </a:r>
          </a:p>
          <a:p>
            <a:pPr marL="0" indent="0">
              <a:buNone/>
            </a:pPr>
            <a:r>
              <a:rPr lang="cs-CZ" dirty="0"/>
              <a:t>Dílčí cíle:			současný stav procesu mezizávodní dopravy</a:t>
            </a:r>
          </a:p>
          <a:p>
            <a:pPr marL="0" indent="0">
              <a:buNone/>
            </a:pPr>
            <a:r>
              <a:rPr lang="cs-CZ" dirty="0"/>
              <a:t>					současný stav identifikačního systému</a:t>
            </a:r>
          </a:p>
          <a:p>
            <a:pPr marL="0" indent="0">
              <a:buNone/>
            </a:pPr>
            <a:r>
              <a:rPr lang="cs-CZ" dirty="0"/>
              <a:t>					zhodnocení stávajícího systému</a:t>
            </a:r>
          </a:p>
          <a:p>
            <a:pPr marL="0" indent="0">
              <a:buNone/>
            </a:pPr>
            <a:r>
              <a:rPr lang="cs-CZ" dirty="0"/>
              <a:t>					návrh zavedení technologie RFID</a:t>
            </a:r>
          </a:p>
          <a:p>
            <a:pPr marL="0" indent="0">
              <a:buNone/>
            </a:pPr>
            <a:r>
              <a:rPr lang="cs-CZ" dirty="0"/>
              <a:t>					technicko - ekonomické zhodnocení návrhu</a:t>
            </a:r>
          </a:p>
          <a:p>
            <a:pPr marL="0" indent="0">
              <a:buNone/>
            </a:pPr>
            <a:r>
              <a:rPr lang="cs-CZ" dirty="0"/>
              <a:t>					návrh dalších procesů s využitím technologie RFID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Použité metody:	metoda sběru dat, metoda zpracování informací,</a:t>
            </a:r>
          </a:p>
          <a:p>
            <a:pPr marL="0" indent="0">
              <a:buNone/>
            </a:pPr>
            <a:r>
              <a:rPr lang="cs-CZ" dirty="0"/>
              <a:t>					metoda porovnání dat a komparace	</a:t>
            </a:r>
          </a:p>
        </p:txBody>
      </p:sp>
    </p:spTree>
    <p:extLst>
      <p:ext uri="{BB962C8B-B14F-4D97-AF65-F5344CB8AC3E}">
        <p14:creationId xmlns:p14="http://schemas.microsoft.com/office/powerpoint/2010/main" val="129053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10038-5545-4FBB-8167-2F4D4C99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543" y="-8774"/>
            <a:ext cx="10018713" cy="1752599"/>
          </a:xfrm>
        </p:spPr>
        <p:txBody>
          <a:bodyPr/>
          <a:lstStyle/>
          <a:p>
            <a:r>
              <a:rPr lang="cs-CZ" b="1" dirty="0"/>
              <a:t>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570060-EC1C-4445-8AE2-BC38A0334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1" y="1825625"/>
            <a:ext cx="11629292" cy="4351338"/>
          </a:xfrm>
        </p:spPr>
        <p:txBody>
          <a:bodyPr>
            <a:normAutofit/>
          </a:bodyPr>
          <a:lstStyle/>
          <a:p>
            <a:pPr lvl="2"/>
            <a:r>
              <a:rPr lang="cs-CZ" sz="2800" dirty="0"/>
              <a:t>Je možné zavedení RFID technologie ve vybrané firmě? Za jakých podmínek bude systém nejúčinnější?</a:t>
            </a:r>
          </a:p>
          <a:p>
            <a:pPr marL="914400" lvl="2" indent="0">
              <a:buNone/>
            </a:pPr>
            <a:endParaRPr lang="cs-CZ" sz="2800" dirty="0"/>
          </a:p>
          <a:p>
            <a:pPr lvl="2"/>
            <a:r>
              <a:rPr lang="cs-CZ" sz="2800" dirty="0"/>
              <a:t>Jsou v dané firmě další procesy, kde by se mohla uplatnit tato technologie RFID? Jaké jsou přínosy zavedení této technologie ve vybrané společnosti?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553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70F0DB-D25A-4DE8-88A3-19EA871F0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221" y="1507958"/>
            <a:ext cx="7364386" cy="53500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200" b="1" dirty="0"/>
              <a:t>Analýza stávajícího procesu:</a:t>
            </a:r>
          </a:p>
          <a:p>
            <a:r>
              <a:rPr lang="cs-CZ" dirty="0"/>
              <a:t>tok zboží, pracoviště rampy, činnosti procesu, identifikační systém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b="1" dirty="0"/>
              <a:t>Zhodnocení stávajícího procesu:</a:t>
            </a:r>
          </a:p>
          <a:p>
            <a:r>
              <a:rPr lang="cs-CZ" dirty="0"/>
              <a:t>silné stránky: 		standardizace identifikačního systému</a:t>
            </a:r>
          </a:p>
          <a:p>
            <a:pPr marL="0" indent="0">
              <a:buNone/>
            </a:pPr>
            <a:r>
              <a:rPr lang="cs-CZ" dirty="0"/>
              <a:t>					vizuální podlahové značení</a:t>
            </a:r>
          </a:p>
          <a:p>
            <a:pPr marL="0" indent="0">
              <a:buNone/>
            </a:pPr>
            <a:r>
              <a:rPr lang="cs-CZ" dirty="0"/>
              <a:t>					erudovaní pracovníci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slabé stránky:		chybějící kontrola naskenovaného zboží</a:t>
            </a:r>
          </a:p>
          <a:p>
            <a:pPr marL="0" indent="0">
              <a:buNone/>
            </a:pPr>
            <a:r>
              <a:rPr lang="cs-CZ" dirty="0"/>
              <a:t>					vyložení palety v jiném závodě</a:t>
            </a:r>
          </a:p>
          <a:p>
            <a:pPr marL="0" indent="0">
              <a:buNone/>
            </a:pPr>
            <a:r>
              <a:rPr lang="cs-CZ" dirty="0"/>
              <a:t>					informace, jaké zboží je odesíláno</a:t>
            </a:r>
          </a:p>
          <a:p>
            <a:pPr marL="0" indent="0">
              <a:buNone/>
            </a:pPr>
            <a:r>
              <a:rPr lang="cs-CZ" dirty="0"/>
              <a:t>					náročnost hledání konkrétního zboží </a:t>
            </a:r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55BFE111-BC48-4EE6-974C-5B21150A2F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607" y="1507958"/>
            <a:ext cx="3219393" cy="2462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A7187D8-588C-449D-969C-110715A98A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72607" y="4777273"/>
            <a:ext cx="3219393" cy="2080727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D6FFB451-5B83-411A-B223-F1288585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648" y="0"/>
            <a:ext cx="10018713" cy="1752599"/>
          </a:xfrm>
        </p:spPr>
        <p:txBody>
          <a:bodyPr/>
          <a:lstStyle/>
          <a:p>
            <a:r>
              <a:rPr lang="cs-CZ" b="1" dirty="0"/>
              <a:t>Aplikační část práce:</a:t>
            </a:r>
          </a:p>
        </p:txBody>
      </p:sp>
    </p:spTree>
    <p:extLst>
      <p:ext uri="{BB962C8B-B14F-4D97-AF65-F5344CB8AC3E}">
        <p14:creationId xmlns:p14="http://schemas.microsoft.com/office/powerpoint/2010/main" val="186602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20520-850E-44EC-9E0F-3E167759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480" y="4119"/>
            <a:ext cx="10018713" cy="1752599"/>
          </a:xfrm>
        </p:spPr>
        <p:txBody>
          <a:bodyPr/>
          <a:lstStyle/>
          <a:p>
            <a:r>
              <a:rPr lang="cs-CZ" b="1" dirty="0"/>
              <a:t>Zavedení nové technologie RFID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2E8BA6-57FE-4460-AEF8-81987127B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269" y="1018460"/>
            <a:ext cx="10018713" cy="3124201"/>
          </a:xfrm>
        </p:spPr>
        <p:txBody>
          <a:bodyPr/>
          <a:lstStyle/>
          <a:p>
            <a:r>
              <a:rPr lang="cs-CZ" dirty="0"/>
              <a:t>Hardware nové technologie</a:t>
            </a:r>
          </a:p>
          <a:p>
            <a:r>
              <a:rPr lang="cs-CZ" dirty="0"/>
              <a:t>Software nové technologie</a:t>
            </a:r>
          </a:p>
          <a:p>
            <a:r>
              <a:rPr lang="cs-CZ" dirty="0"/>
              <a:t>Radiofrekvenční tagy</a:t>
            </a:r>
          </a:p>
          <a:p>
            <a:r>
              <a:rPr lang="cs-CZ" dirty="0"/>
              <a:t>Proces nové  technologie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E4C3C7-E00E-479C-9295-58B0407ABE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44203" y="1397864"/>
            <a:ext cx="3422780" cy="274479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2DB62DE-B42B-49BC-B5D7-3D931153B84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169" y="4581015"/>
            <a:ext cx="2739024" cy="205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015939F-970B-4A03-8C5F-466517EADE1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589654" y="3729682"/>
            <a:ext cx="573428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6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76271D3B-8B73-40B8-B442-27CC7465A7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033736"/>
              </p:ext>
            </p:extLst>
          </p:nvPr>
        </p:nvGraphicFramePr>
        <p:xfrm>
          <a:off x="3545999" y="2438400"/>
          <a:ext cx="5895340" cy="311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471">
                  <a:extLst>
                    <a:ext uri="{9D8B030D-6E8A-4147-A177-3AD203B41FA5}">
                      <a16:colId xmlns:a16="http://schemas.microsoft.com/office/drawing/2014/main" val="3081184093"/>
                    </a:ext>
                  </a:extLst>
                </a:gridCol>
                <a:gridCol w="986719">
                  <a:extLst>
                    <a:ext uri="{9D8B030D-6E8A-4147-A177-3AD203B41FA5}">
                      <a16:colId xmlns:a16="http://schemas.microsoft.com/office/drawing/2014/main" val="3530821305"/>
                    </a:ext>
                  </a:extLst>
                </a:gridCol>
                <a:gridCol w="866274">
                  <a:extLst>
                    <a:ext uri="{9D8B030D-6E8A-4147-A177-3AD203B41FA5}">
                      <a16:colId xmlns:a16="http://schemas.microsoft.com/office/drawing/2014/main" val="2885928859"/>
                    </a:ext>
                  </a:extLst>
                </a:gridCol>
                <a:gridCol w="658235">
                  <a:extLst>
                    <a:ext uri="{9D8B030D-6E8A-4147-A177-3AD203B41FA5}">
                      <a16:colId xmlns:a16="http://schemas.microsoft.com/office/drawing/2014/main" val="2705879498"/>
                    </a:ext>
                  </a:extLst>
                </a:gridCol>
                <a:gridCol w="962018">
                  <a:extLst>
                    <a:ext uri="{9D8B030D-6E8A-4147-A177-3AD203B41FA5}">
                      <a16:colId xmlns:a16="http://schemas.microsoft.com/office/drawing/2014/main" val="3068836791"/>
                    </a:ext>
                  </a:extLst>
                </a:gridCol>
                <a:gridCol w="716830">
                  <a:extLst>
                    <a:ext uri="{9D8B030D-6E8A-4147-A177-3AD203B41FA5}">
                      <a16:colId xmlns:a16="http://schemas.microsoft.com/office/drawing/2014/main" val="2868050128"/>
                    </a:ext>
                  </a:extLst>
                </a:gridCol>
                <a:gridCol w="831793">
                  <a:extLst>
                    <a:ext uri="{9D8B030D-6E8A-4147-A177-3AD203B41FA5}">
                      <a16:colId xmlns:a16="http://schemas.microsoft.com/office/drawing/2014/main" val="1668430074"/>
                    </a:ext>
                  </a:extLst>
                </a:gridCol>
              </a:tblGrid>
              <a:tr h="458071">
                <a:tc gridSpan="7"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Náklady na pořízení Smart Labelů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779645"/>
                  </a:ext>
                </a:extLst>
              </a:tr>
              <a:tr h="877616">
                <a:tc rowSpan="2"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Roční náklady na etikety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současná etiketa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náklady na současné etikety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navrhovaná etiketa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náklady na navrhované etikety</a:t>
                      </a:r>
                    </a:p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428931"/>
                  </a:ext>
                </a:extLst>
              </a:tr>
              <a:tr h="57879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cena za 1 kus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ks za rok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roční náklady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cena za 1 kus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ks za rok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roční náklady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61747438"/>
                  </a:ext>
                </a:extLst>
              </a:tr>
              <a:tr h="578792"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závod Vimperk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0,01532 €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20 000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306 €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0,12000 €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20 000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2 400 €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82622250"/>
                  </a:ext>
                </a:extLst>
              </a:tr>
              <a:tr h="578792"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celý koncern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60 000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919 €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60 000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7 200 €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08313205"/>
                  </a:ext>
                </a:extLst>
              </a:tr>
            </a:tbl>
          </a:graphicData>
        </a:graphic>
      </p:graphicFrame>
      <p:sp>
        <p:nvSpPr>
          <p:cNvPr id="4" name="Nadpis 1">
            <a:extLst>
              <a:ext uri="{FF2B5EF4-FFF2-40B4-BE49-F238E27FC236}">
                <a16:creationId xmlns:a16="http://schemas.microsoft.com/office/drawing/2014/main" id="{5F5BA820-0F33-4B12-8C97-E4E7F2B4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566" y="0"/>
            <a:ext cx="10018712" cy="1752600"/>
          </a:xfrm>
        </p:spPr>
        <p:txBody>
          <a:bodyPr/>
          <a:lstStyle/>
          <a:p>
            <a:r>
              <a:rPr lang="cs-CZ" b="1" dirty="0"/>
              <a:t>Zhodnocení nové technologie</a:t>
            </a:r>
          </a:p>
        </p:txBody>
      </p:sp>
    </p:spTree>
    <p:extLst>
      <p:ext uri="{BB962C8B-B14F-4D97-AF65-F5344CB8AC3E}">
        <p14:creationId xmlns:p14="http://schemas.microsoft.com/office/powerpoint/2010/main" val="128945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75924D-5B82-466A-8A57-3C82D5D7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479" y="-21389"/>
            <a:ext cx="10018713" cy="1752599"/>
          </a:xfrm>
        </p:spPr>
        <p:txBody>
          <a:bodyPr/>
          <a:lstStyle/>
          <a:p>
            <a:r>
              <a:rPr lang="cs-CZ" b="1" dirty="0"/>
              <a:t>Zhodnocení nové technologie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230E2AF-9365-42DE-9883-CDD98D9051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Dosažená časová úspora práce</a:t>
            </a:r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3F1CA9E3-02B1-4E7F-B620-A988397D08E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2159739"/>
              </p:ext>
            </p:extLst>
          </p:nvPr>
        </p:nvGraphicFramePr>
        <p:xfrm>
          <a:off x="1548479" y="2098031"/>
          <a:ext cx="4834890" cy="3289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5290">
                  <a:extLst>
                    <a:ext uri="{9D8B030D-6E8A-4147-A177-3AD203B41FA5}">
                      <a16:colId xmlns:a16="http://schemas.microsoft.com/office/drawing/2014/main" val="1331755467"/>
                    </a:ext>
                  </a:extLst>
                </a:gridCol>
                <a:gridCol w="1077174">
                  <a:extLst>
                    <a:ext uri="{9D8B030D-6E8A-4147-A177-3AD203B41FA5}">
                      <a16:colId xmlns:a16="http://schemas.microsoft.com/office/drawing/2014/main" val="2697414426"/>
                    </a:ext>
                  </a:extLst>
                </a:gridCol>
                <a:gridCol w="1962426">
                  <a:extLst>
                    <a:ext uri="{9D8B030D-6E8A-4147-A177-3AD203B41FA5}">
                      <a16:colId xmlns:a16="http://schemas.microsoft.com/office/drawing/2014/main" val="180877051"/>
                    </a:ext>
                  </a:extLst>
                </a:gridCol>
              </a:tblGrid>
              <a:tr h="701316">
                <a:tc gridSpan="3"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ÚSPORA ČASU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87088261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Druh činnosti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Vliv zavedení RFID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Úspora času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46761819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Příprava palet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rowSpan="6"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18361962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Označení palet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384368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Třídění zboží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Ne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494979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Načítání zboží na palety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730714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Paletizace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060318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Fixace zboží k paletě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816315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Nakládka a vykládka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 min denně / 2 pracovníci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39218208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Řešení nejasností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 min denně / 1 pracovník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4681515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Dohledávání palet a zboží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 min denně / 2 pracovníci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9990728"/>
                  </a:ext>
                </a:extLst>
              </a:tr>
              <a:tr h="178435">
                <a:tc gridSpan="2"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Celková úspora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45 min denně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75176786"/>
                  </a:ext>
                </a:extLst>
              </a:tr>
            </a:tbl>
          </a:graphicData>
        </a:graphic>
      </p:graphicFrame>
      <p:sp>
        <p:nvSpPr>
          <p:cNvPr id="8" name="Zástupný text 7">
            <a:extLst>
              <a:ext uri="{FF2B5EF4-FFF2-40B4-BE49-F238E27FC236}">
                <a16:creationId xmlns:a16="http://schemas.microsoft.com/office/drawing/2014/main" id="{7A82A98B-880A-47F1-AF8E-5467905CC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Náklady na pořízení technologie RFID </a:t>
            </a:r>
          </a:p>
        </p:txBody>
      </p:sp>
      <p:graphicFrame>
        <p:nvGraphicFramePr>
          <p:cNvPr id="12" name="Zástupný obsah 11">
            <a:extLst>
              <a:ext uri="{FF2B5EF4-FFF2-40B4-BE49-F238E27FC236}">
                <a16:creationId xmlns:a16="http://schemas.microsoft.com/office/drawing/2014/main" id="{735A6D0D-37FB-44E4-8FFD-A314CF45219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1532366"/>
              </p:ext>
            </p:extLst>
          </p:nvPr>
        </p:nvGraphicFramePr>
        <p:xfrm>
          <a:off x="6710439" y="2098031"/>
          <a:ext cx="5183188" cy="3701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7724">
                  <a:extLst>
                    <a:ext uri="{9D8B030D-6E8A-4147-A177-3AD203B41FA5}">
                      <a16:colId xmlns:a16="http://schemas.microsoft.com/office/drawing/2014/main" val="2402774532"/>
                    </a:ext>
                  </a:extLst>
                </a:gridCol>
                <a:gridCol w="1018294">
                  <a:extLst>
                    <a:ext uri="{9D8B030D-6E8A-4147-A177-3AD203B41FA5}">
                      <a16:colId xmlns:a16="http://schemas.microsoft.com/office/drawing/2014/main" val="2588599240"/>
                    </a:ext>
                  </a:extLst>
                </a:gridCol>
                <a:gridCol w="962208">
                  <a:extLst>
                    <a:ext uri="{9D8B030D-6E8A-4147-A177-3AD203B41FA5}">
                      <a16:colId xmlns:a16="http://schemas.microsoft.com/office/drawing/2014/main" val="384468979"/>
                    </a:ext>
                  </a:extLst>
                </a:gridCol>
                <a:gridCol w="1074962">
                  <a:extLst>
                    <a:ext uri="{9D8B030D-6E8A-4147-A177-3AD203B41FA5}">
                      <a16:colId xmlns:a16="http://schemas.microsoft.com/office/drawing/2014/main" val="3301518516"/>
                    </a:ext>
                  </a:extLst>
                </a:gridCol>
              </a:tblGrid>
              <a:tr h="177913">
                <a:tc gridSpan="4"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JEDNORÁZOVÉ NÁKLADY NA POŘÍZENÍ INVESTICE</a:t>
                      </a:r>
                    </a:p>
                  </a:txBody>
                  <a:tcPr marL="40886" marR="40886" marT="0" marB="0" anchor="ctr"/>
                </a:tc>
                <a:tc hMerge="1"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 hMerge="1"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 hMerge="1"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extLst>
                  <a:ext uri="{0D108BD9-81ED-4DB2-BD59-A6C34878D82A}">
                    <a16:rowId xmlns:a16="http://schemas.microsoft.com/office/drawing/2014/main" val="1428020457"/>
                  </a:ext>
                </a:extLst>
              </a:tr>
              <a:tr h="177913"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Popis položky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ks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Cena za kus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Cena celkem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extLst>
                  <a:ext uri="{0D108BD9-81ED-4DB2-BD59-A6C34878D82A}">
                    <a16:rowId xmlns:a16="http://schemas.microsoft.com/office/drawing/2014/main" val="582743811"/>
                  </a:ext>
                </a:extLst>
              </a:tr>
              <a:tr h="177913">
                <a:tc gridSpan="4"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Hardware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407388"/>
                  </a:ext>
                </a:extLst>
              </a:tr>
              <a:tr h="177913">
                <a:tc>
                  <a:txBody>
                    <a:bodyPr/>
                    <a:lstStyle/>
                    <a:p>
                      <a:pPr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RFID brána (komplet + 3 antény)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2 500 €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5 000 €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extLst>
                  <a:ext uri="{0D108BD9-81ED-4DB2-BD59-A6C34878D82A}">
                    <a16:rowId xmlns:a16="http://schemas.microsoft.com/office/drawing/2014/main" val="4201059089"/>
                  </a:ext>
                </a:extLst>
              </a:tr>
              <a:tr h="177913">
                <a:tc>
                  <a:txBody>
                    <a:bodyPr/>
                    <a:lstStyle/>
                    <a:p>
                      <a:pPr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RFID tiskárna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3 700 €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3 700 €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extLst>
                  <a:ext uri="{0D108BD9-81ED-4DB2-BD59-A6C34878D82A}">
                    <a16:rowId xmlns:a16="http://schemas.microsoft.com/office/drawing/2014/main" val="4291854281"/>
                  </a:ext>
                </a:extLst>
              </a:tr>
              <a:tr h="177913">
                <a:tc>
                  <a:txBody>
                    <a:bodyPr/>
                    <a:lstStyle/>
                    <a:p>
                      <a:pPr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ruční RFID čtečka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3 700 €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7 400 €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extLst>
                  <a:ext uri="{0D108BD9-81ED-4DB2-BD59-A6C34878D82A}">
                    <a16:rowId xmlns:a16="http://schemas.microsoft.com/office/drawing/2014/main" val="2540080249"/>
                  </a:ext>
                </a:extLst>
              </a:tr>
              <a:tr h="177913">
                <a:tc>
                  <a:txBody>
                    <a:bodyPr/>
                    <a:lstStyle/>
                    <a:p>
                      <a:pPr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PC + LCD monitor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4 230 €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4 230 €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extLst>
                  <a:ext uri="{0D108BD9-81ED-4DB2-BD59-A6C34878D82A}">
                    <a16:rowId xmlns:a16="http://schemas.microsoft.com/office/drawing/2014/main" val="3393812166"/>
                  </a:ext>
                </a:extLst>
              </a:tr>
              <a:tr h="177913">
                <a:tc gridSpan="4">
                  <a:txBody>
                    <a:bodyPr/>
                    <a:lstStyle/>
                    <a:p>
                      <a:pPr marR="89535"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Software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994611"/>
                  </a:ext>
                </a:extLst>
              </a:tr>
              <a:tr h="177913">
                <a:tc>
                  <a:txBody>
                    <a:bodyPr/>
                    <a:lstStyle/>
                    <a:p>
                      <a:pPr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SW na ruční terminál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4 620 €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4 620 €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extLst>
                  <a:ext uri="{0D108BD9-81ED-4DB2-BD59-A6C34878D82A}">
                    <a16:rowId xmlns:a16="http://schemas.microsoft.com/office/drawing/2014/main" val="614396013"/>
                  </a:ext>
                </a:extLst>
              </a:tr>
              <a:tr h="177913">
                <a:tc>
                  <a:txBody>
                    <a:bodyPr/>
                    <a:lstStyle/>
                    <a:p>
                      <a:pPr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SW na expediční tunel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7 700 €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7 700 €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extLst>
                  <a:ext uri="{0D108BD9-81ED-4DB2-BD59-A6C34878D82A}">
                    <a16:rowId xmlns:a16="http://schemas.microsoft.com/office/drawing/2014/main" val="330985124"/>
                  </a:ext>
                </a:extLst>
              </a:tr>
              <a:tr h="177913">
                <a:tc gridSpan="4">
                  <a:txBody>
                    <a:bodyPr/>
                    <a:lstStyle/>
                    <a:p>
                      <a:pPr marR="89535"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Služby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75495"/>
                  </a:ext>
                </a:extLst>
              </a:tr>
              <a:tr h="177913">
                <a:tc>
                  <a:txBody>
                    <a:bodyPr/>
                    <a:lstStyle/>
                    <a:p>
                      <a:pPr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Instalace SW + doprava + školení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3 900 €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3 900 €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extLst>
                  <a:ext uri="{0D108BD9-81ED-4DB2-BD59-A6C34878D82A}">
                    <a16:rowId xmlns:a16="http://schemas.microsoft.com/office/drawing/2014/main" val="3097708866"/>
                  </a:ext>
                </a:extLst>
              </a:tr>
              <a:tr h="371362">
                <a:tc>
                  <a:txBody>
                    <a:bodyPr/>
                    <a:lstStyle/>
                    <a:p>
                      <a:pPr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Prodloužení záruky na 3 roky - tiskárna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770 €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770 €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extLst>
                  <a:ext uri="{0D108BD9-81ED-4DB2-BD59-A6C34878D82A}">
                    <a16:rowId xmlns:a16="http://schemas.microsoft.com/office/drawing/2014/main" val="2514064101"/>
                  </a:ext>
                </a:extLst>
              </a:tr>
              <a:tr h="371362">
                <a:tc>
                  <a:txBody>
                    <a:bodyPr/>
                    <a:lstStyle/>
                    <a:p>
                      <a:pPr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Prodloužení záruky na 3 roky - čtečka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540 €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1 080 €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extLst>
                  <a:ext uri="{0D108BD9-81ED-4DB2-BD59-A6C34878D82A}">
                    <a16:rowId xmlns:a16="http://schemas.microsoft.com/office/drawing/2014/main" val="3206642961"/>
                  </a:ext>
                </a:extLst>
              </a:tr>
              <a:tr h="117264">
                <a:tc gridSpan="3">
                  <a:txBody>
                    <a:bodyPr/>
                    <a:lstStyle/>
                    <a:p>
                      <a:pPr marR="89535"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Celkem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38 400 €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86" marR="40886" marT="0" marB="0" anchor="ctr"/>
                </a:tc>
                <a:extLst>
                  <a:ext uri="{0D108BD9-81ED-4DB2-BD59-A6C34878D82A}">
                    <a16:rowId xmlns:a16="http://schemas.microsoft.com/office/drawing/2014/main" val="1965896878"/>
                  </a:ext>
                </a:extLst>
              </a:tr>
            </a:tbl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EED4B267-4400-4961-BEEE-FDB4312EC237}"/>
              </a:ext>
            </a:extLst>
          </p:cNvPr>
          <p:cNvSpPr/>
          <p:nvPr/>
        </p:nvSpPr>
        <p:spPr>
          <a:xfrm>
            <a:off x="1633233" y="5489850"/>
            <a:ext cx="4665380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9535" indent="450215" algn="just">
              <a:lnSpc>
                <a:spcPct val="150000"/>
              </a:lnSpc>
            </a:pPr>
            <a:r>
              <a:rPr lang="cs-CZ" dirty="0">
                <a:ea typeface="Calibri" panose="020F0502020204030204" pitchFamily="34" charset="0"/>
              </a:rPr>
              <a:t>60 min. = 35 €		=&gt;	45 min. = </a:t>
            </a:r>
            <a:r>
              <a:rPr lang="cs-CZ" b="1" dirty="0">
                <a:ea typeface="Calibri" panose="020F0502020204030204" pitchFamily="34" charset="0"/>
              </a:rPr>
              <a:t>26,25 €</a:t>
            </a:r>
          </a:p>
        </p:txBody>
      </p:sp>
    </p:spTree>
    <p:extLst>
      <p:ext uri="{BB962C8B-B14F-4D97-AF65-F5344CB8AC3E}">
        <p14:creationId xmlns:p14="http://schemas.microsoft.com/office/powerpoint/2010/main" val="2270420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212</TotalTime>
  <Words>509</Words>
  <Application>Microsoft Office PowerPoint</Application>
  <PresentationFormat>Širokoúhlá obrazovka</PresentationFormat>
  <Paragraphs>202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Corbel</vt:lpstr>
      <vt:lpstr>Times New Roman</vt:lpstr>
      <vt:lpstr>Paralaxa</vt:lpstr>
      <vt:lpstr>Využití RFID technologie  v logistických procesech  ve vybrané společnosti</vt:lpstr>
      <vt:lpstr>Obsah prezentace</vt:lpstr>
      <vt:lpstr>Teoreticko-metodologická část práce:</vt:lpstr>
      <vt:lpstr>Cíl práce</vt:lpstr>
      <vt:lpstr>Výzkumné otázky</vt:lpstr>
      <vt:lpstr>Aplikační část práce:</vt:lpstr>
      <vt:lpstr>Zavedení nové technologie RFID</vt:lpstr>
      <vt:lpstr>Zhodnocení nové technologie</vt:lpstr>
      <vt:lpstr>Zhodnocení nové technologie</vt:lpstr>
      <vt:lpstr>Ekonomické ukazatele</vt:lpstr>
      <vt:lpstr>Návrh dalšího využití technologie RFID </vt:lpstr>
      <vt:lpstr>Diskuze výsledků</vt:lpstr>
      <vt:lpstr>Otázky vedoucího práce a oponenta práce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RFID technologie v logistických procesech  ve vybrané společnosti</dc:title>
  <dc:creator>Honza</dc:creator>
  <cp:lastModifiedBy>Honza</cp:lastModifiedBy>
  <cp:revision>19</cp:revision>
  <dcterms:created xsi:type="dcterms:W3CDTF">2020-06-07T16:28:25Z</dcterms:created>
  <dcterms:modified xsi:type="dcterms:W3CDTF">2020-06-09T11:38:21Z</dcterms:modified>
</cp:coreProperties>
</file>