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6" r:id="rId2"/>
    <p:sldId id="262" r:id="rId3"/>
    <p:sldId id="264" r:id="rId4"/>
    <p:sldId id="272" r:id="rId5"/>
    <p:sldId id="269" r:id="rId6"/>
    <p:sldId id="271" r:id="rId7"/>
    <p:sldId id="268" r:id="rId8"/>
    <p:sldId id="263" r:id="rId9"/>
    <p:sldId id="261" r:id="rId10"/>
    <p:sldId id="270" r:id="rId11"/>
    <p:sldId id="277" r:id="rId12"/>
    <p:sldId id="273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74"/>
    <p:restoredTop sz="96327"/>
  </p:normalViewPr>
  <p:slideViewPr>
    <p:cSldViewPr snapToGrid="0" snapToObjects="1">
      <p:cViewPr varScale="1">
        <p:scale>
          <a:sx n="152" d="100"/>
          <a:sy n="152" d="100"/>
        </p:scale>
        <p:origin x="208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365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2260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1199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3255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0713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9304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3081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9230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5537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6317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8317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B2F6-D4B7-1140-9FCF-2199044143F7}" type="datetimeFigureOut">
              <a:rPr lang="en-CZ" smtClean="0"/>
              <a:t>09/06/2020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444F-A49D-644C-B8E4-DAE05397F1D1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290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E9D9-BE4D-3E4F-8170-E615FAEC7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364" y="2235200"/>
            <a:ext cx="10067636" cy="238760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Využití technologie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Beacon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lokalizaci předmětů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33287-3583-8A41-ACC6-1DBC0530B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4" y="4977363"/>
            <a:ext cx="10067636" cy="1527873"/>
          </a:xfrm>
        </p:spPr>
        <p:txBody>
          <a:bodyPr>
            <a:normAutofit/>
          </a:bodyPr>
          <a:lstStyle/>
          <a:p>
            <a:pPr algn="l"/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Autor práce: </a:t>
            </a:r>
            <a:r>
              <a:rPr lang="en-CZ" b="1" dirty="0">
                <a:latin typeface="Arial" panose="020B0604020202020204" pitchFamily="34" charset="0"/>
                <a:cs typeface="Arial" panose="020B0604020202020204" pitchFamily="34" charset="0"/>
              </a:rPr>
              <a:t>Bc. Jan Štefančik</a:t>
            </a:r>
          </a:p>
          <a:p>
            <a:pPr algn="l"/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Vedoucí práce: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doc. Ing. 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Ján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Ližbetin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 PhD.</a:t>
            </a:r>
          </a:p>
          <a:p>
            <a:pPr algn="l"/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Oponent práce: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Vojtěch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Stehel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MBA, PhD.</a:t>
            </a:r>
          </a:p>
          <a:p>
            <a:pPr algn="l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CF825-9C59-C744-8105-261DCBFC07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579" y="429489"/>
            <a:ext cx="1527875" cy="15278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A603F-EC55-1E4D-B6E3-43355474109A}"/>
              </a:ext>
            </a:extLst>
          </p:cNvPr>
          <p:cNvSpPr/>
          <p:nvPr/>
        </p:nvSpPr>
        <p:spPr>
          <a:xfrm>
            <a:off x="600364" y="901040"/>
            <a:ext cx="9328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Z" sz="32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</a:p>
        </p:txBody>
      </p:sp>
    </p:spTree>
    <p:extLst>
      <p:ext uri="{BB962C8B-B14F-4D97-AF65-F5344CB8AC3E}">
        <p14:creationId xmlns:p14="http://schemas.microsoft.com/office/powerpoint/2010/main" val="296595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Testování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17EDFE-4632-694F-A6AF-53C945F9CD7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19" y="1572506"/>
            <a:ext cx="5345034" cy="4015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3E212F-87B8-0D47-A203-9CBD751691EA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770" y="1572506"/>
            <a:ext cx="5357411" cy="40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Výsledky testování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743A9C0-37FE-6E42-8C86-BB6B68FF2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05123"/>
              </p:ext>
            </p:extLst>
          </p:nvPr>
        </p:nvGraphicFramePr>
        <p:xfrm>
          <a:off x="916157" y="2520315"/>
          <a:ext cx="10359685" cy="1817370"/>
        </p:xfrm>
        <a:graphic>
          <a:graphicData uri="http://schemas.openxmlformats.org/drawingml/2006/table">
            <a:tbl>
              <a:tblPr firstRow="1" firstCol="1" bandRow="1"/>
              <a:tblGrid>
                <a:gridCol w="1659982">
                  <a:extLst>
                    <a:ext uri="{9D8B030D-6E8A-4147-A177-3AD203B41FA5}">
                      <a16:colId xmlns:a16="http://schemas.microsoft.com/office/drawing/2014/main" val="410230255"/>
                    </a:ext>
                  </a:extLst>
                </a:gridCol>
                <a:gridCol w="1315429">
                  <a:extLst>
                    <a:ext uri="{9D8B030D-6E8A-4147-A177-3AD203B41FA5}">
                      <a16:colId xmlns:a16="http://schemas.microsoft.com/office/drawing/2014/main" val="519395570"/>
                    </a:ext>
                  </a:extLst>
                </a:gridCol>
                <a:gridCol w="1489418">
                  <a:extLst>
                    <a:ext uri="{9D8B030D-6E8A-4147-A177-3AD203B41FA5}">
                      <a16:colId xmlns:a16="http://schemas.microsoft.com/office/drawing/2014/main" val="1870075788"/>
                    </a:ext>
                  </a:extLst>
                </a:gridCol>
                <a:gridCol w="1457438">
                  <a:extLst>
                    <a:ext uri="{9D8B030D-6E8A-4147-A177-3AD203B41FA5}">
                      <a16:colId xmlns:a16="http://schemas.microsoft.com/office/drawing/2014/main" val="4290083915"/>
                    </a:ext>
                  </a:extLst>
                </a:gridCol>
                <a:gridCol w="1489418">
                  <a:extLst>
                    <a:ext uri="{9D8B030D-6E8A-4147-A177-3AD203B41FA5}">
                      <a16:colId xmlns:a16="http://schemas.microsoft.com/office/drawing/2014/main" val="1496024186"/>
                    </a:ext>
                  </a:extLst>
                </a:gridCol>
                <a:gridCol w="1457438">
                  <a:extLst>
                    <a:ext uri="{9D8B030D-6E8A-4147-A177-3AD203B41FA5}">
                      <a16:colId xmlns:a16="http://schemas.microsoft.com/office/drawing/2014/main" val="3392160405"/>
                    </a:ext>
                  </a:extLst>
                </a:gridCol>
                <a:gridCol w="1490562">
                  <a:extLst>
                    <a:ext uri="{9D8B030D-6E8A-4147-A177-3AD203B41FA5}">
                      <a16:colId xmlns:a16="http://schemas.microsoft.com/office/drawing/2014/main" val="1477088295"/>
                    </a:ext>
                  </a:extLst>
                </a:gridCol>
              </a:tblGrid>
              <a:tr h="375626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Celková úspěšnost</a:t>
                      </a:r>
                      <a:endParaRPr lang="en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63921"/>
                  </a:ext>
                </a:extLst>
              </a:tr>
              <a:tr h="47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Vzdálenost</a:t>
                      </a:r>
                      <a:endParaRPr lang="en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m</a:t>
                      </a:r>
                      <a:endParaRPr lang="en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m</a:t>
                      </a:r>
                      <a:endParaRPr lang="en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</a:t>
                      </a:r>
                      <a:endParaRPr lang="en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13635"/>
                  </a:ext>
                </a:extLst>
              </a:tr>
              <a:tr h="530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Umístění</a:t>
                      </a:r>
                      <a:endParaRPr lang="en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Bez stínění</a:t>
                      </a:r>
                      <a:endParaRPr lang="en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stíněním</a:t>
                      </a:r>
                      <a:endParaRPr lang="en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Bez  stínění</a:t>
                      </a:r>
                      <a:endParaRPr lang="en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stíněním</a:t>
                      </a:r>
                      <a:endParaRPr lang="en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Bez  stínění</a:t>
                      </a:r>
                      <a:endParaRPr lang="en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stíněním</a:t>
                      </a:r>
                      <a:endParaRPr lang="en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74634"/>
                  </a:ext>
                </a:extLst>
              </a:tr>
              <a:tr h="432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Celkem</a:t>
                      </a:r>
                      <a:endParaRPr lang="en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94 %</a:t>
                      </a:r>
                      <a:endParaRPr lang="en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22 %</a:t>
                      </a:r>
                      <a:endParaRPr lang="en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6 %</a:t>
                      </a:r>
                      <a:endParaRPr lang="en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57 %</a:t>
                      </a:r>
                      <a:endParaRPr lang="en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0 %</a:t>
                      </a:r>
                      <a:endParaRPr lang="en-CZ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21 %</a:t>
                      </a:r>
                      <a:endParaRPr lang="en-CZ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9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25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Otázky od vedoucího a oponenta práce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7C63-F5B5-BD4C-BA68-3DB19F47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Pokuste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se o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stručnou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charakteristiku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ekonomických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dopadu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̊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navrženého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řešeni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́.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360F197-11B2-E542-BAEF-DFF8B6A9F0B0}"/>
              </a:ext>
            </a:extLst>
          </p:cNvPr>
          <p:cNvSpPr txBox="1">
            <a:spLocks/>
          </p:cNvSpPr>
          <p:nvPr/>
        </p:nvSpPr>
        <p:spPr>
          <a:xfrm>
            <a:off x="838200" y="2280090"/>
            <a:ext cx="10515600" cy="152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Plánujete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využít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praxi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Pokud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využívat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podnik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probíhalo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měření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jiný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podnik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8FBF2A-E5EE-EA4C-BD46-5D4016C596B4}"/>
              </a:ext>
            </a:extLst>
          </p:cNvPr>
          <p:cNvSpPr txBox="1">
            <a:spLocks/>
          </p:cNvSpPr>
          <p:nvPr/>
        </p:nvSpPr>
        <p:spPr>
          <a:xfrm>
            <a:off x="838200" y="3806190"/>
            <a:ext cx="10515600" cy="208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Napadá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Vás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praktické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využití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rozšíření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přesné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určení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polohy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triangulační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metody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píšete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závěru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Plánujete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touto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problematikou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případně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dále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zabývat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17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156"/>
            <a:ext cx="10515600" cy="1817688"/>
          </a:xfrm>
        </p:spPr>
        <p:txBody>
          <a:bodyPr>
            <a:normAutofit/>
          </a:bodyPr>
          <a:lstStyle/>
          <a:p>
            <a:pPr algn="ctr"/>
            <a:r>
              <a:rPr lang="cs-CZ" sz="9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Z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486456-6989-094B-916A-961A6C3E986B}"/>
              </a:ext>
            </a:extLst>
          </p:cNvPr>
          <p:cNvSpPr txBox="1"/>
          <p:nvPr/>
        </p:nvSpPr>
        <p:spPr>
          <a:xfrm>
            <a:off x="7853699" y="5672150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5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75888C-9F1D-7745-88DB-C6EF0845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482845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diplomové práce je navrhnout systém lokalizace pohybujících se předmětů uvnitř budov pomocí technologie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Beacon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Systém bude otestován a vyhodnocen.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1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Beacon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pic>
        <p:nvPicPr>
          <p:cNvPr id="8" name="Content Placeholder 7" descr="estimote-beacon - Business Application Development - HUB, London">
            <a:extLst>
              <a:ext uri="{FF2B5EF4-FFF2-40B4-BE49-F238E27FC236}">
                <a16:creationId xmlns:a16="http://schemas.microsoft.com/office/drawing/2014/main" id="{A49CF2F7-1417-244E-8D3F-483D2A9E7AF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7398" y="2065958"/>
            <a:ext cx="6737204" cy="2726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7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Beacony Accent Systems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43EB7787-D870-184E-8976-9A21C879D8F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6329" y="2523752"/>
            <a:ext cx="1739900" cy="1301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662EC6-7BEC-B646-88E8-1E63A2217C9F}"/>
              </a:ext>
            </a:extLst>
          </p:cNvPr>
          <p:cNvGrpSpPr/>
          <p:nvPr/>
        </p:nvGrpSpPr>
        <p:grpSpPr>
          <a:xfrm>
            <a:off x="5844727" y="2714304"/>
            <a:ext cx="1762125" cy="2792196"/>
            <a:chOff x="5844727" y="2714304"/>
            <a:chExt cx="1762125" cy="2792196"/>
          </a:xfrm>
        </p:grpSpPr>
        <p:pic>
          <p:nvPicPr>
            <p:cNvPr id="12" name="Picture 11" descr="A picture containing device&#10;&#10;Description automatically generated">
              <a:extLst>
                <a:ext uri="{FF2B5EF4-FFF2-40B4-BE49-F238E27FC236}">
                  <a16:creationId xmlns:a16="http://schemas.microsoft.com/office/drawing/2014/main" id="{0D6E9CBF-E6E2-6A4E-8CC8-74201B2DAFDE}"/>
                </a:ext>
              </a:extLst>
            </p:cNvPr>
            <p:cNvPicPr/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44727" y="2714304"/>
              <a:ext cx="1762125" cy="1429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9051CC-A5E2-E54E-8465-9F7504826396}"/>
                </a:ext>
              </a:extLst>
            </p:cNvPr>
            <p:cNvSpPr txBox="1"/>
            <p:nvPr/>
          </p:nvSpPr>
          <p:spPr>
            <a:xfrm>
              <a:off x="6098053" y="5106390"/>
              <a:ext cx="12554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iBKS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105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190D4-8755-954C-9E29-FC7E08C3491E}"/>
              </a:ext>
            </a:extLst>
          </p:cNvPr>
          <p:cNvGrpSpPr/>
          <p:nvPr/>
        </p:nvGrpSpPr>
        <p:grpSpPr>
          <a:xfrm>
            <a:off x="8168107" y="2209025"/>
            <a:ext cx="2748382" cy="3297475"/>
            <a:chOff x="8168107" y="2209025"/>
            <a:chExt cx="2748382" cy="3297475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DB9A0B62-9646-D141-A16A-EF1C89C89431}"/>
                </a:ext>
              </a:extLst>
            </p:cNvPr>
            <p:cNvPicPr/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68107" y="2209025"/>
              <a:ext cx="2748382" cy="24399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442A4A-50AC-424A-8F8E-CA560DDC33DE}"/>
                </a:ext>
              </a:extLst>
            </p:cNvPr>
            <p:cNvSpPr txBox="1"/>
            <p:nvPr/>
          </p:nvSpPr>
          <p:spPr>
            <a:xfrm>
              <a:off x="8914562" y="5106390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iBKS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Plus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A44ABB-48DA-0246-BD8F-774DD4C41159}"/>
              </a:ext>
            </a:extLst>
          </p:cNvPr>
          <p:cNvGrpSpPr/>
          <p:nvPr/>
        </p:nvGrpSpPr>
        <p:grpSpPr>
          <a:xfrm>
            <a:off x="2986345" y="2093646"/>
            <a:ext cx="2628265" cy="3412854"/>
            <a:chOff x="2986345" y="2093646"/>
            <a:chExt cx="2628265" cy="3412854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71B4829-21C0-5343-BC53-85FB23B2DDCF}"/>
                </a:ext>
              </a:extLst>
            </p:cNvPr>
            <p:cNvPicPr/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6345" y="2093646"/>
              <a:ext cx="2628265" cy="21621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C59EE2-02B5-A147-8EE9-E6CDB24E5568}"/>
                </a:ext>
              </a:extLst>
            </p:cNvPr>
            <p:cNvSpPr txBox="1"/>
            <p:nvPr/>
          </p:nvSpPr>
          <p:spPr>
            <a:xfrm>
              <a:off x="3608621" y="5106390"/>
              <a:ext cx="138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iBKS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Card</a:t>
              </a:r>
              <a:endParaRPr lang="cs-CZ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70D74B-8317-EE41-8BD4-9BB19AFE9BD6}"/>
              </a:ext>
            </a:extLst>
          </p:cNvPr>
          <p:cNvSpPr txBox="1"/>
          <p:nvPr/>
        </p:nvSpPr>
        <p:spPr>
          <a:xfrm>
            <a:off x="1194423" y="5106390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iBKS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USB</a:t>
            </a:r>
          </a:p>
        </p:txBody>
      </p:sp>
    </p:spTree>
    <p:extLst>
      <p:ext uri="{BB962C8B-B14F-4D97-AF65-F5344CB8AC3E}">
        <p14:creationId xmlns:p14="http://schemas.microsoft.com/office/powerpoint/2010/main" val="31378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Brána (gateway)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1AFF18-762A-BE44-8D91-C6611B6DBAD1}"/>
              </a:ext>
            </a:extLst>
          </p:cNvPr>
          <p:cNvSpPr/>
          <p:nvPr/>
        </p:nvSpPr>
        <p:spPr>
          <a:xfrm>
            <a:off x="7123984" y="2120337"/>
            <a:ext cx="3944850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CA0665-FFE0-9141-B450-A51DDB3EF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8610" y="2002604"/>
            <a:ext cx="6445374" cy="32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Brána (gateway)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73781F-208C-2947-B3D4-6CEB9193C70B}"/>
              </a:ext>
            </a:extLst>
          </p:cNvPr>
          <p:cNvGrpSpPr/>
          <p:nvPr/>
        </p:nvGrpSpPr>
        <p:grpSpPr>
          <a:xfrm>
            <a:off x="5636487" y="1240971"/>
            <a:ext cx="4919951" cy="4176592"/>
            <a:chOff x="5636487" y="1240971"/>
            <a:chExt cx="4919951" cy="41765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848E1A-8C53-EC42-A293-60E32285EE20}"/>
                </a:ext>
              </a:extLst>
            </p:cNvPr>
            <p:cNvPicPr/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6487" y="1240971"/>
              <a:ext cx="4919951" cy="3568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3CC8A5-FE19-1847-8680-03A8FB9BDECB}"/>
                </a:ext>
              </a:extLst>
            </p:cNvPr>
            <p:cNvSpPr txBox="1"/>
            <p:nvPr/>
          </p:nvSpPr>
          <p:spPr>
            <a:xfrm>
              <a:off x="6325785" y="4894343"/>
              <a:ext cx="3541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Raspberry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Pi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Zero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 W</a:t>
              </a:r>
            </a:p>
          </p:txBody>
        </p:sp>
      </p:grpSp>
      <p:pic>
        <p:nvPicPr>
          <p:cNvPr id="7" name="Content Placeholder 6" descr="Vývojová deska ESP32">
            <a:extLst>
              <a:ext uri="{FF2B5EF4-FFF2-40B4-BE49-F238E27FC236}">
                <a16:creationId xmlns:a16="http://schemas.microsoft.com/office/drawing/2014/main" id="{BD9D5D40-70B3-7B44-A12D-99AB9DB7F8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669" y="1644869"/>
            <a:ext cx="3249910" cy="2760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B6655-17AF-F24F-A6F2-0F14C9ACEDB6}"/>
              </a:ext>
            </a:extLst>
          </p:cNvPr>
          <p:cNvSpPr txBox="1"/>
          <p:nvPr/>
        </p:nvSpPr>
        <p:spPr>
          <a:xfrm>
            <a:off x="2036496" y="4809233"/>
            <a:ext cx="1494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ESP 32 </a:t>
            </a:r>
          </a:p>
        </p:txBody>
      </p:sp>
    </p:spTree>
    <p:extLst>
      <p:ext uri="{BB962C8B-B14F-4D97-AF65-F5344CB8AC3E}">
        <p14:creationId xmlns:p14="http://schemas.microsoft.com/office/powerpoint/2010/main" val="31990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Architektura řešení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97DAC58-6C3F-D647-AB36-B0DCBEF7B62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972" y="1580880"/>
            <a:ext cx="6602056" cy="41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Modul skenování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4FC01D73-7063-1841-9948-320FDD5BF9C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311"/>
          <a:stretch/>
        </p:blipFill>
        <p:spPr>
          <a:xfrm>
            <a:off x="1231456" y="1151418"/>
            <a:ext cx="9729087" cy="45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1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987-47DC-FB4E-B3C3-C231584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9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CZ" dirty="0">
                <a:latin typeface="Arial" panose="020B0604020202020204" pitchFamily="34" charset="0"/>
                <a:cs typeface="Arial" panose="020B0604020202020204" pitchFamily="34" charset="0"/>
              </a:rPr>
              <a:t>Modul sledování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DF2A5-96AB-A146-A953-9906E884D2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884" y="6195370"/>
            <a:ext cx="315506" cy="47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27906-D417-5C46-A2FE-1DAF77A2C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360" y="190535"/>
            <a:ext cx="775030" cy="77503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CF4254-393F-B144-A30A-AF88575C08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72" y="1136443"/>
            <a:ext cx="9792855" cy="52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0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9023</TotalTime>
  <Words>230</Words>
  <Application>Microsoft Macintosh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Využití technologie Bluetooth Low Energy Beacon k indoor lokalizaci předmětů </vt:lpstr>
      <vt:lpstr>Cíl práce</vt:lpstr>
      <vt:lpstr>Beacon</vt:lpstr>
      <vt:lpstr>Beacony Accent Systems</vt:lpstr>
      <vt:lpstr>Brána (gateway)</vt:lpstr>
      <vt:lpstr>Brána (gateway)</vt:lpstr>
      <vt:lpstr>Architektura řešení</vt:lpstr>
      <vt:lpstr>Modul skenování</vt:lpstr>
      <vt:lpstr>Modul sledování</vt:lpstr>
      <vt:lpstr>Testování</vt:lpstr>
      <vt:lpstr>Výsledky testování</vt:lpstr>
      <vt:lpstr>Otázky od vedoucího a oponenta práce</vt:lpstr>
      <vt:lpstr>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technologie Bluetooth Low Energy Beacon k indoor lokalizaci předmětů </dc:title>
  <dc:creator>Jan Štefančik</dc:creator>
  <cp:lastModifiedBy>Jan Štefančik</cp:lastModifiedBy>
  <cp:revision>6</cp:revision>
  <dcterms:created xsi:type="dcterms:W3CDTF">2020-06-03T07:38:04Z</dcterms:created>
  <dcterms:modified xsi:type="dcterms:W3CDTF">2020-06-09T15:08:16Z</dcterms:modified>
</cp:coreProperties>
</file>