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1" r:id="rId5"/>
    <p:sldId id="259" r:id="rId6"/>
    <p:sldId id="260" r:id="rId7"/>
    <p:sldId id="274" r:id="rId8"/>
    <p:sldId id="275" r:id="rId9"/>
    <p:sldId id="267" r:id="rId10"/>
    <p:sldId id="269" r:id="rId11"/>
    <p:sldId id="270" r:id="rId12"/>
    <p:sldId id="27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>
        <p:scale>
          <a:sx n="115" d="100"/>
          <a:sy n="115" d="100"/>
        </p:scale>
        <p:origin x="-204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1588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5170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59356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0293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95080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85377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27449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8799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452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646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533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889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35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811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6473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7335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C66F8-B507-43E9-B5B9-C78703F69E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786114-DD2A-4F5B-A21E-258106CF9F6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442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0D96E4-4CA5-47D4-A517-627EDFBCC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3942"/>
            <a:ext cx="8915399" cy="1614874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cs typeface="Arial" pitchFamily="34" charset="0"/>
              </a:rPr>
              <a:t/>
            </a:r>
            <a:br>
              <a:rPr lang="cs-CZ" sz="4000" dirty="0" smtClean="0"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/>
              <a:t>Použití matematického softwaru v technické praxi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7BB9050-D68F-4040-B2E5-81D270BA9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045824"/>
            <a:ext cx="8915399" cy="1670858"/>
          </a:xfrm>
        </p:spPr>
        <p:txBody>
          <a:bodyPr>
            <a:noAutofit/>
          </a:bodyPr>
          <a:lstStyle/>
          <a:p>
            <a:r>
              <a:rPr lang="cs-CZ" sz="20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Autor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diplomové práce</a:t>
            </a:r>
            <a:r>
              <a:rPr lang="cs-CZ" sz="20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: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	Bc. David Snížek</a:t>
            </a:r>
            <a:endParaRPr lang="cs-CZ" sz="20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20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Vedoucí </a:t>
            </a:r>
            <a:r>
              <a:rPr lang="cs-CZ" sz="2000" spc="50" dirty="0" smtClean="0">
                <a:ln w="11430"/>
                <a:solidFill>
                  <a:schemeClr val="tx1"/>
                </a:solidFill>
                <a:ea typeface="Verdana" pitchFamily="34" charset="0"/>
                <a:cs typeface="Arial" pitchFamily="34" charset="0"/>
              </a:rPr>
              <a:t>diplomové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práce:	doc. RNDr. Zdeněk Dušek, </a:t>
            </a:r>
            <a:r>
              <a:rPr lang="cs-CZ" sz="2000" spc="50" dirty="0" err="1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Ph.D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.</a:t>
            </a:r>
            <a:endParaRPr lang="cs-CZ" sz="20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20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Oponent </a:t>
            </a:r>
            <a:r>
              <a:rPr lang="cs-CZ" sz="2000" spc="50" dirty="0" smtClean="0">
                <a:ln w="11430"/>
                <a:solidFill>
                  <a:schemeClr val="tx1"/>
                </a:solidFill>
                <a:ea typeface="Verdana" pitchFamily="34" charset="0"/>
                <a:cs typeface="Arial" pitchFamily="34" charset="0"/>
              </a:rPr>
              <a:t>diplomové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práce</a:t>
            </a:r>
            <a:r>
              <a:rPr lang="cs-CZ" sz="20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: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RNDr. Tomáš Vaníček, </a:t>
            </a:r>
            <a:r>
              <a:rPr lang="cs-CZ" sz="2000" spc="50" dirty="0" err="1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Ph.D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. </a:t>
            </a:r>
          </a:p>
          <a:p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České </a:t>
            </a:r>
            <a:r>
              <a:rPr lang="cs-CZ" sz="20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Budějovice, červen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2020</a:t>
            </a:r>
            <a:endParaRPr lang="cs-CZ" sz="20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endParaRPr lang="cs-CZ" sz="1400" dirty="0"/>
          </a:p>
        </p:txBody>
      </p:sp>
      <p:pic>
        <p:nvPicPr>
          <p:cNvPr id="4" name="Obrázek 3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xmlns="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2939" y="144015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5" name="Obdélník 4"/>
          <p:cNvSpPr/>
          <p:nvPr/>
        </p:nvSpPr>
        <p:spPr>
          <a:xfrm>
            <a:off x="2589213" y="144015"/>
            <a:ext cx="7941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cs typeface="Arial" pitchFamily="34" charset="0"/>
              </a:rPr>
              <a:t>Vysoká škola technická a ekonomická </a:t>
            </a:r>
            <a:br>
              <a:rPr lang="cs-CZ" sz="3200" dirty="0">
                <a:cs typeface="Arial" pitchFamily="34" charset="0"/>
              </a:rPr>
            </a:br>
            <a:r>
              <a:rPr lang="cs-CZ" sz="3200" dirty="0">
                <a:cs typeface="Arial" pitchFamily="34" charset="0"/>
              </a:rPr>
              <a:t>v Českých Budějovicích</a:t>
            </a:r>
            <a:br>
              <a:rPr lang="cs-CZ" sz="3200" dirty="0">
                <a:cs typeface="Arial" pitchFamily="34" charset="0"/>
              </a:rPr>
            </a:br>
            <a:r>
              <a:rPr lang="cs-CZ" sz="3200" dirty="0">
                <a:cs typeface="Arial" pitchFamily="34" charset="0"/>
              </a:rPr>
              <a:t>Ústav </a:t>
            </a:r>
            <a:r>
              <a:rPr lang="cs-CZ" sz="3200" dirty="0" err="1">
                <a:cs typeface="Arial" pitchFamily="34" charset="0"/>
              </a:rPr>
              <a:t>technicko-technologický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0420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EEE9E9-C036-475A-BF07-512E124F9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r>
              <a:rPr lang="cs-CZ" dirty="0"/>
              <a:t>vedoucího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821C924-04C0-4652-A013-D16BE039A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9759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Bez otázek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41746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306F76-1CE5-4385-9CBD-9C1853BE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B0B4D66-CDAD-4375-ABDE-8D4A9474B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272"/>
            <a:ext cx="8915400" cy="4315892"/>
          </a:xfrm>
        </p:spPr>
        <p:txBody>
          <a:bodyPr>
            <a:noAutofit/>
          </a:bodyPr>
          <a:lstStyle/>
          <a:p>
            <a:pPr algn="just"/>
            <a:r>
              <a:rPr lang="cs-CZ" sz="3200" dirty="0" smtClean="0"/>
              <a:t>Jaká je výhoda/nevýhoda autorova </a:t>
            </a:r>
            <a:r>
              <a:rPr lang="cs-CZ" sz="3200" dirty="0" err="1" smtClean="0"/>
              <a:t>prog</a:t>
            </a:r>
            <a:r>
              <a:rPr lang="cs-CZ" sz="3200" dirty="0" smtClean="0"/>
              <a:t>-</a:t>
            </a:r>
            <a:r>
              <a:rPr lang="cs-CZ" sz="3200" dirty="0" err="1" smtClean="0"/>
              <a:t>ramu</a:t>
            </a:r>
            <a:r>
              <a:rPr lang="cs-CZ" sz="3200" dirty="0" smtClean="0"/>
              <a:t> proti jiným programům používajícím metodu cílového programování (TOPSIS)?</a:t>
            </a:r>
          </a:p>
          <a:p>
            <a:pPr algn="just"/>
            <a:endParaRPr lang="cs-CZ" sz="3200" dirty="0" smtClean="0"/>
          </a:p>
          <a:p>
            <a:pPr algn="just">
              <a:buNone/>
            </a:pPr>
            <a:r>
              <a:rPr lang="cs-CZ" sz="2400" dirty="0" smtClean="0"/>
              <a:t>Výhody: jednoduchost, přehlednost, cena, není nutné instalovat různé doplňky do MS Excel, snadná modifikovatelnost, vstupní data v *.</a:t>
            </a:r>
            <a:r>
              <a:rPr lang="cs-CZ" sz="2400" dirty="0" err="1" smtClean="0"/>
              <a:t>txt</a:t>
            </a:r>
            <a:r>
              <a:rPr lang="cs-CZ" sz="2400" dirty="0" smtClean="0"/>
              <a:t> nebo *.</a:t>
            </a:r>
            <a:r>
              <a:rPr lang="cs-CZ" sz="2400" dirty="0" err="1" smtClean="0"/>
              <a:t>xls</a:t>
            </a:r>
            <a:r>
              <a:rPr lang="cs-CZ" sz="2400" dirty="0" smtClean="0"/>
              <a:t> souborech, zpracovaný objem </a:t>
            </a:r>
            <a:r>
              <a:rPr lang="cs-CZ" sz="2400" dirty="0" smtClean="0"/>
              <a:t>dat, škálovatelnost, </a:t>
            </a:r>
            <a:r>
              <a:rPr lang="cs-CZ" sz="2400" dirty="0" err="1" smtClean="0"/>
              <a:t>nasaditelnost</a:t>
            </a:r>
            <a:r>
              <a:rPr lang="cs-CZ" sz="2400" dirty="0" smtClean="0"/>
              <a:t> na různých platformách OS</a:t>
            </a: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Nevýhody: alespoň základní znalost programování, nutnost instalace </a:t>
            </a:r>
            <a:r>
              <a:rPr lang="cs-CZ" sz="2400" dirty="0" err="1" smtClean="0"/>
              <a:t>Octave</a:t>
            </a:r>
            <a:r>
              <a:rPr lang="cs-CZ" sz="2400" dirty="0" smtClean="0"/>
              <a:t> a Java, absence GUI</a:t>
            </a:r>
          </a:p>
          <a:p>
            <a:pPr algn="just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11550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306F76-1CE5-4385-9CBD-9C1853BE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B0B4D66-CDAD-4375-ABDE-8D4A9474B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9272"/>
            <a:ext cx="8915400" cy="4315892"/>
          </a:xfrm>
        </p:spPr>
        <p:txBody>
          <a:bodyPr>
            <a:noAutofit/>
          </a:bodyPr>
          <a:lstStyle/>
          <a:p>
            <a:pPr algn="just"/>
            <a:r>
              <a:rPr lang="cs-CZ" sz="3200" dirty="0" smtClean="0"/>
              <a:t>Jaké jiné metody </a:t>
            </a:r>
            <a:r>
              <a:rPr lang="cs-CZ" sz="3200" dirty="0" err="1" smtClean="0"/>
              <a:t>vícekriteriálního</a:t>
            </a:r>
            <a:r>
              <a:rPr lang="cs-CZ" sz="3200" dirty="0" smtClean="0"/>
              <a:t> hodno-cení variant bylo možné použít v mode-</a:t>
            </a:r>
            <a:r>
              <a:rPr lang="cs-CZ" sz="3200" dirty="0" err="1" smtClean="0"/>
              <a:t>lových</a:t>
            </a:r>
            <a:r>
              <a:rPr lang="cs-CZ" sz="3200" dirty="0" smtClean="0"/>
              <a:t> příkladech?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Např. metodu váženého součtu WSA (princip maximalizace </a:t>
            </a:r>
            <a:r>
              <a:rPr lang="cs-CZ" sz="2400" dirty="0" err="1" smtClean="0"/>
              <a:t>vícekriteriální</a:t>
            </a:r>
            <a:r>
              <a:rPr lang="cs-CZ" sz="2400" dirty="0" smtClean="0"/>
              <a:t> funkce) nebo AHP (porovnání všech kritérií pomocí </a:t>
            </a:r>
            <a:r>
              <a:rPr lang="cs-CZ" sz="2400" dirty="0" err="1" smtClean="0"/>
              <a:t>Saatyho</a:t>
            </a:r>
            <a:r>
              <a:rPr lang="cs-CZ" sz="2400" dirty="0" smtClean="0"/>
              <a:t> matice)</a:t>
            </a:r>
          </a:p>
          <a:p>
            <a:pPr algn="just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211550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AEE4312-A4B9-4077-9AB2-A5A06D866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386" y="2715491"/>
            <a:ext cx="8915400" cy="1116676"/>
          </a:xfrm>
        </p:spPr>
        <p:txBody>
          <a:bodyPr>
            <a:normAutofit/>
          </a:bodyPr>
          <a:lstStyle/>
          <a:p>
            <a:r>
              <a:rPr lang="cs-CZ" sz="6000" dirty="0"/>
              <a:t>Děkuji za pozornost</a:t>
            </a:r>
          </a:p>
        </p:txBody>
      </p:sp>
      <p:pic>
        <p:nvPicPr>
          <p:cNvPr id="4" name="Obrázek 3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xmlns="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6030" y="210517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="" xmlns:p14="http://schemas.microsoft.com/office/powerpoint/2010/main" val="37788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1C938A-B08F-42A6-9C28-CDDB3A6A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96A4C86-6942-4589-A0B1-7CC1D9B0E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9759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Motivace a důvody k řešení problému</a:t>
            </a:r>
          </a:p>
          <a:p>
            <a:r>
              <a:rPr lang="cs-CZ" sz="3200" dirty="0" smtClean="0"/>
              <a:t>Cíl práce</a:t>
            </a:r>
          </a:p>
          <a:p>
            <a:r>
              <a:rPr lang="cs-CZ" sz="3200" dirty="0" smtClean="0"/>
              <a:t>Metody zkoumání</a:t>
            </a:r>
          </a:p>
          <a:p>
            <a:r>
              <a:rPr lang="cs-CZ" sz="3200" dirty="0" smtClean="0"/>
              <a:t>Teoretická část</a:t>
            </a:r>
            <a:endParaRPr lang="cs-CZ" sz="3200" dirty="0"/>
          </a:p>
          <a:p>
            <a:r>
              <a:rPr lang="cs-CZ" sz="3200" dirty="0" smtClean="0"/>
              <a:t>Aplikační část</a:t>
            </a:r>
          </a:p>
          <a:p>
            <a:r>
              <a:rPr lang="cs-CZ" sz="3200" dirty="0" smtClean="0"/>
              <a:t>Závěrečné shrnutí</a:t>
            </a:r>
          </a:p>
          <a:p>
            <a:r>
              <a:rPr lang="cs-CZ" sz="3200" dirty="0" smtClean="0"/>
              <a:t>Otázky vedoucího a oponenta práce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28584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1C938A-B08F-42A6-9C28-CDDB3A6A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</a:t>
            </a:r>
            <a:r>
              <a:rPr lang="cs-CZ" dirty="0"/>
              <a:t>a důvody k řešení </a:t>
            </a:r>
            <a:r>
              <a:rPr lang="cs-CZ" dirty="0" smtClean="0"/>
              <a:t>problému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96A4C86-6942-4589-A0B1-7CC1D9B0E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9759"/>
            <a:ext cx="8915400" cy="377762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Zájem o programování</a:t>
            </a:r>
          </a:p>
          <a:p>
            <a:r>
              <a:rPr lang="cs-CZ" sz="3200" dirty="0" smtClean="0"/>
              <a:t>Možnost naprogramování vlastní aplikace</a:t>
            </a:r>
          </a:p>
          <a:p>
            <a:pPr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28584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1C938A-B08F-42A6-9C28-CDDB3A6A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96A4C86-6942-4589-A0B1-7CC1D9B0E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1445"/>
            <a:ext cx="8915400" cy="4084337"/>
          </a:xfrm>
        </p:spPr>
        <p:txBody>
          <a:bodyPr>
            <a:noAutofit/>
          </a:bodyPr>
          <a:lstStyle/>
          <a:p>
            <a:pPr algn="just"/>
            <a:r>
              <a:rPr lang="cs-CZ" sz="3200" dirty="0" smtClean="0"/>
              <a:t>Seznámit se s matematickým softwarem podle své volby (GNU </a:t>
            </a:r>
            <a:r>
              <a:rPr lang="cs-CZ" sz="3200" dirty="0" err="1" smtClean="0"/>
              <a:t>Octave</a:t>
            </a:r>
            <a:r>
              <a:rPr lang="cs-CZ" sz="3200" dirty="0" smtClean="0"/>
              <a:t>)</a:t>
            </a:r>
          </a:p>
          <a:p>
            <a:pPr algn="just"/>
            <a:r>
              <a:rPr lang="cs-CZ" sz="3200" dirty="0" smtClean="0"/>
              <a:t>Naučit se používat jeho základní funkce a programovat v něm jednoduché úlohy</a:t>
            </a:r>
          </a:p>
          <a:p>
            <a:pPr algn="just"/>
            <a:r>
              <a:rPr lang="cs-CZ" sz="3200" dirty="0" smtClean="0"/>
              <a:t>Zpracovat příklad s aplikací v technické praxi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18503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CC6C66-E8F5-4BA5-B248-DCE3BCEF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zkoumání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5C43527-A923-4508-9602-168F2D991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9759"/>
            <a:ext cx="8915400" cy="3777622"/>
          </a:xfrm>
        </p:spPr>
        <p:txBody>
          <a:bodyPr>
            <a:normAutofit/>
          </a:bodyPr>
          <a:lstStyle/>
          <a:p>
            <a:r>
              <a:rPr lang="cs-CZ" sz="3200" dirty="0"/>
              <a:t>Odborná literatura</a:t>
            </a:r>
          </a:p>
          <a:p>
            <a:r>
              <a:rPr lang="cs-CZ" sz="3200" dirty="0" smtClean="0"/>
              <a:t>Teoretická analýza funkcí software</a:t>
            </a:r>
          </a:p>
          <a:p>
            <a:r>
              <a:rPr lang="cs-CZ" sz="3200" dirty="0" smtClean="0"/>
              <a:t>Praktické naprogramování aplikace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8887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335018-9075-4045-BF1B-984F9E67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18F30A1-E733-440F-890A-632E5FB80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9758"/>
            <a:ext cx="8915400" cy="4599709"/>
          </a:xfrm>
        </p:spPr>
        <p:txBody>
          <a:bodyPr>
            <a:noAutofit/>
          </a:bodyPr>
          <a:lstStyle/>
          <a:p>
            <a:r>
              <a:rPr lang="cs-CZ" sz="3200" dirty="0" smtClean="0"/>
              <a:t>Jazyk </a:t>
            </a:r>
            <a:r>
              <a:rPr lang="cs-CZ" sz="3200" dirty="0" err="1" smtClean="0"/>
              <a:t>Octave</a:t>
            </a:r>
            <a:endParaRPr lang="cs-CZ" sz="3200" dirty="0" smtClean="0"/>
          </a:p>
          <a:p>
            <a:pPr lvl="1"/>
            <a:r>
              <a:rPr lang="cs-CZ" sz="2400" dirty="0" smtClean="0"/>
              <a:t>základy jazyka</a:t>
            </a:r>
          </a:p>
          <a:p>
            <a:pPr lvl="1"/>
            <a:r>
              <a:rPr lang="cs-CZ" sz="2400" dirty="0" smtClean="0"/>
              <a:t>matice</a:t>
            </a:r>
          </a:p>
          <a:p>
            <a:pPr lvl="1"/>
            <a:r>
              <a:rPr lang="cs-CZ" sz="2400" dirty="0" smtClean="0"/>
              <a:t>řídicí struktury</a:t>
            </a:r>
          </a:p>
          <a:p>
            <a:pPr lvl="1"/>
            <a:r>
              <a:rPr lang="cs-CZ" sz="2400" dirty="0" smtClean="0"/>
              <a:t>skripty a funkce</a:t>
            </a:r>
          </a:p>
          <a:p>
            <a:pPr lvl="1"/>
            <a:r>
              <a:rPr lang="cs-CZ" sz="2400" dirty="0" smtClean="0"/>
              <a:t>grafický výstup</a:t>
            </a:r>
          </a:p>
        </p:txBody>
      </p:sp>
    </p:spTree>
    <p:extLst>
      <p:ext uri="{BB962C8B-B14F-4D97-AF65-F5344CB8AC3E}">
        <p14:creationId xmlns="" xmlns:p14="http://schemas.microsoft.com/office/powerpoint/2010/main" val="21142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335018-9075-4045-BF1B-984F9E67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18F30A1-E733-440F-890A-632E5FB80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9758"/>
            <a:ext cx="8915400" cy="4599709"/>
          </a:xfrm>
        </p:spPr>
        <p:txBody>
          <a:bodyPr>
            <a:noAutofit/>
          </a:bodyPr>
          <a:lstStyle/>
          <a:p>
            <a:r>
              <a:rPr lang="cs-CZ" sz="3200" dirty="0" err="1" smtClean="0"/>
              <a:t>Vícekriteriální</a:t>
            </a:r>
            <a:r>
              <a:rPr lang="cs-CZ" sz="3200" dirty="0" smtClean="0"/>
              <a:t> analýza</a:t>
            </a:r>
          </a:p>
          <a:p>
            <a:pPr lvl="1"/>
            <a:r>
              <a:rPr lang="cs-CZ" sz="2400" dirty="0" smtClean="0"/>
              <a:t>problém rozhodování</a:t>
            </a:r>
          </a:p>
          <a:p>
            <a:pPr lvl="1"/>
            <a:r>
              <a:rPr lang="cs-CZ" sz="2400" dirty="0" smtClean="0"/>
              <a:t>váhy a kritéria</a:t>
            </a:r>
          </a:p>
          <a:p>
            <a:pPr lvl="1"/>
            <a:r>
              <a:rPr lang="cs-CZ" sz="2400" dirty="0" smtClean="0"/>
              <a:t>algoritmus metody TOPSIS</a:t>
            </a:r>
          </a:p>
          <a:p>
            <a:r>
              <a:rPr lang="cs-CZ" sz="3200" dirty="0" smtClean="0"/>
              <a:t>Naprogramování aplikace „</a:t>
            </a:r>
            <a:r>
              <a:rPr lang="cs-CZ" sz="3200" dirty="0" err="1" smtClean="0"/>
              <a:t>Topsis</a:t>
            </a:r>
            <a:r>
              <a:rPr lang="cs-CZ" sz="3200" dirty="0" smtClean="0"/>
              <a:t>“</a:t>
            </a:r>
          </a:p>
          <a:p>
            <a:pPr lvl="1"/>
            <a:r>
              <a:rPr lang="cs-CZ" sz="2400" dirty="0" smtClean="0"/>
              <a:t>algoritmus v OCTAVE</a:t>
            </a:r>
          </a:p>
          <a:p>
            <a:pPr lvl="1"/>
            <a:r>
              <a:rPr lang="cs-CZ" sz="2400" dirty="0" smtClean="0"/>
              <a:t>vstupní data</a:t>
            </a:r>
          </a:p>
          <a:p>
            <a:pPr lvl="1"/>
            <a:r>
              <a:rPr lang="cs-CZ" sz="2400" dirty="0" smtClean="0"/>
              <a:t>rychlost výpočtu</a:t>
            </a:r>
          </a:p>
          <a:p>
            <a:pPr lvl="1"/>
            <a:r>
              <a:rPr lang="cs-CZ" sz="2400" dirty="0" smtClean="0"/>
              <a:t>příklady</a:t>
            </a:r>
          </a:p>
          <a:p>
            <a:pPr lvl="1"/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1142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335018-9075-4045-BF1B-984F9E67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 – výstup výpočtu</a:t>
            </a:r>
            <a:endParaRPr lang="cs-CZ" dirty="0"/>
          </a:p>
        </p:txBody>
      </p:sp>
      <p:pic>
        <p:nvPicPr>
          <p:cNvPr id="4" name="Obrázek 3" descr="obr-auta-pořadí-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2169" y="1313411"/>
            <a:ext cx="8445730" cy="53223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42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AED4C9-8EE8-441D-BFEF-17D15989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CBB9C12-8065-4930-925A-3E17F892A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68072"/>
            <a:ext cx="8915400" cy="377762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Možnost použití matematického softwaru pro výpočet technických úloh</a:t>
            </a:r>
          </a:p>
          <a:p>
            <a:r>
              <a:rPr lang="cs-CZ" sz="3200" dirty="0" smtClean="0"/>
              <a:t>Jednoduchost implementace</a:t>
            </a:r>
            <a:endParaRPr lang="cs-CZ" sz="3200" dirty="0"/>
          </a:p>
          <a:p>
            <a:r>
              <a:rPr lang="cs-CZ" sz="3200" dirty="0" smtClean="0"/>
              <a:t>Možnost rozšíření skriptu</a:t>
            </a:r>
          </a:p>
          <a:p>
            <a:r>
              <a:rPr lang="cs-CZ" sz="3200" dirty="0" smtClean="0"/>
              <a:t>Rychlost výpočtu</a:t>
            </a:r>
          </a:p>
          <a:p>
            <a:r>
              <a:rPr lang="cs-CZ" sz="3200" dirty="0" smtClean="0"/>
              <a:t>Naplnění </a:t>
            </a:r>
            <a:r>
              <a:rPr lang="cs-CZ" sz="3200" dirty="0"/>
              <a:t>cíle práce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7097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272</Words>
  <Application>Microsoft Office PowerPoint</Application>
  <PresentationFormat>Vlastní</PresentationFormat>
  <Paragraphs>61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Stébla</vt:lpstr>
      <vt:lpstr>  Použití matematického softwaru v technické praxi</vt:lpstr>
      <vt:lpstr>Obsah</vt:lpstr>
      <vt:lpstr>Motivace a důvody k řešení problému</vt:lpstr>
      <vt:lpstr>Cíl práce</vt:lpstr>
      <vt:lpstr>Metody zkoumání</vt:lpstr>
      <vt:lpstr>Teoretická část</vt:lpstr>
      <vt:lpstr>Aplikační část</vt:lpstr>
      <vt:lpstr>Aplikační část – výstup výpočtu</vt:lpstr>
      <vt:lpstr>Závěrečné shrnutí</vt:lpstr>
      <vt:lpstr>Otázky vedoucího práce</vt:lpstr>
      <vt:lpstr>Otázky oponenta práce</vt:lpstr>
      <vt:lpstr>Otázky oponenta práce</vt:lpstr>
      <vt:lpstr>Snímek 13</vt:lpstr>
    </vt:vector>
  </TitlesOfParts>
  <Company>VŠTE ČB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Použití matematického softwaru v technické praxi</dc:title>
  <dc:creator>David Snížek</dc:creator>
  <cp:keywords>Octave</cp:keywords>
  <cp:lastModifiedBy>David Snížek</cp:lastModifiedBy>
  <cp:revision>50</cp:revision>
  <dcterms:created xsi:type="dcterms:W3CDTF">2018-01-11T16:26:51Z</dcterms:created>
  <dcterms:modified xsi:type="dcterms:W3CDTF">2020-06-08T09:07:12Z</dcterms:modified>
</cp:coreProperties>
</file>