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heme/theme3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2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4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6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7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8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0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1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2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3.xml" ContentType="application/vnd.openxmlformats-officedocument.presentationml.notesSlide+xml"/>
  <Override PartName="/ppt/tags/tag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5" r:id="rId4"/>
    <p:sldId id="272" r:id="rId5"/>
    <p:sldId id="273" r:id="rId6"/>
    <p:sldId id="274" r:id="rId7"/>
    <p:sldId id="276" r:id="rId8"/>
    <p:sldId id="278" r:id="rId9"/>
    <p:sldId id="282" r:id="rId10"/>
    <p:sldId id="286" r:id="rId11"/>
    <p:sldId id="288" r:id="rId12"/>
    <p:sldId id="269" r:id="rId13"/>
    <p:sldId id="270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llab\Desktop\plocha\V&#253;voj%20m&#283;s.n&#225;klad&#36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Návratnost investice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List1!$A$4</c:f>
              <c:strCache>
                <c:ptCount val="1"/>
                <c:pt idx="0">
                  <c:v>stávající náklady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List1!$B$3:$M$3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List1!$B$4:$M$4</c:f>
              <c:numCache>
                <c:formatCode>General</c:formatCode>
                <c:ptCount val="12"/>
                <c:pt idx="0">
                  <c:v>304154</c:v>
                </c:pt>
                <c:pt idx="1">
                  <c:v>608308</c:v>
                </c:pt>
                <c:pt idx="2">
                  <c:v>912462</c:v>
                </c:pt>
                <c:pt idx="3">
                  <c:v>1216616</c:v>
                </c:pt>
                <c:pt idx="4">
                  <c:v>1520770</c:v>
                </c:pt>
                <c:pt idx="5">
                  <c:v>1824924</c:v>
                </c:pt>
                <c:pt idx="6">
                  <c:v>2129078</c:v>
                </c:pt>
                <c:pt idx="7">
                  <c:v>2433232</c:v>
                </c:pt>
                <c:pt idx="8">
                  <c:v>2737386</c:v>
                </c:pt>
                <c:pt idx="9">
                  <c:v>3041540</c:v>
                </c:pt>
                <c:pt idx="10">
                  <c:v>3345694</c:v>
                </c:pt>
                <c:pt idx="11">
                  <c:v>3649848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0EE-4341-BF97-CD43E14E1CBC}"/>
            </c:ext>
          </c:extLst>
        </c:ser>
        <c:ser>
          <c:idx val="1"/>
          <c:order val="1"/>
          <c:tx>
            <c:strRef>
              <c:f>List1!$A$5</c:f>
              <c:strCache>
                <c:ptCount val="1"/>
                <c:pt idx="0">
                  <c:v>nový skladový systém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List1!$B$3:$M$3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List1!$B$5:$M$5</c:f>
              <c:numCache>
                <c:formatCode>General</c:formatCode>
                <c:ptCount val="12"/>
                <c:pt idx="0">
                  <c:v>2598890</c:v>
                </c:pt>
                <c:pt idx="1">
                  <c:v>2669558</c:v>
                </c:pt>
                <c:pt idx="2">
                  <c:v>2740226</c:v>
                </c:pt>
                <c:pt idx="3">
                  <c:v>2810894</c:v>
                </c:pt>
                <c:pt idx="4">
                  <c:v>2881562</c:v>
                </c:pt>
                <c:pt idx="5">
                  <c:v>2952230</c:v>
                </c:pt>
                <c:pt idx="6">
                  <c:v>3022898</c:v>
                </c:pt>
                <c:pt idx="7">
                  <c:v>3093566</c:v>
                </c:pt>
                <c:pt idx="8">
                  <c:v>3164234</c:v>
                </c:pt>
                <c:pt idx="9">
                  <c:v>3234902</c:v>
                </c:pt>
                <c:pt idx="10">
                  <c:v>3305570</c:v>
                </c:pt>
                <c:pt idx="11">
                  <c:v>3376238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0EE-4341-BF97-CD43E14E1C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603968"/>
        <c:axId val="163605888"/>
      </c:lineChart>
      <c:catAx>
        <c:axId val="163603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Měsíc</a:t>
                </a:r>
              </a:p>
            </c:rich>
          </c:tx>
          <c:layout>
            <c:manualLayout>
              <c:xMode val="edge"/>
              <c:yMode val="edge"/>
              <c:x val="0.51988757655293083"/>
              <c:y val="0.772777048702245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3605888"/>
        <c:crosses val="autoZero"/>
        <c:auto val="1"/>
        <c:lblAlgn val="ctr"/>
        <c:lblOffset val="100"/>
        <c:noMultiLvlLbl val="0"/>
      </c:catAx>
      <c:valAx>
        <c:axId val="16360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Náklady</a:t>
                </a:r>
                <a:r>
                  <a:rPr lang="cs-CZ"/>
                  <a:t> Kč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360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20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53AD1-10C5-4319-B965-147B577223F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z="1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47A34-6511-4559-9AC5-063A966C9B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4910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9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1EFE-C6E8-42B3-9F7D-71371BF14783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95700-859D-4EEE-BD6F-35E79288A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1048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2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4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6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2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4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6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27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718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88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862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55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2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05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3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700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7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8685213"/>
            <a:ext cx="6858000" cy="457200"/>
          </a:xfrm>
        </p:spPr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788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918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95700-859D-4EEE-BD6F-35E79288ACA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5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7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0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9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2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8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13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90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54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2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9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6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8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7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>
            <a:lvl1pPr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8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0" y="5883275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cs-CZ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FAC4C4C-0E9E-44A9-AA93-2BD490556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631" y="973016"/>
            <a:ext cx="10187354" cy="219091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000" dirty="0"/>
              <a:t>Návrh koncepce automatického skladu</a:t>
            </a:r>
            <a:br>
              <a:rPr lang="cs-CZ" sz="5000" dirty="0"/>
            </a:br>
            <a:r>
              <a:rPr lang="cs-CZ" sz="5000" dirty="0"/>
              <a:t>ve vybrané firmě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A64EC8A4-46D3-4810-B714-92A9F1805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61796" y="3927230"/>
            <a:ext cx="6226819" cy="122043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/>
              <a:t>Autor práce:		Bc. Branislav Bulla</a:t>
            </a:r>
          </a:p>
          <a:p>
            <a:pPr algn="l"/>
            <a:r>
              <a:rPr lang="cs-CZ" dirty="0"/>
              <a:t>Vedoucí práce:	doc. Ing. Ján Ližbetin, PhD.</a:t>
            </a:r>
          </a:p>
          <a:p>
            <a:pPr algn="l"/>
            <a:r>
              <a:rPr lang="cs-CZ" dirty="0"/>
              <a:t>Oponent práce:	doc. Ing. Bibiána Buková,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3447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C6C0763-429A-4C88-9170-318C3A483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81BF94C-CF99-4BB6-9512-FDE078702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63263"/>
            <a:ext cx="10018713" cy="3727938"/>
          </a:xfrm>
        </p:spPr>
        <p:txBody>
          <a:bodyPr/>
          <a:lstStyle/>
          <a:p>
            <a:pPr algn="just"/>
            <a:r>
              <a:rPr lang="cs-CZ" dirty="0"/>
              <a:t>V následujícím a v každém dalším roce má firma </a:t>
            </a:r>
            <a:r>
              <a:rPr lang="cs-CZ" dirty="0" smtClean="0"/>
              <a:t>předpoklad, že </a:t>
            </a:r>
            <a:r>
              <a:rPr lang="cs-CZ" dirty="0"/>
              <a:t>v rámci úspor ze zavedení nového skladovacího zařízení na provozních nákladech a inventurních diferencích ve skladu náhradních dílů může uvolnit ve svém rozpočtu 2,7 milionu korun na jiné investiční aktivity, například na technologické zlepšování svých produktů.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DD521C1-1F78-4B7B-9B8F-D1E1B1897C1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6709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5842" y="622738"/>
            <a:ext cx="10018713" cy="1752599"/>
          </a:xfrm>
        </p:spPr>
        <p:txBody>
          <a:bodyPr/>
          <a:lstStyle/>
          <a:p>
            <a:r>
              <a:rPr lang="cs-CZ" b="1" dirty="0"/>
              <a:t>Doplňující dotazy vedoucího práce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50428" y="1939159"/>
            <a:ext cx="10373710" cy="3799489"/>
          </a:xfrm>
        </p:spPr>
        <p:txBody>
          <a:bodyPr anchor="t" anchorCtr="0"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jiné řešení automatizace skladu, kromě automatizovaného vertikálního skladu, je v </a:t>
            </a:r>
            <a:r>
              <a:rPr lang="cs-CZ" dirty="0" smtClean="0"/>
              <a:t>podniku vhodné</a:t>
            </a:r>
            <a:r>
              <a:rPr lang="cs-CZ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Jaký postoj zaujal podnik k Vašemu návrhu?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9125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dotazy oponenta práce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15840" y="2412124"/>
            <a:ext cx="10018713" cy="3379076"/>
          </a:xfrm>
        </p:spPr>
        <p:txBody>
          <a:bodyPr anchor="t" anchorCtr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Vyjadrite</a:t>
            </a:r>
            <a:r>
              <a:rPr lang="cs-CZ" dirty="0" smtClean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podrobne</a:t>
            </a:r>
            <a:r>
              <a:rPr lang="cs-CZ" dirty="0"/>
              <a:t> k slabým </a:t>
            </a:r>
            <a:r>
              <a:rPr lang="cs-CZ" dirty="0" err="1"/>
              <a:t>stránkam</a:t>
            </a:r>
            <a:r>
              <a:rPr lang="cs-CZ" dirty="0"/>
              <a:t> </a:t>
            </a:r>
            <a:r>
              <a:rPr lang="cs-CZ" dirty="0" err="1"/>
              <a:t>diplomovej</a:t>
            </a:r>
            <a:r>
              <a:rPr lang="cs-CZ" dirty="0"/>
              <a:t> práce.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Neuvažovali </a:t>
            </a:r>
            <a:r>
              <a:rPr lang="cs-CZ" dirty="0" err="1"/>
              <a:t>ste</a:t>
            </a:r>
            <a:r>
              <a:rPr lang="cs-CZ" dirty="0"/>
              <a:t> o návrhu </a:t>
            </a:r>
            <a:r>
              <a:rPr lang="cs-CZ" dirty="0" err="1"/>
              <a:t>využitia</a:t>
            </a:r>
            <a:r>
              <a:rPr lang="cs-CZ" dirty="0"/>
              <a:t> </a:t>
            </a:r>
            <a:r>
              <a:rPr lang="cs-CZ" dirty="0" err="1"/>
              <a:t>služieb</a:t>
            </a:r>
            <a:r>
              <a:rPr lang="cs-CZ" dirty="0"/>
              <a:t> logistického centra, </a:t>
            </a:r>
            <a:r>
              <a:rPr lang="cs-CZ" dirty="0" err="1"/>
              <a:t>namiesto</a:t>
            </a:r>
            <a:r>
              <a:rPr lang="cs-CZ" dirty="0"/>
              <a:t> </a:t>
            </a:r>
            <a:r>
              <a:rPr lang="cs-CZ" dirty="0" err="1"/>
              <a:t>vlastného</a:t>
            </a:r>
            <a:r>
              <a:rPr lang="cs-CZ" dirty="0"/>
              <a:t> </a:t>
            </a:r>
            <a:r>
              <a:rPr lang="cs-CZ" dirty="0" smtClean="0"/>
              <a:t>skladu v </a:t>
            </a:r>
            <a:r>
              <a:rPr lang="cs-CZ" dirty="0"/>
              <a:t>podniku?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err="1"/>
              <a:t>reálne</a:t>
            </a:r>
            <a:r>
              <a:rPr lang="cs-CZ" dirty="0"/>
              <a:t> </a:t>
            </a:r>
            <a:r>
              <a:rPr lang="cs-CZ" dirty="0" err="1"/>
              <a:t>uplatnenie</a:t>
            </a:r>
            <a:r>
              <a:rPr lang="cs-CZ" dirty="0"/>
              <a:t> Vašich </a:t>
            </a:r>
            <a:r>
              <a:rPr lang="cs-CZ" dirty="0" err="1"/>
              <a:t>návrhov</a:t>
            </a:r>
            <a:r>
              <a:rPr lang="cs-CZ" dirty="0"/>
              <a:t> </a:t>
            </a:r>
            <a:r>
              <a:rPr lang="cs-CZ" dirty="0" smtClean="0"/>
              <a:t>v podniku</a:t>
            </a:r>
            <a:r>
              <a:rPr lang="cs-CZ" dirty="0"/>
              <a:t>?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3768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076" y="1870427"/>
            <a:ext cx="10018713" cy="1752599"/>
          </a:xfrm>
        </p:spPr>
        <p:txBody>
          <a:bodyPr/>
          <a:lstStyle/>
          <a:p>
            <a:r>
              <a:rPr lang="cs-CZ" b="1" dirty="0"/>
              <a:t>Děkuji Vám za pozornost.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3938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8898" y="354725"/>
            <a:ext cx="10068362" cy="1142999"/>
          </a:xfrm>
        </p:spPr>
        <p:txBody>
          <a:bodyPr/>
          <a:lstStyle/>
          <a:p>
            <a:r>
              <a:rPr lang="cs-CZ" b="1" dirty="0"/>
              <a:t>Faurecia Automotive Czech Republic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2771" y="1592317"/>
            <a:ext cx="10294883" cy="4430111"/>
          </a:xfrm>
        </p:spPr>
        <p:txBody>
          <a:bodyPr anchor="t" anchorCtr="0">
            <a:normAutofit lnSpcReduction="10000"/>
          </a:bodyPr>
          <a:lstStyle/>
          <a:p>
            <a:r>
              <a:rPr lang="cs-CZ" dirty="0"/>
              <a:t>Společnost založena v roce 2006, sídlo v Písku</a:t>
            </a:r>
          </a:p>
          <a:p>
            <a:pPr marL="0" indent="0">
              <a:buNone/>
            </a:pPr>
            <a:r>
              <a:rPr lang="cs-CZ" dirty="0"/>
              <a:t>Výroba výfukových systémů pro Volvo, PSA, Škoda auto, Ford, Volkswagen, Audi</a:t>
            </a:r>
          </a:p>
          <a:p>
            <a:pPr marL="0" indent="0">
              <a:buNone/>
            </a:pPr>
            <a:r>
              <a:rPr lang="cs-CZ" dirty="0"/>
              <a:t>900 zaměstnanců, 12 oddělení</a:t>
            </a:r>
          </a:p>
          <a:p>
            <a:r>
              <a:rPr lang="cs-CZ" dirty="0"/>
              <a:t>Součást koncernu </a:t>
            </a:r>
            <a:r>
              <a:rPr lang="cs-CZ" dirty="0" err="1"/>
              <a:t>Faurecia</a:t>
            </a:r>
            <a:r>
              <a:rPr lang="cs-CZ" dirty="0"/>
              <a:t> Group, založené ve Francii v roce 1914, dnes součást skupiny PSA Peugeot Citroen</a:t>
            </a:r>
          </a:p>
          <a:p>
            <a:r>
              <a:rPr lang="cs-CZ" dirty="0"/>
              <a:t>5. největší dodavatel pro automobilový průmysl na světě</a:t>
            </a:r>
          </a:p>
          <a:p>
            <a:r>
              <a:rPr lang="cs-CZ" dirty="0"/>
              <a:t>Výroba výfukových systémů, autosedaček a interiérů do osobních automobilů</a:t>
            </a:r>
          </a:p>
          <a:p>
            <a:pPr marL="0" indent="0">
              <a:buNone/>
            </a:pPr>
            <a:r>
              <a:rPr lang="cs-CZ" dirty="0"/>
              <a:t>330 výrobních závodů a 30 vývojových center ve 36 státech</a:t>
            </a:r>
          </a:p>
          <a:p>
            <a:r>
              <a:rPr lang="cs-CZ" dirty="0"/>
              <a:t>V ČR 7 výrobních závodů, 4500 zaměstnanců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340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2780" y="417786"/>
            <a:ext cx="10018713" cy="1426779"/>
          </a:xfrm>
        </p:spPr>
        <p:txBody>
          <a:bodyPr/>
          <a:lstStyle/>
          <a:p>
            <a:r>
              <a:rPr lang="cs-CZ" b="1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7014" y="1910254"/>
            <a:ext cx="10371359" cy="3124201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cs-CZ" dirty="0"/>
              <a:t>Cílem této práce je návrh koncepce přechodu z klasického skladu obsluhovaného skladovými pracovníky na automatický sklad. Práce bude obsahovat provozně - ekonomické zhodnocení návrh s definováním podmínek efektivního zavedení nového skladového systému v podniku.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05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3849" y="496614"/>
            <a:ext cx="9894941" cy="1426779"/>
          </a:xfrm>
        </p:spPr>
        <p:txBody>
          <a:bodyPr/>
          <a:lstStyle/>
          <a:p>
            <a:r>
              <a:rPr lang="cs-CZ" b="1" dirty="0"/>
              <a:t>TEORETICKÁ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7724" y="1923393"/>
            <a:ext cx="10005299" cy="3867807"/>
          </a:xfrm>
        </p:spPr>
        <p:txBody>
          <a:bodyPr anchor="t" anchorCtr="0">
            <a:normAutofit/>
          </a:bodyPr>
          <a:lstStyle/>
          <a:p>
            <a:r>
              <a:rPr lang="cs-CZ" dirty="0"/>
              <a:t>Logistika</a:t>
            </a:r>
          </a:p>
          <a:p>
            <a:r>
              <a:rPr lang="cs-CZ" dirty="0"/>
              <a:t>Zásoby ve firmě a jejich řízení</a:t>
            </a:r>
          </a:p>
          <a:p>
            <a:r>
              <a:rPr lang="cs-CZ" dirty="0"/>
              <a:t>Skladování</a:t>
            </a:r>
          </a:p>
          <a:p>
            <a:r>
              <a:rPr lang="cs-CZ" dirty="0"/>
              <a:t>Automatizace a robotizace ve </a:t>
            </a:r>
            <a:r>
              <a:rPr lang="cs-CZ" dirty="0" smtClean="0"/>
              <a:t>skladech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Hypotéza: Návratnost investice do nového zařízení do jednoho roku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1630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0429" y="685801"/>
            <a:ext cx="10052596" cy="1395248"/>
          </a:xfrm>
        </p:spPr>
        <p:txBody>
          <a:bodyPr/>
          <a:lstStyle/>
          <a:p>
            <a:r>
              <a:rPr lang="cs-CZ" b="1" dirty="0"/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30972"/>
            <a:ext cx="10134876" cy="3245070"/>
          </a:xfrm>
        </p:spPr>
        <p:txBody>
          <a:bodyPr anchor="t" anchorCtr="0">
            <a:normAutofit fontScale="85000" lnSpcReduction="20000"/>
          </a:bodyPr>
          <a:lstStyle/>
          <a:p>
            <a:r>
              <a:rPr lang="cs-CZ" dirty="0"/>
              <a:t>Metody sběru dat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Analýza dokumentů, metoda rozhovoru, metoda pozorování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Metody hodnocení dat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Metoda komparace, metoda analýzy, metoda indukce a dedukce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Metody operačního </a:t>
            </a:r>
            <a:r>
              <a:rPr lang="cs-CZ" dirty="0" smtClean="0"/>
              <a:t>výzkumu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Vícekriteriální hodnocení variant (</a:t>
            </a:r>
            <a:r>
              <a:rPr lang="cs-CZ" dirty="0"/>
              <a:t>metoda TOPSIS)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398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7724" y="402022"/>
            <a:ext cx="10005300" cy="1206062"/>
          </a:xfrm>
        </p:spPr>
        <p:txBody>
          <a:bodyPr/>
          <a:lstStyle/>
          <a:p>
            <a:r>
              <a:rPr lang="cs-CZ" b="1" dirty="0" smtClean="0"/>
              <a:t>Zjištěný stav skladování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41119" y="1655379"/>
            <a:ext cx="9761904" cy="3755865"/>
          </a:xfrm>
        </p:spPr>
        <p:txBody>
          <a:bodyPr anchor="t" anchorCtr="0">
            <a:normAutofit/>
          </a:bodyPr>
          <a:lstStyle/>
          <a:p>
            <a:r>
              <a:rPr lang="cs-CZ" sz="2600" dirty="0" smtClean="0"/>
              <a:t>Prostory: </a:t>
            </a:r>
            <a:r>
              <a:rPr lang="cs-CZ" sz="2600" dirty="0" smtClean="0"/>
              <a:t>3 objekty, skladová kapacita. 2268m³</a:t>
            </a:r>
            <a:endParaRPr lang="cs-CZ" sz="2600" dirty="0"/>
          </a:p>
          <a:p>
            <a:r>
              <a:rPr lang="cs-CZ" sz="2600" dirty="0" smtClean="0"/>
              <a:t>Obsluha: 3 směny (po-pá), technici údržby (so-ne) </a:t>
            </a:r>
            <a:endParaRPr lang="cs-CZ" sz="2600" dirty="0"/>
          </a:p>
          <a:p>
            <a:r>
              <a:rPr lang="cs-CZ" sz="2600" dirty="0" smtClean="0"/>
              <a:t>Položky: </a:t>
            </a:r>
            <a:r>
              <a:rPr lang="cs-CZ" sz="2600" dirty="0"/>
              <a:t>náhradní a spotřební díly, nástroje, ochranné pomůcky, drobný až středně velký </a:t>
            </a:r>
            <a:r>
              <a:rPr lang="cs-CZ" sz="2600" dirty="0" smtClean="0"/>
              <a:t>materiál</a:t>
            </a:r>
            <a:r>
              <a:rPr lang="cs-CZ" sz="2600" dirty="0"/>
              <a:t>.</a:t>
            </a:r>
            <a:r>
              <a:rPr lang="cs-CZ" sz="2600" dirty="0" smtClean="0"/>
              <a:t> </a:t>
            </a:r>
            <a:r>
              <a:rPr lang="cs-CZ" sz="2600" dirty="0"/>
              <a:t>Váha jednotlivých položek je </a:t>
            </a:r>
            <a:r>
              <a:rPr lang="cs-CZ" sz="2600" dirty="0" smtClean="0"/>
              <a:t>max. </a:t>
            </a:r>
            <a:r>
              <a:rPr lang="cs-CZ" sz="2600" dirty="0"/>
              <a:t>50 kg, délka </a:t>
            </a:r>
            <a:r>
              <a:rPr lang="cs-CZ" sz="2600" dirty="0" smtClean="0"/>
              <a:t>max. </a:t>
            </a:r>
            <a:r>
              <a:rPr lang="cs-CZ" sz="2600" dirty="0"/>
              <a:t>1 200 mm.</a:t>
            </a:r>
          </a:p>
          <a:p>
            <a:r>
              <a:rPr lang="cs-CZ" sz="2600" dirty="0"/>
              <a:t>V evidenci skladu </a:t>
            </a:r>
            <a:r>
              <a:rPr lang="cs-CZ" sz="2600" dirty="0" smtClean="0"/>
              <a:t>cca </a:t>
            </a:r>
            <a:r>
              <a:rPr lang="cs-CZ" sz="2600" dirty="0"/>
              <a:t>14 000 položek, celkem cca 100 000 ks v hodnotě cca </a:t>
            </a:r>
            <a:r>
              <a:rPr lang="cs-CZ" sz="2600" dirty="0" smtClean="0"/>
              <a:t>3,1 </a:t>
            </a:r>
            <a:r>
              <a:rPr lang="cs-CZ" sz="2600" dirty="0"/>
              <a:t>milionu eur.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6055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166406" cy="1206062"/>
          </a:xfrm>
        </p:spPr>
        <p:txBody>
          <a:bodyPr/>
          <a:lstStyle/>
          <a:p>
            <a:r>
              <a:rPr lang="cs-CZ" b="1" dirty="0"/>
              <a:t>Zjištěné nedostatky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484311" y="2064024"/>
            <a:ext cx="9350703" cy="4311724"/>
          </a:xfrm>
        </p:spPr>
        <p:txBody>
          <a:bodyPr anchor="t" anchorCtr="0">
            <a:normAutofit/>
          </a:bodyPr>
          <a:lstStyle/>
          <a:p>
            <a:r>
              <a:rPr lang="cs-CZ" sz="2400" dirty="0"/>
              <a:t>neustále inventurní diference z důvodů velkého pohybu osob ve skladu mimo skladníků</a:t>
            </a:r>
            <a:endParaRPr lang="cs-CZ" sz="2400" dirty="0" smtClean="0"/>
          </a:p>
          <a:p>
            <a:r>
              <a:rPr lang="cs-CZ" sz="2400" dirty="0" smtClean="0"/>
              <a:t> spousta </a:t>
            </a:r>
            <a:r>
              <a:rPr lang="cs-CZ" sz="2400" dirty="0"/>
              <a:t>dílů opustí sklad bez provedení výdeje v podnikovém informačním systému SAP, čímž dochází k tomu, že tyto položky chybí fyzicky na skladě a nejsou objednány v rámci automatického objednávání (MRP). </a:t>
            </a:r>
          </a:p>
          <a:p>
            <a:r>
              <a:rPr lang="cs-CZ" sz="2400" dirty="0"/>
              <a:t>generuje to kromě hodnoty neodepsaných dílů rovněž vícenáklady </a:t>
            </a:r>
            <a:r>
              <a:rPr lang="cs-CZ" sz="2400" dirty="0" smtClean="0"/>
              <a:t>expresního </a:t>
            </a:r>
            <a:r>
              <a:rPr lang="cs-CZ" sz="2400" dirty="0"/>
              <a:t>dodání a </a:t>
            </a:r>
            <a:r>
              <a:rPr lang="cs-CZ" sz="2400" dirty="0" smtClean="0"/>
              <a:t>například </a:t>
            </a:r>
            <a:r>
              <a:rPr lang="cs-CZ" sz="2400" dirty="0"/>
              <a:t>při neopravitelném poškození náhradního dílu </a:t>
            </a:r>
            <a:r>
              <a:rPr lang="cs-CZ" sz="2400" dirty="0" smtClean="0"/>
              <a:t>finanční ztrátu způsobeném </a:t>
            </a:r>
            <a:r>
              <a:rPr lang="cs-CZ" sz="2400" dirty="0"/>
              <a:t>zastavení výrobní linky.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883275"/>
            <a:ext cx="12192000" cy="365125"/>
          </a:xfrm>
        </p:spPr>
        <p:txBody>
          <a:bodyPr/>
          <a:lstStyle/>
          <a:p>
            <a:r>
              <a:rPr lang="cs-CZ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400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6CC4D4F-97F1-4B80-B861-1A5F3FD9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skladovací technologie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1E56DD7-EE16-4268-8E49-E06B0354F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6280155" cy="92797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I. Varianta </a:t>
            </a:r>
            <a:r>
              <a:rPr lang="cs-CZ" b="1" dirty="0" err="1"/>
              <a:t>Kardex</a:t>
            </a:r>
            <a:r>
              <a:rPr lang="cs-CZ" b="1" dirty="0"/>
              <a:t> </a:t>
            </a:r>
            <a:r>
              <a:rPr lang="cs-CZ" b="1" dirty="0" err="1"/>
              <a:t>ShuttleXP</a:t>
            </a:r>
            <a:r>
              <a:rPr lang="cs-CZ" b="1" dirty="0"/>
              <a:t> Model XLD500</a:t>
            </a:r>
          </a:p>
          <a:p>
            <a:r>
              <a:rPr lang="cs-CZ" b="1" dirty="0"/>
              <a:t>II. Varianta </a:t>
            </a:r>
            <a:r>
              <a:rPr lang="sv-SE" b="1" dirty="0"/>
              <a:t>Modula LIFT model ML </a:t>
            </a:r>
            <a:r>
              <a:rPr lang="sv-SE" b="1" dirty="0" smtClean="0"/>
              <a:t>50D</a:t>
            </a:r>
            <a:endParaRPr lang="cs-CZ" b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3E586603-8136-4DA9-AD25-DF9B18178578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/>
              <a:t> 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03F52C40-E56A-441F-93BC-CED9EB37AB02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186497" y="2321912"/>
            <a:ext cx="2458058" cy="236731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EBDF301-93FD-4444-9E64-801AB3EA334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638800" y="3915507"/>
            <a:ext cx="1950551" cy="233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41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8579601-8169-4283-8BB6-BF5C2D6F4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Provozně-ekonomické zhodnocení návrhu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DB510ED-BB03-4911-A695-9A7A52B71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62554"/>
            <a:ext cx="10018713" cy="1793631"/>
          </a:xfrm>
        </p:spPr>
        <p:txBody>
          <a:bodyPr/>
          <a:lstStyle/>
          <a:p>
            <a:r>
              <a:rPr lang="cs-CZ" dirty="0"/>
              <a:t>Z celkové plochy skladu 244 m² bude </a:t>
            </a:r>
            <a:r>
              <a:rPr lang="cs-CZ" dirty="0" smtClean="0"/>
              <a:t>navrhované zařízení zabírat </a:t>
            </a:r>
            <a:r>
              <a:rPr lang="cs-CZ" dirty="0"/>
              <a:t>pouze </a:t>
            </a:r>
            <a:r>
              <a:rPr lang="cs-CZ" dirty="0" smtClean="0"/>
              <a:t>plochu 24,46 </a:t>
            </a:r>
            <a:r>
              <a:rPr lang="cs-CZ" dirty="0"/>
              <a:t>m².</a:t>
            </a:r>
          </a:p>
          <a:p>
            <a:r>
              <a:rPr lang="cs-CZ" dirty="0"/>
              <a:t>Návratnost investice do pořízení nového skladového systému od společnosti </a:t>
            </a:r>
            <a:r>
              <a:rPr lang="cs-CZ" dirty="0" err="1"/>
              <a:t>Kardex</a:t>
            </a:r>
            <a:r>
              <a:rPr lang="cs-CZ" dirty="0"/>
              <a:t> s.r.o. je do jednoho roku.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117258EA-A8FA-476A-9CF7-7029F582078E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5060515"/>
            <a:ext cx="12192000" cy="1187885"/>
          </a:xfrm>
        </p:spPr>
        <p:txBody>
          <a:bodyPr/>
          <a:lstStyle/>
          <a:p>
            <a:r>
              <a:rPr lang="cs-CZ"/>
              <a:t> </a:t>
            </a:r>
            <a:endParaRPr lang="cs-CZ" dirty="0"/>
          </a:p>
        </p:txBody>
      </p:sp>
      <p:graphicFrame>
        <p:nvGraphicFramePr>
          <p:cNvPr id="7" name="Zástupný obsah 5">
            <a:extLst>
              <a:ext uri="{FF2B5EF4-FFF2-40B4-BE49-F238E27FC236}">
                <a16:creationId xmlns="" xmlns:a16="http://schemas.microsoft.com/office/drawing/2014/main" id="{9772683B-9FD0-4327-892D-C314BE57F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02470"/>
              </p:ext>
            </p:extLst>
          </p:nvPr>
        </p:nvGraphicFramePr>
        <p:xfrm>
          <a:off x="3660470" y="3990183"/>
          <a:ext cx="5448361" cy="2469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20528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2152ec2e-c0c1-4834-9aa1-dc782ab0e2aa" origin="userSelected">
  <element uid="67e66f8d-4e76-4fdc-a7a1-b421fe54f86a" value=""/>
</sisl>
</file>

<file path=customXml/itemProps1.xml><?xml version="1.0" encoding="utf-8"?>
<ds:datastoreItem xmlns:ds="http://schemas.openxmlformats.org/officeDocument/2006/customXml" ds:itemID="{2339EC4B-2B86-495C-97A7-D9D481E83A16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1881</TotalTime>
  <Words>405</Words>
  <Application>Microsoft Office PowerPoint</Application>
  <PresentationFormat>Vlastní</PresentationFormat>
  <Paragraphs>99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Paralaxa</vt:lpstr>
      <vt:lpstr>Návrh koncepce automatického skladu ve vybrané firmě</vt:lpstr>
      <vt:lpstr>Faurecia Automotive Czech Republic s.r.o.</vt:lpstr>
      <vt:lpstr>CÍL PRÁCE</vt:lpstr>
      <vt:lpstr>TEORETICKÁ VÝCHODISKA</vt:lpstr>
      <vt:lpstr>METODIKA PRÁCE</vt:lpstr>
      <vt:lpstr>Zjištěný stav skladování</vt:lpstr>
      <vt:lpstr>Zjištěné nedostatky</vt:lpstr>
      <vt:lpstr>Návrh skladovací technologie</vt:lpstr>
      <vt:lpstr>Provozně-ekonomické zhodnocení návrhu</vt:lpstr>
      <vt:lpstr>Závěr</vt:lpstr>
      <vt:lpstr>Doplňující dotazy vedoucího práce</vt:lpstr>
      <vt:lpstr>Doplňující dotazy oponenta práce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</dc:title>
  <dc:creator>Jaroslav Horský</dc:creator>
  <cp:lastModifiedBy>Uživatel systému Windows</cp:lastModifiedBy>
  <cp:revision>91</cp:revision>
  <dcterms:created xsi:type="dcterms:W3CDTF">2018-01-19T19:25:33Z</dcterms:created>
  <dcterms:modified xsi:type="dcterms:W3CDTF">2020-06-09T15:21:41Z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0b8b45c0-629c-47bb-94f7-bf231f707c68</vt:lpwstr>
  </property>
  <property fmtid="{D5CDD505-2E9C-101B-9397-08002B2CF9AE}" pid="3" name="bjSaver">
    <vt:lpwstr>YKjOuYy7YvzDVaTAv9faKmsg2u833jgL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policy="2152ec2e-c0c1-4834-9aa1-dc782ab0e2aa" origin="userSelected" xmlns="http://www.boldonj</vt:lpwstr>
  </property>
  <property fmtid="{D5CDD505-2E9C-101B-9397-08002B2CF9AE}" pid="5" name="bjDocumentLabelXML-0">
    <vt:lpwstr>ames.com/2008/01/sie/internal/label"&gt;&lt;element uid="67e66f8d-4e76-4fdc-a7a1-b421fe54f86a" value="" /&gt;&lt;/sisl&gt;</vt:lpwstr>
  </property>
  <property fmtid="{D5CDD505-2E9C-101B-9397-08002B2CF9AE}" pid="6" name="bjDocumentSecurityLabel">
    <vt:lpwstr>N O N - S E N S I T I V E      </vt:lpwstr>
  </property>
  <property fmtid="{D5CDD505-2E9C-101B-9397-08002B2CF9AE}" pid="7" name="bjSlideMasterFooterText">
    <vt:lpwstr> </vt:lpwstr>
  </property>
</Properties>
</file>