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19880-150D-4CB9-8B43-C903F6608BFF}" type="datetimeFigureOut">
              <a:rPr lang="cs-CZ" smtClean="0"/>
              <a:pPr/>
              <a:t>9. 6. 2020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C8F9C-62C9-4E31-9259-9E3A2F25092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19880-150D-4CB9-8B43-C903F6608BFF}" type="datetimeFigureOut">
              <a:rPr lang="cs-CZ" smtClean="0"/>
              <a:pPr/>
              <a:t>9. 6. 2020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C8F9C-62C9-4E31-9259-9E3A2F25092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19880-150D-4CB9-8B43-C903F6608BFF}" type="datetimeFigureOut">
              <a:rPr lang="cs-CZ" smtClean="0"/>
              <a:pPr/>
              <a:t>9. 6. 2020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C8F9C-62C9-4E31-9259-9E3A2F25092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19880-150D-4CB9-8B43-C903F6608BFF}" type="datetimeFigureOut">
              <a:rPr lang="cs-CZ" smtClean="0"/>
              <a:pPr/>
              <a:t>9. 6. 2020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C8F9C-62C9-4E31-9259-9E3A2F25092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19880-150D-4CB9-8B43-C903F6608BFF}" type="datetimeFigureOut">
              <a:rPr lang="cs-CZ" smtClean="0"/>
              <a:pPr/>
              <a:t>9. 6. 2020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C8F9C-62C9-4E31-9259-9E3A2F25092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19880-150D-4CB9-8B43-C903F6608BFF}" type="datetimeFigureOut">
              <a:rPr lang="cs-CZ" smtClean="0"/>
              <a:pPr/>
              <a:t>9. 6. 2020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C8F9C-62C9-4E31-9259-9E3A2F25092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19880-150D-4CB9-8B43-C903F6608BFF}" type="datetimeFigureOut">
              <a:rPr lang="cs-CZ" smtClean="0"/>
              <a:pPr/>
              <a:t>9. 6. 2020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C8F9C-62C9-4E31-9259-9E3A2F25092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19880-150D-4CB9-8B43-C903F6608BFF}" type="datetimeFigureOut">
              <a:rPr lang="cs-CZ" smtClean="0"/>
              <a:pPr/>
              <a:t>9. 6. 2020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C8F9C-62C9-4E31-9259-9E3A2F25092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19880-150D-4CB9-8B43-C903F6608BFF}" type="datetimeFigureOut">
              <a:rPr lang="cs-CZ" smtClean="0"/>
              <a:pPr/>
              <a:t>9. 6. 2020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C8F9C-62C9-4E31-9259-9E3A2F25092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19880-150D-4CB9-8B43-C903F6608BFF}" type="datetimeFigureOut">
              <a:rPr lang="cs-CZ" smtClean="0"/>
              <a:pPr/>
              <a:t>9. 6. 2020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C8F9C-62C9-4E31-9259-9E3A2F25092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19880-150D-4CB9-8B43-C903F6608BFF}" type="datetimeFigureOut">
              <a:rPr lang="cs-CZ" smtClean="0"/>
              <a:pPr/>
              <a:t>9. 6. 2020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C8F9C-62C9-4E31-9259-9E3A2F25092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19880-150D-4CB9-8B43-C903F6608BFF}" type="datetimeFigureOut">
              <a:rPr lang="cs-CZ" smtClean="0"/>
              <a:pPr/>
              <a:t>9. 6. 2020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EC8F9C-62C9-4E31-9259-9E3A2F25092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57290" y="2130425"/>
            <a:ext cx="7100910" cy="1584327"/>
          </a:xfrm>
        </p:spPr>
        <p:txBody>
          <a:bodyPr>
            <a:normAutofit fontScale="90000"/>
          </a:bodyPr>
          <a:lstStyle/>
          <a:p>
            <a:r>
              <a:rPr lang="cs-CZ" b="1" dirty="0">
                <a:latin typeface="Arial" pitchFamily="34" charset="0"/>
                <a:cs typeface="Arial" pitchFamily="34" charset="0"/>
              </a:rPr>
              <a:t>Posouzení vlivu klimatických podmínek na skladování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28728" y="4143380"/>
            <a:ext cx="6400800" cy="1752600"/>
          </a:xfrm>
        </p:spPr>
        <p:txBody>
          <a:bodyPr>
            <a:normAutofit/>
          </a:bodyPr>
          <a:lstStyle/>
          <a:p>
            <a:pPr algn="l"/>
            <a:r>
              <a:rPr lang="cs-CZ" sz="2000" dirty="0" smtClean="0">
                <a:latin typeface="Arial" pitchFamily="34" charset="0"/>
                <a:cs typeface="Arial" pitchFamily="34" charset="0"/>
              </a:rPr>
              <a:t>Autor práce: Bc. Ondřej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Heppler</a:t>
            </a: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cs-CZ" sz="2000" dirty="0" smtClean="0">
                <a:latin typeface="Arial" pitchFamily="34" charset="0"/>
                <a:cs typeface="Arial" pitchFamily="34" charset="0"/>
              </a:rPr>
              <a:t>Vedoucí práce: doc. Ing. Rudolf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Kampf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Ph.D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l"/>
            <a:r>
              <a:rPr lang="cs-CZ" sz="2000" dirty="0" smtClean="0">
                <a:latin typeface="Arial" pitchFamily="34" charset="0"/>
                <a:cs typeface="Arial" pitchFamily="34" charset="0"/>
              </a:rPr>
              <a:t>Oponent práce: Ing. Jaroslav Mašek, PhD.</a:t>
            </a:r>
          </a:p>
          <a:p>
            <a:pPr algn="l"/>
            <a:r>
              <a:rPr lang="cs-CZ" sz="2000" dirty="0" smtClean="0">
                <a:latin typeface="Arial" pitchFamily="34" charset="0"/>
                <a:cs typeface="Arial" pitchFamily="34" charset="0"/>
              </a:rPr>
              <a:t>České Budějovice,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červen 2020</a:t>
            </a: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428728" y="857232"/>
            <a:ext cx="73581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Vysoká škola technická a ekonomická v Českých Budějovicích</a:t>
            </a:r>
            <a:br>
              <a:rPr lang="cs-CZ" sz="2000" dirty="0" smtClean="0">
                <a:latin typeface="Arial" pitchFamily="34" charset="0"/>
                <a:cs typeface="Arial" pitchFamily="34" charset="0"/>
              </a:rPr>
            </a:br>
            <a:r>
              <a:rPr lang="cs-CZ" sz="2000" dirty="0" smtClean="0">
                <a:latin typeface="Arial" pitchFamily="34" charset="0"/>
                <a:cs typeface="Arial" pitchFamily="34" charset="0"/>
              </a:rPr>
              <a:t>Ústav technicko-technologický</a:t>
            </a: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Ondřej\Desktop\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571480"/>
            <a:ext cx="928694" cy="9404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Návratnost investice ROI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Roční náklady skladu 58 800,- Kč</a:t>
            </a:r>
          </a:p>
          <a:p>
            <a:endParaRPr lang="cs-CZ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00166" y="2714620"/>
            <a:ext cx="6512487" cy="714380"/>
          </a:xfrm>
          <a:prstGeom prst="rect">
            <a:avLst/>
          </a:prstGeom>
          <a:noFill/>
        </p:spPr>
      </p:pic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71604" y="4572008"/>
            <a:ext cx="4857784" cy="721627"/>
          </a:xfrm>
          <a:prstGeom prst="rect">
            <a:avLst/>
          </a:prstGeom>
          <a:noFill/>
        </p:spPr>
      </p:pic>
      <p:sp>
        <p:nvSpPr>
          <p:cNvPr id="9" name="TextovéPole 8"/>
          <p:cNvSpPr txBox="1"/>
          <p:nvPr/>
        </p:nvSpPr>
        <p:spPr>
          <a:xfrm>
            <a:off x="1428728" y="3500438"/>
            <a:ext cx="5143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Zdroj: Svozilová, 2016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1500166" y="5357826"/>
            <a:ext cx="19288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Zdroj: Autor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Prostá doba návratnosti PP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Počáteční výdaje 1 019 246,4 Kč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Předpokládaný budoucí cash –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flow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500 000,- Kč</a:t>
            </a:r>
          </a:p>
          <a:p>
            <a:endParaRPr lang="cs-CZ" sz="2000" dirty="0">
              <a:latin typeface="Arial" pitchFamily="34" charset="0"/>
              <a:cs typeface="Arial" pitchFamily="34" charset="0"/>
            </a:endParaRPr>
          </a:p>
          <a:p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928662" y="4143380"/>
          <a:ext cx="7572430" cy="1714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264"/>
                <a:gridCol w="1500198"/>
                <a:gridCol w="1357322"/>
                <a:gridCol w="1428760"/>
                <a:gridCol w="1285886"/>
              </a:tblGrid>
              <a:tr h="39745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ysClr val="windowText" lastClr="000000"/>
                          </a:solidFill>
                        </a:rPr>
                        <a:t>Rok</a:t>
                      </a:r>
                      <a:endParaRPr lang="cs-CZ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  <a:endParaRPr lang="cs-CZ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  <a:endParaRPr lang="cs-CZ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endParaRPr lang="cs-CZ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  <a:endParaRPr lang="cs-CZ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54231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Peněžní tok </a:t>
                      </a:r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[Kč]</a:t>
                      </a:r>
                      <a:endParaRPr lang="cs-CZ" sz="1800" kern="1200" dirty="0" smtClean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- 1019246,4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+ 500000,-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+ 500000,-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+ 500000,-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74738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Kumulativní peněžní tok </a:t>
                      </a:r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[Kč]</a:t>
                      </a:r>
                      <a:endParaRPr lang="cs-CZ" sz="1800" kern="1200" dirty="0" smtClean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- 1019246,4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- 519246,4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- 19246,4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+ 480 753,6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3553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00100" y="2428868"/>
            <a:ext cx="1496301" cy="1143008"/>
          </a:xfrm>
          <a:prstGeom prst="rect">
            <a:avLst/>
          </a:prstGeom>
          <a:noFill/>
        </p:spPr>
      </p:pic>
      <p:sp>
        <p:nvSpPr>
          <p:cNvPr id="9" name="TextovéPole 8"/>
          <p:cNvSpPr txBox="1"/>
          <p:nvPr/>
        </p:nvSpPr>
        <p:spPr>
          <a:xfrm>
            <a:off x="857224" y="3500438"/>
            <a:ext cx="3000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Zdroj: management-</a:t>
            </a:r>
            <a:r>
              <a:rPr lang="cs-CZ" dirty="0" err="1" smtClean="0"/>
              <a:t>mania.cz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857224" y="5929330"/>
            <a:ext cx="19288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Zdroj: Autor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Závěrečné shrnutí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Testování odolnosti klimatickou komorou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Čtyři experimenty, každý o 10 – 15 cyklech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Navržení uzavřené skladové plochy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Kalkulace nákladů a návratnost investice</a:t>
            </a: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Otázky vedoucího a oponenta práce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V čem spatřujete další uplatnění klimatické komory v rámci výzkumné činnosti VŠTE (KDL)?</a:t>
            </a:r>
          </a:p>
          <a:p>
            <a:endParaRPr lang="cs-CZ" sz="2000" dirty="0">
              <a:latin typeface="Arial" pitchFamily="34" charset="0"/>
              <a:cs typeface="Arial" pitchFamily="34" charset="0"/>
            </a:endParaRPr>
          </a:p>
          <a:p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Jaké jiné vlivy prostředí působí na skladované zboží kromě teploty?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Jaký byl názor společnosti, pro kterou jste psali práci, na Vaše experimenty a návrhy?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Děkuji za pozornost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Seznam zdrojů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58"/>
          </a:xfrm>
        </p:spPr>
        <p:txBody>
          <a:bodyPr>
            <a:normAutofit fontScale="77500" lnSpcReduction="20000"/>
          </a:bodyPr>
          <a:lstStyle/>
          <a:p>
            <a:pPr marL="457200" indent="-457200">
              <a:buFont typeface="+mj-lt"/>
              <a:buAutoNum type="arabicParenR"/>
            </a:pPr>
            <a:r>
              <a:rPr lang="cs-CZ" sz="2200" dirty="0">
                <a:latin typeface="Arial" pitchFamily="34" charset="0"/>
                <a:cs typeface="Arial" pitchFamily="34" charset="0"/>
              </a:rPr>
              <a:t>Manuál klimatizační komory MEMMERT CTC 256</a:t>
            </a:r>
          </a:p>
          <a:p>
            <a:pPr marL="457200" indent="-457200">
              <a:buFont typeface="+mj-lt"/>
              <a:buAutoNum type="arabicParenR"/>
            </a:pPr>
            <a:r>
              <a:rPr lang="cs-CZ" sz="2200" dirty="0">
                <a:latin typeface="Arial" pitchFamily="34" charset="0"/>
                <a:cs typeface="Arial" pitchFamily="34" charset="0"/>
              </a:rPr>
              <a:t>Výroční zpráva společnosti ASTON CZ s. r. o. pro rok 2019</a:t>
            </a:r>
          </a:p>
          <a:p>
            <a:pPr marL="457200" indent="-457200">
              <a:buFont typeface="+mj-lt"/>
              <a:buAutoNum type="arabicParenR"/>
            </a:pPr>
            <a:r>
              <a:rPr lang="cs-CZ" sz="2200" dirty="0">
                <a:latin typeface="Arial" pitchFamily="34" charset="0"/>
                <a:cs typeface="Arial" pitchFamily="34" charset="0"/>
              </a:rPr>
              <a:t>ČSN EN 50565-01 ed.1 (347402): </a:t>
            </a:r>
            <a:r>
              <a:rPr lang="cs-CZ" sz="2200" i="1" dirty="0">
                <a:latin typeface="Arial" pitchFamily="34" charset="0"/>
                <a:cs typeface="Arial" pitchFamily="34" charset="0"/>
              </a:rPr>
              <a:t>Elektrické kabely – Pokyny pro používání kabelů</a:t>
            </a:r>
            <a:br>
              <a:rPr lang="cs-CZ" sz="2200" i="1" dirty="0">
                <a:latin typeface="Arial" pitchFamily="34" charset="0"/>
                <a:cs typeface="Arial" pitchFamily="34" charset="0"/>
              </a:rPr>
            </a:br>
            <a:r>
              <a:rPr lang="cs-CZ" sz="2200" i="1" dirty="0">
                <a:latin typeface="Arial" pitchFamily="34" charset="0"/>
                <a:cs typeface="Arial" pitchFamily="34" charset="0"/>
              </a:rPr>
              <a:t>se jmenovitým napětím nepřekračujícím 450/750 V (U</a:t>
            </a:r>
            <a:r>
              <a:rPr lang="cs-CZ" sz="2200" i="1" baseline="-25000" dirty="0">
                <a:latin typeface="Arial" pitchFamily="34" charset="0"/>
                <a:cs typeface="Arial" pitchFamily="34" charset="0"/>
              </a:rPr>
              <a:t>0</a:t>
            </a:r>
            <a:r>
              <a:rPr lang="cs-CZ" sz="2200" i="1" dirty="0">
                <a:latin typeface="Arial" pitchFamily="34" charset="0"/>
                <a:cs typeface="Arial" pitchFamily="34" charset="0"/>
              </a:rPr>
              <a:t>/U).</a:t>
            </a:r>
            <a:r>
              <a:rPr lang="cs-CZ" sz="2200" dirty="0">
                <a:latin typeface="Arial" pitchFamily="34" charset="0"/>
                <a:cs typeface="Arial" pitchFamily="34" charset="0"/>
              </a:rPr>
              <a:t> ČESKO: Český normalizační institut, 2015.</a:t>
            </a:r>
          </a:p>
          <a:p>
            <a:pPr marL="457200" indent="-457200">
              <a:buFont typeface="+mj-lt"/>
              <a:buAutoNum type="arabicParenR"/>
            </a:pPr>
            <a:r>
              <a:rPr lang="cs-CZ" sz="2200" dirty="0">
                <a:latin typeface="Arial" pitchFamily="34" charset="0"/>
                <a:cs typeface="Arial" pitchFamily="34" charset="0"/>
              </a:rPr>
              <a:t>ČSN EN 60332-1-1 (347107): </a:t>
            </a:r>
            <a:r>
              <a:rPr lang="cs-CZ" sz="2200" i="1" dirty="0">
                <a:latin typeface="Arial" pitchFamily="34" charset="0"/>
                <a:cs typeface="Arial" pitchFamily="34" charset="0"/>
              </a:rPr>
              <a:t>Zkoušky elektrických a optických kabelů v podmínkách požáru - Část 1-1: Zkouška svislého šíření plamene</a:t>
            </a:r>
            <a:r>
              <a:rPr lang="cs-CZ" sz="2200" dirty="0">
                <a:latin typeface="Arial" pitchFamily="34" charset="0"/>
                <a:cs typeface="Arial" pitchFamily="34" charset="0"/>
              </a:rPr>
              <a:t>. ČESKO: Český normalizační institut,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2005.</a:t>
            </a:r>
          </a:p>
          <a:p>
            <a:pPr marL="457200" indent="-457200">
              <a:buFont typeface="+mj-lt"/>
              <a:buAutoNum type="arabicParenR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Doba návratnosti (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Payback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Period). In: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ManagementMania.com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[online].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Wilmington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(DE) 2011-2020, 02.03.2019 [cit. 23.04.2020]. Dostupné z: https://managementmania.com/cs/doba-navratnosti</a:t>
            </a:r>
          </a:p>
          <a:p>
            <a:pPr marL="457200" indent="-457200">
              <a:buFont typeface="+mj-lt"/>
              <a:buAutoNum type="arabicParenR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HEPPLER, Ondřej. Posouzení vlivu klimatických podmínek na skladování [online]. [cit. 2020-06-08]. Dostupné z: &lt;https://is.vstecb.cz/th/hcfvq/&gt;. Diplomová práce. Vysoká škola technická a ekonomická v Českých Budějovicích. Vedoucí práce Rudolf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Kampf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457200" indent="-457200">
              <a:buFont typeface="+mj-lt"/>
              <a:buAutoNum type="arabicParenR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SVOZILOVÁ</a:t>
            </a:r>
            <a:r>
              <a:rPr lang="cs-CZ" sz="2200" dirty="0">
                <a:latin typeface="Arial" pitchFamily="34" charset="0"/>
                <a:cs typeface="Arial" pitchFamily="34" charset="0"/>
              </a:rPr>
              <a:t>, A. 2016. </a:t>
            </a:r>
            <a:r>
              <a:rPr lang="cs-CZ" sz="2200" i="1" dirty="0">
                <a:latin typeface="Arial" pitchFamily="34" charset="0"/>
                <a:cs typeface="Arial" pitchFamily="34" charset="0"/>
              </a:rPr>
              <a:t>Projektový management: Systémový přístup k řízení projektů - 3., aktualizované a rozšířené vydání. </a:t>
            </a:r>
            <a:r>
              <a:rPr lang="cs-CZ" sz="2200" dirty="0">
                <a:latin typeface="Arial" pitchFamily="34" charset="0"/>
                <a:cs typeface="Arial" pitchFamily="34" charset="0"/>
              </a:rPr>
              <a:t>Praha : </a:t>
            </a:r>
            <a:r>
              <a:rPr lang="cs-CZ" sz="2200" dirty="0" err="1">
                <a:latin typeface="Arial" pitchFamily="34" charset="0"/>
                <a:cs typeface="Arial" pitchFamily="34" charset="0"/>
              </a:rPr>
              <a:t>Grada</a:t>
            </a:r>
            <a:r>
              <a:rPr lang="cs-CZ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200" dirty="0" err="1">
                <a:latin typeface="Arial" pitchFamily="34" charset="0"/>
                <a:cs typeface="Arial" pitchFamily="34" charset="0"/>
              </a:rPr>
              <a:t>Publishing</a:t>
            </a:r>
            <a:r>
              <a:rPr lang="cs-CZ" sz="2200" dirty="0">
                <a:latin typeface="Arial" pitchFamily="34" charset="0"/>
                <a:cs typeface="Arial" pitchFamily="34" charset="0"/>
              </a:rPr>
              <a:t>, 2016. 978-80-271-0075-0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457200" indent="-457200">
              <a:buFont typeface="+mj-lt"/>
              <a:buAutoNum type="arabicParenR"/>
            </a:pPr>
            <a:r>
              <a:rPr lang="cs-CZ" sz="2200" u="sng" dirty="0" smtClean="0">
                <a:latin typeface="Arial" pitchFamily="34" charset="0"/>
                <a:cs typeface="Arial" pitchFamily="34" charset="0"/>
              </a:rPr>
              <a:t>www.meta-online.</a:t>
            </a:r>
            <a:r>
              <a:rPr lang="cs-CZ" sz="2200" u="sng" dirty="0" err="1" smtClean="0">
                <a:latin typeface="Arial" pitchFamily="34" charset="0"/>
                <a:cs typeface="Arial" pitchFamily="34" charset="0"/>
              </a:rPr>
              <a:t>cz</a:t>
            </a:r>
            <a:endParaRPr lang="cs-CZ" sz="2200" u="sng" dirty="0" smtClean="0">
              <a:latin typeface="Arial" pitchFamily="34" charset="0"/>
              <a:cs typeface="Arial" pitchFamily="34" charset="0"/>
            </a:endParaRPr>
          </a:p>
          <a:p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Motivace a důvody k řešení daného problému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Praktické využití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Laboratorní činnost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Zajímavé a originální téma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Osobní vztah ke společnosti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Cíl práce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>
                <a:latin typeface="Arial" pitchFamily="34" charset="0"/>
                <a:cs typeface="Arial" pitchFamily="34" charset="0"/>
              </a:rPr>
              <a:t>Cílem práce je s využitím klimatizační komory MEMMERT CTC 256 posoudit vliv klimatických podmínek na skladování elektroinstalačního materiálu. Na základě výsledků experimentů navrhnout vhodný způsob skladování.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Výzkumný problém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Vliv klimatických podmínek na skladování elektroinstalačního materiálu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Rozhodnutí o vhodném typu skladu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Navržení skladové plochy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Použité metody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Sběr dat, experiment, vizuální controlling, dedukce, indukce, analýza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Klimatická komora MEMMERT CTC 256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Program Celsius 10.0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Normy ČSN 50565-01. (technické specifikace) a ČSN EN 60332 (požární ochrana)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Metoda Návratnosti investice (ROI)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Metoda Prosté doby návratnosti (PP)</a:t>
            </a: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Dosažené výsledky testování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28596" y="2071678"/>
          <a:ext cx="8229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ysClr val="windowText" lastClr="000000"/>
                          </a:solidFill>
                        </a:rPr>
                        <a:t>Název vzorku</a:t>
                      </a:r>
                      <a:endParaRPr lang="cs-CZ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ysClr val="windowText" lastClr="000000"/>
                          </a:solidFill>
                        </a:rPr>
                        <a:t>Experiment  a</a:t>
                      </a:r>
                      <a:r>
                        <a:rPr lang="cs-CZ" baseline="0" dirty="0" smtClean="0">
                          <a:solidFill>
                            <a:sysClr val="windowText" lastClr="000000"/>
                          </a:solidFill>
                        </a:rPr>
                        <a:t> úrovně poškození</a:t>
                      </a:r>
                      <a:endParaRPr lang="cs-CZ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Vysoké teploty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Teplo - zima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Zima -</a:t>
                      </a:r>
                      <a:r>
                        <a:rPr lang="cs-CZ" b="1" baseline="0" dirty="0" smtClean="0"/>
                        <a:t> teplo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Nízké teploty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CYKY 5x2,5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střední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nulová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střední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vysoká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CYKY 3x2,5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střední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nulová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střední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vysoká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CYKY 3x1,5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střední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nulová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střední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vysoká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JYTY 4x1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nulová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nulová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nulová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nízká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UTP</a:t>
                      </a:r>
                      <a:r>
                        <a:rPr lang="cs-CZ" b="1" baseline="0" dirty="0" smtClean="0"/>
                        <a:t> Cat5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nulová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nulová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nulová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nulová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COAX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nízká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nízká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nulová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střední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357158" y="5143512"/>
            <a:ext cx="19288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Zdroj: Autor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Technické – ekonomické zhodnocení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Zástupný symbol pro obsah 3" descr="layout1 odp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00166" y="2428868"/>
            <a:ext cx="6151958" cy="3570048"/>
          </a:xfrm>
        </p:spPr>
      </p:pic>
      <p:sp>
        <p:nvSpPr>
          <p:cNvPr id="5" name="TextovéPole 4"/>
          <p:cNvSpPr txBox="1"/>
          <p:nvPr/>
        </p:nvSpPr>
        <p:spPr>
          <a:xfrm>
            <a:off x="500034" y="1714488"/>
            <a:ext cx="70723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    136 m² plochy</a:t>
            </a: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571604" y="5857892"/>
            <a:ext cx="19288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Zdroj: Autor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Technické zhodnocení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Polnice META SPEED-RACK (38ks)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Skladový potenciál 50,92 </a:t>
            </a:r>
            <a:r>
              <a:rPr lang="cs-CZ" sz="2000" b="0" i="0" dirty="0" smtClean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m³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 descr="C:\Users\Ondřej\Desktop\layout2 odp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89" y="2643182"/>
            <a:ext cx="6919555" cy="3429024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1357290" y="6143644"/>
            <a:ext cx="19288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Zdroj: Autor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Ekonomické zhodnocení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28596" y="1928802"/>
          <a:ext cx="8229600" cy="239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ysClr val="windowText" lastClr="000000"/>
                          </a:solidFill>
                        </a:rPr>
                        <a:t>Stavební část</a:t>
                      </a:r>
                      <a:endParaRPr lang="cs-CZ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>
                          <a:solidFill>
                            <a:sysClr val="windowText" lastClr="000000"/>
                          </a:solidFill>
                        </a:rPr>
                        <a:t>Cena v Kč</a:t>
                      </a:r>
                      <a:endParaRPr lang="cs-CZ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První etapa (zemní</a:t>
                      </a:r>
                      <a:r>
                        <a:rPr lang="cs-CZ" baseline="0" dirty="0" smtClean="0"/>
                        <a:t> práce, základy, střecha, hrubá stavební konstrukce)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443 808,-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Druhá etapa (podlahy,</a:t>
                      </a:r>
                      <a:r>
                        <a:rPr lang="cs-CZ" baseline="0" dirty="0" smtClean="0"/>
                        <a:t> výplně, zateplení, instalace voda a </a:t>
                      </a:r>
                      <a:r>
                        <a:rPr lang="cs-CZ" baseline="0" dirty="0" err="1" smtClean="0"/>
                        <a:t>elektro</a:t>
                      </a:r>
                      <a:r>
                        <a:rPr lang="cs-CZ" baseline="0" dirty="0" smtClean="0"/>
                        <a:t>)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243 312,-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Třetí etapa (polnice</a:t>
                      </a:r>
                      <a:r>
                        <a:rPr lang="cs-CZ" baseline="0" dirty="0" smtClean="0"/>
                        <a:t>, instalace polnic)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273 326,40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Cena</a:t>
                      </a:r>
                      <a:r>
                        <a:rPr lang="cs-CZ" b="1" baseline="0" dirty="0" smtClean="0"/>
                        <a:t> celkem včetně DPH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/>
                        <a:t>960 446,40 Kč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357158" y="4429132"/>
            <a:ext cx="19288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Zdroj: Autor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495</Words>
  <Application>Microsoft Office PowerPoint</Application>
  <PresentationFormat>Předvádění na obrazovce (4:3)</PresentationFormat>
  <Paragraphs>126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sady Office</vt:lpstr>
      <vt:lpstr>Posouzení vlivu klimatických podmínek na skladování</vt:lpstr>
      <vt:lpstr>Motivace a důvody k řešení daného problému</vt:lpstr>
      <vt:lpstr>Cíl práce</vt:lpstr>
      <vt:lpstr>Výzkumný problém</vt:lpstr>
      <vt:lpstr>Použité metody</vt:lpstr>
      <vt:lpstr>Dosažené výsledky testování</vt:lpstr>
      <vt:lpstr>Technické – ekonomické zhodnocení</vt:lpstr>
      <vt:lpstr>Technické zhodnocení</vt:lpstr>
      <vt:lpstr>Ekonomické zhodnocení</vt:lpstr>
      <vt:lpstr>Návratnost investice ROI</vt:lpstr>
      <vt:lpstr>Prostá doba návratnosti PP</vt:lpstr>
      <vt:lpstr>Závěrečné shrnutí</vt:lpstr>
      <vt:lpstr>Otázky vedoucího a oponenta práce</vt:lpstr>
      <vt:lpstr>Děkuji za pozornost</vt:lpstr>
      <vt:lpstr>Seznam zdrojů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Posouzení vlivu klimatických podmínek na skladování</dc:title>
  <dc:creator>Ondřej Heppler</dc:creator>
  <cp:lastModifiedBy>Ondřej Heppler</cp:lastModifiedBy>
  <cp:revision>16</cp:revision>
  <dcterms:created xsi:type="dcterms:W3CDTF">2020-06-08T09:34:36Z</dcterms:created>
  <dcterms:modified xsi:type="dcterms:W3CDTF">2020-06-09T15:16:16Z</dcterms:modified>
</cp:coreProperties>
</file>