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1" r:id="rId4"/>
    <p:sldId id="262" r:id="rId5"/>
    <p:sldId id="263" r:id="rId6"/>
    <p:sldId id="275" r:id="rId7"/>
    <p:sldId id="276" r:id="rId8"/>
    <p:sldId id="279" r:id="rId9"/>
    <p:sldId id="283" r:id="rId10"/>
    <p:sldId id="284" r:id="rId11"/>
    <p:sldId id="285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ek Čížek" initials="MČ" lastIdx="2" clrIdx="0">
    <p:extLst>
      <p:ext uri="{19B8F6BF-5375-455C-9EA6-DF929625EA0E}">
        <p15:presenceInfo xmlns:p15="http://schemas.microsoft.com/office/powerpoint/2012/main" userId="82bf24b3efac25b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Před zavedením čteček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List1!$A$2:$A$6</c:f>
              <c:strCache>
                <c:ptCount val="5"/>
                <c:pt idx="0">
                  <c:v>Fyzická kontrola skladových položek</c:v>
                </c:pt>
                <c:pt idx="1">
                  <c:v>Kontrola položek dle dodacího listu</c:v>
                </c:pt>
                <c:pt idx="2">
                  <c:v>Zavedení položky do evidence skladu</c:v>
                </c:pt>
                <c:pt idx="3">
                  <c:v>Fyzické uložení položek do skladu</c:v>
                </c:pt>
                <c:pt idx="4">
                  <c:v>Zanesení doručených objednávek do systému</c:v>
                </c:pt>
              </c:strCache>
            </c:strRef>
          </c:cat>
          <c:val>
            <c:numRef>
              <c:f>List1!$B$2:$B$6</c:f>
              <c:numCache>
                <c:formatCode>General</c:formatCode>
                <c:ptCount val="5"/>
                <c:pt idx="0">
                  <c:v>10</c:v>
                </c:pt>
                <c:pt idx="1">
                  <c:v>90</c:v>
                </c:pt>
                <c:pt idx="2">
                  <c:v>120</c:v>
                </c:pt>
                <c:pt idx="3">
                  <c:v>60</c:v>
                </c:pt>
                <c:pt idx="4">
                  <c:v>60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Po zavedení čteček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List1!$A$2:$A$6</c:f>
              <c:strCache>
                <c:ptCount val="5"/>
                <c:pt idx="0">
                  <c:v>Fyzická kontrola skladových položek</c:v>
                </c:pt>
                <c:pt idx="1">
                  <c:v>Kontrola položek dle dodacího listu</c:v>
                </c:pt>
                <c:pt idx="2">
                  <c:v>Zavedení položky do evidence skladu</c:v>
                </c:pt>
                <c:pt idx="3">
                  <c:v>Fyzické uložení položek do skladu</c:v>
                </c:pt>
                <c:pt idx="4">
                  <c:v>Zanesení doručených objednávek do systému</c:v>
                </c:pt>
              </c:strCache>
            </c:strRef>
          </c:cat>
          <c:val>
            <c:numRef>
              <c:f>List1!$C$2:$C$6</c:f>
              <c:numCache>
                <c:formatCode>General</c:formatCode>
                <c:ptCount val="5"/>
                <c:pt idx="0">
                  <c:v>10</c:v>
                </c:pt>
                <c:pt idx="1">
                  <c:v>2</c:v>
                </c:pt>
                <c:pt idx="2">
                  <c:v>2</c:v>
                </c:pt>
                <c:pt idx="3">
                  <c:v>60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90180704"/>
        <c:axId val="1990178528"/>
      </c:barChart>
      <c:catAx>
        <c:axId val="1990180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1990178528"/>
        <c:crosses val="autoZero"/>
        <c:auto val="1"/>
        <c:lblAlgn val="ctr"/>
        <c:lblOffset val="100"/>
        <c:noMultiLvlLbl val="0"/>
      </c:catAx>
      <c:valAx>
        <c:axId val="1990178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cs-CZ"/>
          </a:p>
        </c:txPr>
        <c:crossAx val="199018070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lang="cs-CZ" sz="20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383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8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3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7"/>
            <a:ext cx="762000" cy="365125"/>
          </a:xfrm>
        </p:spPr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7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86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1535113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2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362202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53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92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47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1" y="1524002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9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marL="0" indent="0" algn="l" rtl="0" eaLnBrk="1" latinLnBrk="0" hangingPunct="1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9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7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F22A1F-2062-4649-801F-D05C9D75BFC7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7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7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3ABFF2-9A40-497D-9B25-C6FFF777D920}" type="slidenum">
              <a:rPr lang="en-US" smtClean="0"/>
              <a:t>‹#›</a:t>
            </a:fld>
            <a:endParaRPr lang="en-US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56" y="116632"/>
            <a:ext cx="1080120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0723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3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983601" y="371292"/>
            <a:ext cx="5936704" cy="936104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  <a:endParaRPr lang="cs-CZ" b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03548" y="2361759"/>
            <a:ext cx="78488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zefektivnění skladovacího systému ve firmě Porsche České Budějovice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11560" y="4869160"/>
            <a:ext cx="76328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</a:t>
            </a:r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Bc. Marek </a:t>
            </a:r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Čížek</a:t>
            </a:r>
            <a:b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práce: </a:t>
            </a:r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Mária Stopková, PhD.</a:t>
            </a:r>
            <a:endParaRPr lang="cs-CZ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práce: </a:t>
            </a:r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prof. Ing. </a:t>
            </a:r>
            <a:r>
              <a:rPr lang="cs-CZ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Vieroslav</a:t>
            </a:r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Molnár, PhD.</a:t>
            </a:r>
            <a:endParaRPr lang="cs-CZ" sz="2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716016" y="6133366"/>
            <a:ext cx="41404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červen </a:t>
            </a:r>
            <a:r>
              <a:rPr lang="cs-CZ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cs-C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37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93173" y="359186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7425" y="1682625"/>
            <a:ext cx="9324303" cy="4709160"/>
          </a:xfrm>
        </p:spPr>
        <p:txBody>
          <a:bodyPr>
            <a:normAutofit/>
          </a:bodyPr>
          <a:lstStyle/>
          <a:p>
            <a:pPr marL="137160" indent="0">
              <a:buClr>
                <a:schemeClr val="bg1"/>
              </a:buClr>
              <a:buSzPct val="75000"/>
              <a:buNone/>
            </a:pPr>
            <a:r>
              <a:rPr lang="cs-CZ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Ekonomické zhodnocení</a:t>
            </a:r>
          </a:p>
          <a:p>
            <a:pPr marL="137160" indent="0">
              <a:buClr>
                <a:schemeClr val="bg1"/>
              </a:buClr>
              <a:buSzPct val="75000"/>
              <a:buNone/>
            </a:pPr>
            <a:endParaRPr lang="cs-CZ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Clr>
                <a:schemeClr val="bg1"/>
              </a:buClr>
              <a:buSzPct val="75000"/>
              <a:buNone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Náklady na zaměstnance 		= 2 x 125 = 250 Kč</a:t>
            </a:r>
          </a:p>
          <a:p>
            <a:pPr marL="137160" indent="0">
              <a:buClr>
                <a:schemeClr val="bg1"/>
              </a:buClr>
              <a:buSzPct val="75000"/>
              <a:buNone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Roční náklady na zaměstnance 	= 250 x 250							= 62 500 Kč</a:t>
            </a:r>
          </a:p>
          <a:p>
            <a:pPr marL="137160" indent="0">
              <a:buClr>
                <a:schemeClr val="bg1"/>
              </a:buClr>
              <a:buSzPct val="75000"/>
              <a:buNone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Roční náklady na 2 zaměstnance	= 125 000 Kč</a:t>
            </a:r>
          </a:p>
          <a:p>
            <a:pPr marL="137160" indent="0">
              <a:buClr>
                <a:schemeClr val="bg1"/>
              </a:buClr>
              <a:buSzPct val="75000"/>
              <a:buNone/>
            </a:pP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437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93173" y="359186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67425" y="1682625"/>
                <a:ext cx="9324303" cy="4709160"/>
              </a:xfrm>
            </p:spPr>
            <p:txBody>
              <a:bodyPr>
                <a:normAutofit/>
              </a:bodyPr>
              <a:lstStyle/>
              <a:p>
                <a:pPr marL="137160" indent="0">
                  <a:buClr>
                    <a:schemeClr val="bg1"/>
                  </a:buClr>
                  <a:buSzPct val="75000"/>
                  <a:buNone/>
                </a:pPr>
                <a:r>
                  <a:rPr lang="cs-CZ" u="sng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Ekonomické zhodnocení</a:t>
                </a:r>
              </a:p>
              <a:p>
                <a:pPr marL="137160" indent="0">
                  <a:buClr>
                    <a:schemeClr val="bg1"/>
                  </a:buClr>
                  <a:buSzPct val="75000"/>
                  <a:buNone/>
                </a:pPr>
                <a:endParaRPr lang="cs-CZ" u="sng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37160" indent="0" algn="ctr">
                  <a:buClr>
                    <a:schemeClr val="bg1"/>
                  </a:buClr>
                  <a:buSzPct val="75000"/>
                  <a:buNone/>
                </a:pPr>
                <a:r>
                  <a:rPr lang="cs-CZ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Doba návratnosti</a:t>
                </a:r>
              </a:p>
              <a:p>
                <a:pPr marL="137160" indent="0" algn="ctr">
                  <a:buClr>
                    <a:schemeClr val="bg1"/>
                  </a:buClr>
                  <a:buSzPct val="75000"/>
                  <a:buNone/>
                </a:pPr>
                <a:endParaRPr lang="cs-CZ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37160" indent="0" algn="ctr">
                  <a:buClr>
                    <a:schemeClr val="bg1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𝑇𝑁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𝐼𝑁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𝐶𝐹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112 450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62 500</m:t>
                          </m:r>
                        </m:den>
                      </m:f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=1,7992 </m:t>
                      </m:r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𝑟𝑜𝑘𝑢</m:t>
                      </m:r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=657 </m:t>
                      </m:r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𝑑𝑛</m:t>
                      </m:r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ů</m:t>
                      </m:r>
                    </m:oMath>
                  </m:oMathPara>
                </a14:m>
                <a:endParaRPr lang="cs-CZ" b="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37160" indent="0" algn="ctr">
                  <a:buClr>
                    <a:schemeClr val="bg1"/>
                  </a:buClr>
                  <a:buSzPct val="75000"/>
                  <a:buNone/>
                </a:pPr>
                <a:endParaRPr lang="cs-CZ" b="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37160" indent="0" algn="ctr">
                  <a:buClr>
                    <a:schemeClr val="bg1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𝑇𝑁</m:t>
                          </m:r>
                        </m:e>
                        <m:sub>
                          <m:r>
                            <a:rPr lang="cs-CZ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𝑝</m:t>
                          </m:r>
                        </m:sub>
                      </m:sSub>
                      <m:r>
                        <a:rPr lang="cs-CZ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𝐼𝑁</m:t>
                          </m:r>
                        </m:num>
                        <m:den>
                          <m:r>
                            <a:rPr lang="cs-CZ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𝐶𝐹</m:t>
                          </m:r>
                        </m:den>
                      </m:f>
                      <m:r>
                        <a:rPr lang="cs-CZ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cs-CZ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112 450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125 000</m:t>
                          </m:r>
                        </m:den>
                      </m:f>
                      <m:r>
                        <a:rPr lang="cs-CZ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0,8996</m:t>
                      </m:r>
                      <m:r>
                        <a:rPr lang="cs-CZ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cs-CZ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𝑟𝑜𝑘𝑢</m:t>
                      </m:r>
                      <m:r>
                        <a:rPr lang="cs-CZ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=329</m:t>
                      </m:r>
                      <m:r>
                        <a:rPr lang="cs-CZ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cs-CZ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𝑑𝑛</m:t>
                      </m:r>
                      <m:r>
                        <a:rPr lang="cs-CZ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ů</m:t>
                      </m:r>
                    </m:oMath>
                  </m:oMathPara>
                </a14:m>
                <a:endParaRPr lang="cs-CZ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37160" indent="0" algn="ctr">
                  <a:buClr>
                    <a:schemeClr val="bg1"/>
                  </a:buClr>
                  <a:buSzPct val="75000"/>
                  <a:buNone/>
                </a:pPr>
                <a:endParaRPr lang="cs-CZ" b="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37160" indent="0" algn="ctr">
                  <a:buClr>
                    <a:schemeClr val="bg1"/>
                  </a:buClr>
                  <a:buSzPct val="75000"/>
                  <a:buNone/>
                </a:pPr>
                <a:endParaRPr lang="cs-CZ" b="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137160" indent="0" algn="ctr">
                  <a:buClr>
                    <a:schemeClr val="bg1"/>
                  </a:buClr>
                  <a:buSzPct val="75000"/>
                  <a:buNone/>
                </a:pPr>
                <a:endParaRPr lang="cs-CZ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425" y="1682625"/>
                <a:ext cx="9324303" cy="4709160"/>
              </a:xfrm>
              <a:blipFill rotWithShape="0">
                <a:blip r:embed="rId3"/>
                <a:stretch>
                  <a:fillRect t="-129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24163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968" y="2148840"/>
            <a:ext cx="8229600" cy="4709160"/>
          </a:xfrm>
        </p:spPr>
        <p:txBody>
          <a:bodyPr>
            <a:normAutofit/>
          </a:bodyPr>
          <a:lstStyle/>
          <a:p>
            <a:pPr>
              <a:buClr>
                <a:srgbClr val="00B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Úspora času</a:t>
            </a:r>
          </a:p>
          <a:p>
            <a:pPr>
              <a:buClr>
                <a:srgbClr val="00B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Úspora financí</a:t>
            </a:r>
          </a:p>
          <a:p>
            <a:pPr>
              <a:buClr>
                <a:srgbClr val="00B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Eliminace chyb</a:t>
            </a:r>
          </a:p>
          <a:p>
            <a:pPr>
              <a:buClr>
                <a:srgbClr val="00B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Zjednodušení celého procesu</a:t>
            </a:r>
          </a:p>
          <a:p>
            <a:pPr>
              <a:buClr>
                <a:srgbClr val="00B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Snížení celkového počtu úkonů</a:t>
            </a:r>
          </a:p>
          <a:p>
            <a:pPr>
              <a:buClr>
                <a:srgbClr val="00B050"/>
              </a:buClr>
              <a:buSzPct val="100000"/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Prokazatelná návratnost investic</a:t>
            </a: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26871" y="294790"/>
            <a:ext cx="74337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  <a:endParaRPr lang="cs-CZ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6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001867" y="3102384"/>
            <a:ext cx="7433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pozornost.</a:t>
            </a:r>
            <a:endParaRPr lang="cs-CZ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85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30876"/>
          </a:xfrm>
        </p:spPr>
        <p:txBody>
          <a:bodyPr>
            <a:normAutofit/>
          </a:bodyPr>
          <a:lstStyle/>
          <a:p>
            <a:pPr marL="594360" indent="-457200">
              <a:buClr>
                <a:schemeClr val="bg1"/>
              </a:buClr>
              <a:buSzPct val="100000"/>
              <a:buFont typeface="+mj-lt"/>
              <a:buAutoNum type="arabicPeriod"/>
            </a:pPr>
            <a:r>
              <a:rPr lang="cs-CZ" sz="2400" dirty="0">
                <a:solidFill>
                  <a:schemeClr val="bg1"/>
                </a:solidFill>
              </a:rPr>
              <a:t>Budou navržené opatření aplikována v praxi?</a:t>
            </a:r>
            <a:endParaRPr lang="cs-CZ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426871" y="294790"/>
            <a:ext cx="74337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Doplňující otázky vedoucího práce</a:t>
            </a:r>
            <a:endParaRPr lang="cs-CZ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426871" y="2726750"/>
            <a:ext cx="743379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oponenta práce</a:t>
            </a:r>
          </a:p>
          <a:p>
            <a:pPr algn="ctr"/>
            <a:endParaRPr lang="cs-CZ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3812823"/>
            <a:ext cx="8229600" cy="730876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94360" indent="-457200">
              <a:buClr>
                <a:schemeClr val="bg1"/>
              </a:buClr>
              <a:buSzPct val="100000"/>
              <a:buFont typeface="+mj-lt"/>
              <a:buAutoNum type="arabicPeriod"/>
            </a:pPr>
            <a:r>
              <a:rPr lang="cs-CZ" sz="2400" dirty="0" err="1">
                <a:solidFill>
                  <a:schemeClr val="bg1"/>
                </a:solidFill>
              </a:rPr>
              <a:t>Splnenie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err="1">
                <a:solidFill>
                  <a:schemeClr val="bg1"/>
                </a:solidFill>
              </a:rPr>
              <a:t>cieľa</a:t>
            </a:r>
            <a:r>
              <a:rPr lang="cs-CZ" sz="2400" dirty="0">
                <a:solidFill>
                  <a:schemeClr val="bg1"/>
                </a:solidFill>
              </a:rPr>
              <a:t> práce v </a:t>
            </a:r>
            <a:r>
              <a:rPr lang="cs-CZ" sz="2400" dirty="0" err="1">
                <a:solidFill>
                  <a:schemeClr val="bg1"/>
                </a:solidFill>
              </a:rPr>
              <a:t>Závere</a:t>
            </a:r>
            <a:r>
              <a:rPr lang="cs-CZ" sz="2400" dirty="0">
                <a:solidFill>
                  <a:schemeClr val="bg1"/>
                </a:solidFill>
              </a:rPr>
              <a:t> by </a:t>
            </a:r>
            <a:r>
              <a:rPr lang="cs-CZ" sz="2400" dirty="0" err="1">
                <a:solidFill>
                  <a:schemeClr val="bg1"/>
                </a:solidFill>
              </a:rPr>
              <a:t>som</a:t>
            </a:r>
            <a:r>
              <a:rPr lang="cs-CZ" sz="2400" dirty="0">
                <a:solidFill>
                  <a:schemeClr val="bg1"/>
                </a:solidFill>
              </a:rPr>
              <a:t> nedoporučoval </a:t>
            </a:r>
            <a:r>
              <a:rPr lang="cs-CZ" sz="2400" dirty="0" err="1">
                <a:solidFill>
                  <a:schemeClr val="bg1"/>
                </a:solidFill>
              </a:rPr>
              <a:t>písať</a:t>
            </a:r>
            <a:r>
              <a:rPr lang="cs-CZ" sz="2400" dirty="0">
                <a:solidFill>
                  <a:schemeClr val="bg1"/>
                </a:solidFill>
              </a:rPr>
              <a:t> v práci. To </a:t>
            </a:r>
            <a:r>
              <a:rPr lang="cs-CZ" sz="2400" dirty="0" err="1">
                <a:solidFill>
                  <a:schemeClr val="bg1"/>
                </a:solidFill>
              </a:rPr>
              <a:t>nechajte</a:t>
            </a:r>
            <a:r>
              <a:rPr lang="cs-CZ" sz="2400" dirty="0">
                <a:solidFill>
                  <a:schemeClr val="bg1"/>
                </a:solidFill>
              </a:rPr>
              <a:t> na </a:t>
            </a:r>
            <a:r>
              <a:rPr lang="cs-CZ" sz="2400" dirty="0" err="1">
                <a:solidFill>
                  <a:schemeClr val="bg1"/>
                </a:solidFill>
              </a:rPr>
              <a:t>vedúceho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a oponenta</a:t>
            </a:r>
            <a:r>
              <a:rPr lang="cs-CZ" sz="2400" dirty="0">
                <a:solidFill>
                  <a:schemeClr val="bg1"/>
                </a:solidFill>
              </a:rPr>
              <a:t>.</a:t>
            </a:r>
            <a:endParaRPr lang="cs-CZ" sz="24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141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777" y="2720662"/>
            <a:ext cx="8229600" cy="47091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diplomové práce je podrobně analyzovat současný skladovací systém ve firmě Porsche České </a:t>
            </a:r>
            <a:r>
              <a:rPr lang="cs-CZ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Budějovice a </a:t>
            </a:r>
            <a:r>
              <a:rPr 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následně pomocí aplikace vybraných metod poskytnout návrh vedoucí </a:t>
            </a:r>
            <a:r>
              <a:rPr lang="cs-CZ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 zefektivnění </a:t>
            </a:r>
            <a:r>
              <a:rPr lang="cs-CZ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fungování skladovacího systému.</a:t>
            </a:r>
            <a:endParaRPr lang="en-US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193173" y="35918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diplomové práce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857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48840"/>
            <a:ext cx="9028089" cy="470916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zde nějaké problémy?</a:t>
            </a:r>
          </a:p>
          <a:p>
            <a:pPr>
              <a:buClr>
                <a:schemeClr val="bg1"/>
              </a:buClr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vylepšení současného skladového systému?</a:t>
            </a:r>
          </a:p>
          <a:p>
            <a:pPr>
              <a:buClr>
                <a:schemeClr val="bg1"/>
              </a:buClr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navržení vylepšení současného informačního systému?</a:t>
            </a:r>
          </a:p>
          <a:p>
            <a:pPr>
              <a:buClr>
                <a:schemeClr val="bg1"/>
              </a:buClr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možné ušetřit případné náklady?</a:t>
            </a:r>
          </a:p>
          <a:p>
            <a:pPr>
              <a:buClr>
                <a:schemeClr val="bg1"/>
              </a:buClr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Budou případné návrhy vést k efektivnějšímu řízení skladových zásob?</a:t>
            </a: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93173" y="35918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393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193173" y="35918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631064" y="2148840"/>
            <a:ext cx="8397025" cy="470916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sběru dat</a:t>
            </a:r>
          </a:p>
          <a:p>
            <a:pPr lvl="1"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Rozhovor s vedoucím skladu</a:t>
            </a:r>
          </a:p>
          <a:p>
            <a:pPr lvl="1"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Rozhovory se zaměstnanci skladu</a:t>
            </a:r>
          </a:p>
          <a:p>
            <a:pPr lvl="1"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Rozhovory s prodejci nových vozů</a:t>
            </a:r>
            <a:endParaRPr lang="cs-CZ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Metoda pozorování</a:t>
            </a:r>
          </a:p>
          <a:p>
            <a:pPr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dat</a:t>
            </a:r>
          </a:p>
        </p:txBody>
      </p:sp>
    </p:spTree>
    <p:extLst>
      <p:ext uri="{BB962C8B-B14F-4D97-AF65-F5344CB8AC3E}">
        <p14:creationId xmlns:p14="http://schemas.microsoft.com/office/powerpoint/2010/main" val="258011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93173" y="359186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631064" y="2148840"/>
            <a:ext cx="8397025" cy="4709160"/>
          </a:xfrm>
        </p:spPr>
        <p:txBody>
          <a:bodyPr>
            <a:normAutofit/>
          </a:bodyPr>
          <a:lstStyle/>
          <a:p>
            <a:pPr marL="137160" indent="0">
              <a:buClr>
                <a:schemeClr val="bg1"/>
              </a:buClr>
              <a:buSzPct val="75000"/>
              <a:buNone/>
            </a:pPr>
            <a:r>
              <a:rPr lang="cs-CZ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Navržená opatření</a:t>
            </a:r>
          </a:p>
          <a:p>
            <a:pPr marL="137160" indent="0">
              <a:buClr>
                <a:schemeClr val="bg1"/>
              </a:buClr>
              <a:buSzPct val="75000"/>
              <a:buNone/>
            </a:pPr>
            <a:endParaRPr lang="cs-CZ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SzPct val="75000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Zdokonalení informačního systému</a:t>
            </a:r>
          </a:p>
          <a:p>
            <a:pPr>
              <a:buClr>
                <a:schemeClr val="bg1"/>
              </a:buClr>
              <a:buSzPct val="75000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Používání čteček čárových kódů</a:t>
            </a:r>
          </a:p>
          <a:p>
            <a:pPr marL="137160" indent="0">
              <a:buClr>
                <a:schemeClr val="bg1"/>
              </a:buClr>
              <a:buSzPct val="75000"/>
              <a:buNone/>
            </a:pPr>
            <a:endParaRPr lang="cs-CZ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58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93173" y="359186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063" y="2159787"/>
            <a:ext cx="8397025" cy="4709160"/>
          </a:xfrm>
        </p:spPr>
        <p:txBody>
          <a:bodyPr>
            <a:normAutofit/>
          </a:bodyPr>
          <a:lstStyle/>
          <a:p>
            <a:pPr marL="137160" indent="0">
              <a:buClr>
                <a:schemeClr val="bg1"/>
              </a:buClr>
              <a:buSzPct val="75000"/>
              <a:buNone/>
            </a:pPr>
            <a:r>
              <a:rPr lang="cs-CZ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Zdokonalení informačního systému DMS</a:t>
            </a:r>
          </a:p>
          <a:p>
            <a:pPr marL="137160" indent="0">
              <a:buClr>
                <a:schemeClr val="bg1"/>
              </a:buClr>
              <a:buSzPct val="75000"/>
              <a:buNone/>
            </a:pP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SzPct val="75000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Hlídání </a:t>
            </a:r>
            <a:r>
              <a:rPr lang="cs-CZ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datumu</a:t>
            </a: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expirace</a:t>
            </a:r>
          </a:p>
          <a:p>
            <a:pPr>
              <a:buClr>
                <a:schemeClr val="bg1"/>
              </a:buClr>
              <a:buSzPct val="75000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Hlídání potřebné doby včasné údržby</a:t>
            </a:r>
          </a:p>
        </p:txBody>
      </p:sp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5286" y="4275785"/>
            <a:ext cx="4328580" cy="2446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612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93173" y="359186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063" y="2159787"/>
            <a:ext cx="8397025" cy="4709160"/>
          </a:xfrm>
        </p:spPr>
        <p:txBody>
          <a:bodyPr>
            <a:normAutofit/>
          </a:bodyPr>
          <a:lstStyle/>
          <a:p>
            <a:pPr marL="137160" indent="0">
              <a:buClr>
                <a:schemeClr val="bg1"/>
              </a:buClr>
              <a:buSzPct val="75000"/>
              <a:buNone/>
            </a:pPr>
            <a:r>
              <a:rPr lang="cs-CZ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Používání čteček čárových kódů </a:t>
            </a:r>
          </a:p>
          <a:p>
            <a:pPr marL="137160" indent="0">
              <a:buClr>
                <a:schemeClr val="bg1"/>
              </a:buClr>
              <a:buSzPct val="75000"/>
              <a:buNone/>
            </a:pPr>
            <a:endParaRPr lang="cs-CZ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bg1"/>
              </a:buClr>
              <a:buSzPct val="75000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Zjednodušení procesu</a:t>
            </a:r>
          </a:p>
          <a:p>
            <a:pPr>
              <a:buClr>
                <a:schemeClr val="bg1"/>
              </a:buClr>
              <a:buSzPct val="75000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Nižší nároky na zaměstnance</a:t>
            </a:r>
          </a:p>
          <a:p>
            <a:pPr>
              <a:buClr>
                <a:schemeClr val="bg1"/>
              </a:buClr>
              <a:buSzPct val="75000"/>
            </a:pPr>
            <a:r>
              <a:rPr lang="cs-CZ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Eliminace chyb</a:t>
            </a: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06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93173" y="359186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061" y="1682625"/>
            <a:ext cx="8397025" cy="4709160"/>
          </a:xfrm>
        </p:spPr>
        <p:txBody>
          <a:bodyPr>
            <a:normAutofit/>
          </a:bodyPr>
          <a:lstStyle/>
          <a:p>
            <a:pPr marL="137160" indent="0">
              <a:buClr>
                <a:schemeClr val="bg1"/>
              </a:buClr>
              <a:buSzPct val="75000"/>
              <a:buNone/>
            </a:pPr>
            <a:r>
              <a:rPr lang="cs-CZ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Technické zhodnocení</a:t>
            </a:r>
          </a:p>
          <a:p>
            <a:pPr marL="137160" indent="0">
              <a:buClr>
                <a:schemeClr val="bg1"/>
              </a:buClr>
              <a:buSzPct val="75000"/>
              <a:buNone/>
            </a:pPr>
            <a:endParaRPr lang="cs-CZ" u="sng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Clr>
                <a:schemeClr val="bg1"/>
              </a:buClr>
              <a:buSzPct val="75000"/>
              <a:buNone/>
            </a:pPr>
            <a:endParaRPr lang="cs-CZ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Graf 9"/>
          <p:cNvGraphicFramePr/>
          <p:nvPr>
            <p:extLst>
              <p:ext uri="{D42A27DB-BD31-4B8C-83A1-F6EECF244321}">
                <p14:modId xmlns:p14="http://schemas.microsoft.com/office/powerpoint/2010/main" val="2115416955"/>
              </p:ext>
            </p:extLst>
          </p:nvPr>
        </p:nvGraphicFramePr>
        <p:xfrm>
          <a:off x="373487" y="2421228"/>
          <a:ext cx="8512931" cy="4436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6694287" y="2313566"/>
            <a:ext cx="170271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 340</a:t>
            </a:r>
          </a:p>
          <a:p>
            <a:r>
              <a:rPr lang="cs-CZ" sz="2800" u="sng" dirty="0" smtClean="0">
                <a:solidFill>
                  <a:schemeClr val="bg1"/>
                </a:solidFill>
              </a:rPr>
              <a:t>-264 </a:t>
            </a:r>
          </a:p>
          <a:p>
            <a:r>
              <a:rPr lang="cs-CZ" sz="2800" b="1" dirty="0" smtClean="0">
                <a:solidFill>
                  <a:schemeClr val="bg1"/>
                </a:solidFill>
              </a:rPr>
              <a:t> 76 vteřin</a:t>
            </a:r>
            <a:endParaRPr lang="cs-CZ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266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193173" y="359186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1061" y="1682625"/>
            <a:ext cx="8397025" cy="4709160"/>
          </a:xfrm>
        </p:spPr>
        <p:txBody>
          <a:bodyPr>
            <a:normAutofit/>
          </a:bodyPr>
          <a:lstStyle/>
          <a:p>
            <a:pPr marL="137160" indent="0">
              <a:buClr>
                <a:schemeClr val="bg1"/>
              </a:buClr>
              <a:buSzPct val="75000"/>
              <a:buNone/>
            </a:pPr>
            <a:r>
              <a:rPr lang="cs-CZ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Ekonomické zhodnocení</a:t>
            </a:r>
          </a:p>
          <a:p>
            <a:pPr marL="137160" indent="0">
              <a:buClr>
                <a:schemeClr val="bg1"/>
              </a:buClr>
              <a:buSzPct val="75000"/>
              <a:buNone/>
            </a:pPr>
            <a:endParaRPr lang="cs-CZ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Clr>
                <a:schemeClr val="bg1"/>
              </a:buClr>
              <a:buSzPct val="75000"/>
              <a:buNone/>
            </a:pPr>
            <a:r>
              <a:rPr lang="cs-CZ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odhadnuté náklady na implementaci čteček čárových kódů = 112 450 Kč</a:t>
            </a:r>
          </a:p>
          <a:p>
            <a:pPr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 čtečka čárových kódů – 19 560 Kč</a:t>
            </a:r>
          </a:p>
          <a:p>
            <a:pPr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Terminál – 75 890 Kč</a:t>
            </a:r>
          </a:p>
          <a:p>
            <a:pPr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Dobíjecí stanice – 6 000 Kč</a:t>
            </a:r>
          </a:p>
          <a:p>
            <a:pPr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Instalace softwaru – 4 000 Kč</a:t>
            </a:r>
          </a:p>
          <a:p>
            <a:pPr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Doprava – 1 000 Kč</a:t>
            </a:r>
          </a:p>
          <a:p>
            <a:pPr>
              <a:buClr>
                <a:schemeClr val="bg1"/>
              </a:buClr>
              <a:buSzPct val="75000"/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Školení	- 6 000Kč</a:t>
            </a:r>
          </a:p>
        </p:txBody>
      </p:sp>
    </p:spTree>
    <p:extLst>
      <p:ext uri="{BB962C8B-B14F-4D97-AF65-F5344CB8AC3E}">
        <p14:creationId xmlns:p14="http://schemas.microsoft.com/office/powerpoint/2010/main" val="9631215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1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 1" id="{56366148-92F5-4D2A-B3E3-A35D389C6442}" vid="{56B70468-657D-4C24-999D-30C0998FF642}"/>
    </a:ext>
  </a:extLst>
</a:theme>
</file>

<file path=ppt/theme/themeOverride1.xml><?xml version="1.0" encoding="utf-8"?>
<a:themeOverride xmlns:a="http://schemas.openxmlformats.org/drawingml/2006/main">
  <a:clrScheme name="Vrchol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ppt/theme/themeOverride2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Vrchol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ppt/theme/themeOverride4.xml><?xml version="1.0" encoding="utf-8"?>
<a:themeOverride xmlns:a="http://schemas.openxmlformats.org/drawingml/2006/main">
  <a:clrScheme name="Vrchol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ppt/theme/themeOverride5.xml><?xml version="1.0" encoding="utf-8"?>
<a:themeOverride xmlns:a="http://schemas.openxmlformats.org/drawingml/2006/main">
  <a:clrScheme name="Vrchol">
    <a:dk1>
      <a:sysClr val="windowText" lastClr="000000"/>
    </a:dk1>
    <a:lt1>
      <a:sysClr val="window" lastClr="FFFFFF"/>
    </a:lt1>
    <a:dk2>
      <a:srgbClr val="69676D"/>
    </a:dk2>
    <a:lt2>
      <a:srgbClr val="C9C2D1"/>
    </a:lt2>
    <a:accent1>
      <a:srgbClr val="CEB966"/>
    </a:accent1>
    <a:accent2>
      <a:srgbClr val="9CB084"/>
    </a:accent2>
    <a:accent3>
      <a:srgbClr val="6BB1C9"/>
    </a:accent3>
    <a:accent4>
      <a:srgbClr val="6585CF"/>
    </a:accent4>
    <a:accent5>
      <a:srgbClr val="7E6BC9"/>
    </a:accent5>
    <a:accent6>
      <a:srgbClr val="A379BB"/>
    </a:accent6>
    <a:hlink>
      <a:srgbClr val="410082"/>
    </a:hlink>
    <a:folHlink>
      <a:srgbClr val="93296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10572</TotalTime>
  <Words>309</Words>
  <Application>Microsoft Office PowerPoint</Application>
  <PresentationFormat>Předvádění na obrazovce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Book Antiqua</vt:lpstr>
      <vt:lpstr>Cambria Math</vt:lpstr>
      <vt:lpstr>Lucida Sans</vt:lpstr>
      <vt:lpstr>Wingdings</vt:lpstr>
      <vt:lpstr>Wingdings 2</vt:lpstr>
      <vt:lpstr>Wingdings 3</vt:lpstr>
      <vt:lpstr>Motiv 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Marek Čížek</dc:creator>
  <cp:lastModifiedBy>Marek Čížek</cp:lastModifiedBy>
  <cp:revision>45</cp:revision>
  <dcterms:created xsi:type="dcterms:W3CDTF">2018-06-13T15:22:40Z</dcterms:created>
  <dcterms:modified xsi:type="dcterms:W3CDTF">2020-06-09T17:20:23Z</dcterms:modified>
</cp:coreProperties>
</file>