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70" r:id="rId3"/>
    <p:sldId id="258" r:id="rId4"/>
    <p:sldId id="260" r:id="rId5"/>
    <p:sldId id="271" r:id="rId6"/>
    <p:sldId id="273" r:id="rId7"/>
    <p:sldId id="272" r:id="rId8"/>
    <p:sldId id="274" r:id="rId9"/>
    <p:sldId id="275" r:id="rId10"/>
    <p:sldId id="276" r:id="rId11"/>
    <p:sldId id="278" r:id="rId12"/>
    <p:sldId id="277" r:id="rId13"/>
    <p:sldId id="268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cs-CZ" sz="1600">
                <a:solidFill>
                  <a:sysClr val="windowText" lastClr="000000"/>
                </a:solidFill>
              </a:rPr>
              <a:t>Technické</a:t>
            </a:r>
            <a:r>
              <a:rPr lang="cs-CZ" sz="1600" baseline="0">
                <a:solidFill>
                  <a:sysClr val="windowText" lastClr="000000"/>
                </a:solidFill>
              </a:rPr>
              <a:t> ukazatele - srovnání</a:t>
            </a:r>
            <a:endParaRPr lang="cs-CZ" sz="1600">
              <a:solidFill>
                <a:sysClr val="windowText" lastClr="0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Celkem ujetá vzdálenost (km)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List1!$B$1:$E$1</c:f>
              <c:strCache>
                <c:ptCount val="4"/>
                <c:pt idx="0">
                  <c:v>Původní varianta</c:v>
                </c:pt>
                <c:pt idx="1">
                  <c:v>Mayerova metoda</c:v>
                </c:pt>
                <c:pt idx="2">
                  <c:v>Clarke-Wrightova metoda</c:v>
                </c:pt>
                <c:pt idx="3">
                  <c:v>Metoda nejbližšího souseda</c:v>
                </c:pt>
              </c:strCache>
            </c:strRef>
          </c:cat>
          <c:val>
            <c:numRef>
              <c:f>List1!$B$2:$E$2</c:f>
              <c:numCache>
                <c:formatCode>General</c:formatCode>
                <c:ptCount val="4"/>
                <c:pt idx="0">
                  <c:v>1280.9000000000001</c:v>
                </c:pt>
                <c:pt idx="1">
                  <c:v>1178.5999999999999</c:v>
                </c:pt>
                <c:pt idx="2">
                  <c:v>1273.9000000000001</c:v>
                </c:pt>
                <c:pt idx="3">
                  <c:v>1377.4</c:v>
                </c:pt>
              </c:numCache>
            </c:numRef>
          </c:val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Doba jízdy řidičů celkem (min)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List1!$B$1:$E$1</c:f>
              <c:strCache>
                <c:ptCount val="4"/>
                <c:pt idx="0">
                  <c:v>Původní varianta</c:v>
                </c:pt>
                <c:pt idx="1">
                  <c:v>Mayerova metoda</c:v>
                </c:pt>
                <c:pt idx="2">
                  <c:v>Clarke-Wrightova metoda</c:v>
                </c:pt>
                <c:pt idx="3">
                  <c:v>Metoda nejbližšího souseda</c:v>
                </c:pt>
              </c:strCache>
            </c:strRef>
          </c:cat>
          <c:val>
            <c:numRef>
              <c:f>List1!$B$3:$E$3</c:f>
              <c:numCache>
                <c:formatCode>General</c:formatCode>
                <c:ptCount val="4"/>
                <c:pt idx="0">
                  <c:v>1015</c:v>
                </c:pt>
                <c:pt idx="1">
                  <c:v>937</c:v>
                </c:pt>
                <c:pt idx="2">
                  <c:v>1003</c:v>
                </c:pt>
                <c:pt idx="3">
                  <c:v>1096</c:v>
                </c:pt>
              </c:numCache>
            </c:numRef>
          </c:val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Doba jízdního výkonu celkem (min)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List1!$B$1:$E$1</c:f>
              <c:strCache>
                <c:ptCount val="4"/>
                <c:pt idx="0">
                  <c:v>Původní varianta</c:v>
                </c:pt>
                <c:pt idx="1">
                  <c:v>Mayerova metoda</c:v>
                </c:pt>
                <c:pt idx="2">
                  <c:v>Clarke-Wrightova metoda</c:v>
                </c:pt>
                <c:pt idx="3">
                  <c:v>Metoda nejbližšího souseda</c:v>
                </c:pt>
              </c:strCache>
            </c:strRef>
          </c:cat>
          <c:val>
            <c:numRef>
              <c:f>List1!$B$4:$E$4</c:f>
              <c:numCache>
                <c:formatCode>General</c:formatCode>
                <c:ptCount val="4"/>
                <c:pt idx="0">
                  <c:v>1497</c:v>
                </c:pt>
                <c:pt idx="1">
                  <c:v>1398</c:v>
                </c:pt>
                <c:pt idx="2">
                  <c:v>1420</c:v>
                </c:pt>
                <c:pt idx="3">
                  <c:v>1505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74214144"/>
        <c:axId val="374215264"/>
      </c:barChart>
      <c:catAx>
        <c:axId val="374214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74215264"/>
        <c:crosses val="autoZero"/>
        <c:auto val="1"/>
        <c:lblAlgn val="ctr"/>
        <c:lblOffset val="100"/>
        <c:noMultiLvlLbl val="0"/>
      </c:catAx>
      <c:valAx>
        <c:axId val="3742152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74214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0">
                <a:solidFill>
                  <a:sysClr val="windowText" lastClr="000000"/>
                </a:solidFill>
              </a:rPr>
              <a:t>Eko</a:t>
            </a:r>
            <a:r>
              <a:rPr lang="cs-CZ" sz="2000" b="0">
                <a:solidFill>
                  <a:sysClr val="windowText" lastClr="000000"/>
                </a:solidFill>
              </a:rPr>
              <a:t>nomické ukazatele - srovnání</a:t>
            </a:r>
            <a:endParaRPr lang="en-US" sz="2000" b="0">
              <a:solidFill>
                <a:sysClr val="windowText" lastClr="0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9.1104982113170516E-2"/>
          <c:y val="0.13993001295729884"/>
          <c:w val="0.88227674807436729"/>
          <c:h val="0.723405112655465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List1!$A$9</c:f>
              <c:strCache>
                <c:ptCount val="1"/>
                <c:pt idx="0">
                  <c:v>Celkové náklady na provoz vozidel (Kč)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List1!$B$8:$E$8</c:f>
              <c:strCache>
                <c:ptCount val="4"/>
                <c:pt idx="0">
                  <c:v>Původní varianta</c:v>
                </c:pt>
                <c:pt idx="1">
                  <c:v>Mayerova metoda</c:v>
                </c:pt>
                <c:pt idx="2">
                  <c:v>Clarke-Wrightova metoda</c:v>
                </c:pt>
                <c:pt idx="3">
                  <c:v>Metoda nejbližšího souseda</c:v>
                </c:pt>
              </c:strCache>
            </c:strRef>
          </c:cat>
          <c:val>
            <c:numRef>
              <c:f>List1!$B$9:$E$9</c:f>
              <c:numCache>
                <c:formatCode>General</c:formatCode>
                <c:ptCount val="4"/>
                <c:pt idx="0">
                  <c:v>26819.1</c:v>
                </c:pt>
                <c:pt idx="1">
                  <c:v>24750.6</c:v>
                </c:pt>
                <c:pt idx="2">
                  <c:v>26751.9</c:v>
                </c:pt>
                <c:pt idx="3">
                  <c:v>28925.4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70889024"/>
        <c:axId val="370861264"/>
      </c:barChart>
      <c:catAx>
        <c:axId val="3708890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>
                    <a:solidFill>
                      <a:sysClr val="windowText" lastClr="000000"/>
                    </a:solidFill>
                  </a:rPr>
                  <a:t>Ce</a:t>
                </a:r>
                <a:r>
                  <a:rPr lang="cs-CZ" sz="1600" b="1">
                    <a:solidFill>
                      <a:sysClr val="windowText" lastClr="000000"/>
                    </a:solidFill>
                  </a:rPr>
                  <a:t>lkové náklady na provoz vozidel (Kč)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70861264"/>
        <c:crosses val="autoZero"/>
        <c:auto val="1"/>
        <c:lblAlgn val="ctr"/>
        <c:lblOffset val="100"/>
        <c:noMultiLvlLbl val="0"/>
      </c:catAx>
      <c:valAx>
        <c:axId val="3708612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70889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270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747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93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0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87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07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405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67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40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47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2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06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00051" y="1310159"/>
            <a:ext cx="10058400" cy="3566160"/>
          </a:xfrm>
        </p:spPr>
        <p:txBody>
          <a:bodyPr anchor="ctr">
            <a:normAutofit/>
          </a:bodyPr>
          <a:lstStyle/>
          <a:p>
            <a:pPr algn="ctr"/>
            <a:r>
              <a:rPr lang="cs-CZ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Racionalizace </a:t>
            </a:r>
            <a:r>
              <a:rPr lang="cs-CZ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svozně</a:t>
            </a:r>
            <a:r>
              <a:rPr lang="cs-CZ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-rozvozních aktivit ve vybrané společnosti</a:t>
            </a:r>
            <a:endParaRPr lang="cs-CZ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623208"/>
          </a:xfrm>
        </p:spPr>
        <p:txBody>
          <a:bodyPr>
            <a:normAutofit fontScale="92500" lnSpcReduction="20000"/>
          </a:bodyPr>
          <a:lstStyle/>
          <a:p>
            <a:r>
              <a:rPr lang="cs-CZ" b="1" cap="none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</a:t>
            </a:r>
            <a:r>
              <a:rPr lang="cs-CZ" b="1" cap="none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diplomové </a:t>
            </a:r>
            <a:r>
              <a:rPr lang="cs-CZ" b="1" cap="none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práce:	</a:t>
            </a:r>
            <a:r>
              <a:rPr lang="cs-CZ" cap="none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Bc. </a:t>
            </a:r>
            <a:r>
              <a:rPr lang="cs-CZ" cap="none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Václav </a:t>
            </a:r>
            <a:r>
              <a:rPr lang="cs-CZ" cap="none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cap="none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lomfar</a:t>
            </a:r>
            <a:r>
              <a:rPr lang="cs-CZ" cap="none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18093</a:t>
            </a:r>
          </a:p>
          <a:p>
            <a:r>
              <a:rPr lang="cs-CZ" b="1" cap="none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 </a:t>
            </a:r>
            <a:r>
              <a:rPr lang="cs-CZ" b="1" cap="none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diplomové </a:t>
            </a:r>
            <a:r>
              <a:rPr lang="cs-CZ" b="1" cap="none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práce:	</a:t>
            </a:r>
            <a:r>
              <a:rPr lang="cs-CZ" cap="none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</a:t>
            </a:r>
            <a:r>
              <a:rPr lang="cs-CZ" cap="none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Ondrej Stopka, Ph.D.</a:t>
            </a:r>
            <a:endParaRPr lang="cs-CZ" cap="none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cap="none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Oponent </a:t>
            </a:r>
            <a:r>
              <a:rPr lang="cs-CZ" b="1" cap="none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diplomové </a:t>
            </a:r>
            <a:r>
              <a:rPr lang="cs-CZ" b="1" cap="none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práce:	</a:t>
            </a:r>
            <a:r>
              <a:rPr lang="cs-CZ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cap="none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oc. </a:t>
            </a:r>
            <a:r>
              <a:rPr lang="cs-CZ" cap="none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cs-CZ" cap="none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cap="none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Jozef Gašparík, </a:t>
            </a:r>
            <a:r>
              <a:rPr lang="cs-CZ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cap="none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h.D</a:t>
            </a:r>
            <a:r>
              <a:rPr lang="cs-CZ" cap="none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cs-CZ" sz="22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České Budějovice, červen 2020</a:t>
            </a:r>
            <a:endParaRPr lang="cs-CZ" sz="2200" cap="non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cap="none" dirty="0" smtClean="0">
              <a:solidFill>
                <a:srgbClr val="C00000"/>
              </a:solidFill>
            </a:endParaRPr>
          </a:p>
          <a:p>
            <a:pPr algn="ctr"/>
            <a:endParaRPr lang="cs-CZ" b="1" cap="none" dirty="0" smtClean="0">
              <a:solidFill>
                <a:srgbClr val="C00000"/>
              </a:solidFill>
            </a:endParaRPr>
          </a:p>
        </p:txBody>
      </p:sp>
      <p:grpSp>
        <p:nvGrpSpPr>
          <p:cNvPr id="7" name="Skupina 6"/>
          <p:cNvGrpSpPr/>
          <p:nvPr/>
        </p:nvGrpSpPr>
        <p:grpSpPr>
          <a:xfrm>
            <a:off x="2994132" y="587856"/>
            <a:ext cx="6264696" cy="1143001"/>
            <a:chOff x="2810170" y="600735"/>
            <a:chExt cx="6264696" cy="1143001"/>
          </a:xfrm>
        </p:grpSpPr>
        <p:pic>
          <p:nvPicPr>
            <p:cNvPr id="4" name="Picture 2" descr="http://www.skolkavste.cz/obr/logolink.png"/>
            <p:cNvPicPr>
              <a:picLocks noChangeAspect="1" noChangeArrowheads="1"/>
            </p:cNvPicPr>
            <p:nvPr/>
          </p:nvPicPr>
          <p:blipFill>
            <a:blip r:embed="rId2" cstate="print"/>
            <a:srcRect r="80800"/>
            <a:stretch>
              <a:fillRect/>
            </a:stretch>
          </p:blipFill>
          <p:spPr bwMode="auto">
            <a:xfrm>
              <a:off x="2810170" y="600735"/>
              <a:ext cx="1152128" cy="1143001"/>
            </a:xfrm>
            <a:prstGeom prst="rect">
              <a:avLst/>
            </a:prstGeom>
            <a:noFill/>
          </p:spPr>
        </p:pic>
        <p:sp>
          <p:nvSpPr>
            <p:cNvPr id="6" name="TextovéPole 5"/>
            <p:cNvSpPr txBox="1"/>
            <p:nvPr/>
          </p:nvSpPr>
          <p:spPr>
            <a:xfrm>
              <a:off x="3962298" y="664403"/>
              <a:ext cx="511256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b="1" dirty="0" smtClean="0">
                  <a:solidFill>
                    <a:srgbClr val="C00000"/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Vysoká škola technická a ekonomická v Českých Budějovicích</a:t>
              </a:r>
            </a:p>
            <a:p>
              <a:r>
                <a:rPr lang="cs-CZ" sz="2000" b="1" dirty="0" smtClean="0">
                  <a:solidFill>
                    <a:srgbClr val="C00000"/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Ústav </a:t>
              </a:r>
              <a:r>
                <a:rPr lang="cs-CZ" sz="2000" b="1" dirty="0" err="1" smtClean="0">
                  <a:solidFill>
                    <a:srgbClr val="C00000"/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technicko</a:t>
              </a:r>
              <a:r>
                <a:rPr lang="cs-CZ" sz="2000" b="1" dirty="0" smtClean="0">
                  <a:solidFill>
                    <a:srgbClr val="C00000"/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 - technologický</a:t>
              </a:r>
              <a:endParaRPr lang="cs-CZ" sz="2000" b="1" dirty="0">
                <a:solidFill>
                  <a:srgbClr val="C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221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Srovnání původní varianty s novými výsledky</a:t>
            </a:r>
            <a:endParaRPr lang="cs-CZ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accent2"/>
              </a:buClr>
              <a:buNone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8450784"/>
              </p:ext>
            </p:extLst>
          </p:nvPr>
        </p:nvGraphicFramePr>
        <p:xfrm>
          <a:off x="1097280" y="1840705"/>
          <a:ext cx="10058400" cy="4469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646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Navrhovaná opatření</a:t>
            </a:r>
            <a:endParaRPr lang="cs-CZ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/>
          <a:lstStyle/>
          <a:p>
            <a:pPr marL="0" indent="0">
              <a:buClr>
                <a:schemeClr val="accent2"/>
              </a:buClr>
              <a:buNone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437484"/>
              </p:ext>
            </p:extLst>
          </p:nvPr>
        </p:nvGraphicFramePr>
        <p:xfrm>
          <a:off x="1097279" y="1910983"/>
          <a:ext cx="10058401" cy="371964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619774"/>
                <a:gridCol w="1559510"/>
                <a:gridCol w="1390919"/>
                <a:gridCol w="2488198"/>
              </a:tblGrid>
              <a:tr h="350520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Sloučené trasy Mayerova metoda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Doba jízdy (min)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Nakládka (min)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Doba celkového výkonu řidiče (min)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V0 → V11 → V1 → V9 → V3 → V0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329 &lt; 540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460 &lt; 780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V0 → V10 → V0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V0 → V7 → V0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244 &lt; 540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cs-CZ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504 &lt; 780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92D05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V0 → V13 → V14 → V12 → V0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V0 → V2 → V0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V0 → V5 → V0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343 &lt; 540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547 &lt; 780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00B0F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V0 → V15 → V4 → V6 → V8 → V0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25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Závěrečné shrnutí výsledků</a:t>
            </a:r>
            <a:endParaRPr lang="cs-CZ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/>
          <a:lstStyle/>
          <a:p>
            <a:pPr marL="0" indent="0">
              <a:buClr>
                <a:schemeClr val="accent2"/>
              </a:buClr>
              <a:buNone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477435"/>
              </p:ext>
            </p:extLst>
          </p:nvPr>
        </p:nvGraphicFramePr>
        <p:xfrm>
          <a:off x="1787302" y="2209800"/>
          <a:ext cx="8128000" cy="3078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64000"/>
                <a:gridCol w="4064000"/>
              </a:tblGrid>
              <a:tr h="188627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Mayerova metoda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Úspora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ujetá vzdálenost (km)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102,3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okružních jízd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Doba</a:t>
                      </a:r>
                      <a:r>
                        <a:rPr lang="cs-C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jízdy řidičů (min)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Jízdní výkon řidičů</a:t>
                      </a:r>
                      <a:r>
                        <a:rPr lang="cs-CZ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(min)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Náklady na provoz vozidel (Kč/rozvoz)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2068,5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Roční úspora nákladů</a:t>
                      </a:r>
                      <a:r>
                        <a:rPr lang="cs-CZ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(Kč)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107 562 Kč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03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Vaši pozornost.</a:t>
            </a:r>
            <a:endParaRPr lang="cs-CZ" sz="7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39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Doplňující </a:t>
            </a:r>
            <a:r>
              <a:rPr lang="cs-CZ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otázky</a:t>
            </a:r>
            <a:endParaRPr lang="cs-CZ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 DP</a:t>
            </a: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„Prosím autora DP o vyjádření se k případným dalším existujícím metodám v rámci problematiky VRP, které mohly být aplikovány pro účely řešení zásadní otázky práce.“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Oponent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</a:t>
            </a: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„Bude mať Váš návrh dopad na úspory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celkovej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mzdy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vodičov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nákladných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vozidiel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Majú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vodiči aj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inú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pracovnú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náplň mimo rozvozových dní?“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89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tématu</a:t>
            </a:r>
            <a:endParaRPr lang="cs-CZ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Ověření efektivity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svozně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-rozvozních aktivit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Uplatnění teoretických poznatků v praxi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Osobní zkušenost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5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  <a:endParaRPr lang="cs-CZ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Cílem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diplomové práce je analyzovat stávající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svozně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-rozvozní aktivity ve vybrané společnosti a navrhnout patřičná opatření v kontextu zefektivnění daných činností s jejich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technicko-ekonomickým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zhodnocením.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2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Definované výzkumné </a:t>
            </a:r>
            <a:r>
              <a:rPr lang="cs-CZ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otázky a použité metody</a:t>
            </a:r>
            <a:endParaRPr lang="cs-CZ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možné snížit počet využívaných návěsových souprav na daný rozvozový den?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možné snížit celkovou vzdálenost pro obsluhu zákazníků?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možné snížit dobu řízení řidičů a celkové jízdní výkony řidičů?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možné docílit snížení nákladů?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jaké množství se sníží, popřípadě zvýší roční náklady?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Analýzy (interních dokumentů, odborné literatury), dedukce, rozhovor, pozorování, komparace, Mayerova metoda,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Clarke-Wrightova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metoda, metoda nejbližšího souseda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5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současného stavu</a:t>
            </a:r>
            <a:endParaRPr lang="cs-CZ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3912602" cy="4023360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Společnost CORAX spol. s r.o.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Rozvozové aktivity – příslušný den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zákazníků, 4 návěsové soupravy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Omezující podmínky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47887"/>
              </p:ext>
            </p:extLst>
          </p:nvPr>
        </p:nvGraphicFramePr>
        <p:xfrm>
          <a:off x="4893972" y="1845734"/>
          <a:ext cx="6774287" cy="379557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5459691"/>
                <a:gridCol w="1314596"/>
              </a:tblGrid>
              <a:tr h="595172">
                <a:tc gridSpan="2"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Celkové shrnutí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2852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ujetá vzdálenost (km)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1277,1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852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přepraveno EUR palet (ks)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852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přepraveno množství (kg)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58494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852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okružních tras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852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Celkové náklady na provoz vozidel (Kč)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26819,1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852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Doba jízdy řidičů celkem (min)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1015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2852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Doba jízdního výkonu celkem (min)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1497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880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Mayerovy metody</a:t>
            </a:r>
            <a:endParaRPr lang="cs-CZ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accent2"/>
              </a:buClr>
              <a:buNone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278060"/>
              </p:ext>
            </p:extLst>
          </p:nvPr>
        </p:nvGraphicFramePr>
        <p:xfrm>
          <a:off x="2417364" y="1836910"/>
          <a:ext cx="7418231" cy="395886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5431897"/>
                <a:gridCol w="1986334"/>
              </a:tblGrid>
              <a:tr h="251420"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Celkové shrnutí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55" marR="62855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30418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ujetá vzdálenost (km)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55" marR="62855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1178,6</a:t>
                      </a:r>
                      <a:endParaRPr lang="cs-CZ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55" marR="62855" marT="0" marB="0" anchor="ctr"/>
                </a:tc>
              </a:tr>
              <a:tr h="502841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přepraveno EUR palet (ks)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55" marR="62855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</a:t>
                      </a:r>
                      <a:endParaRPr lang="cs-CZ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55" marR="62855" marT="0" marB="0" anchor="ctr"/>
                </a:tc>
              </a:tr>
              <a:tr h="502841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přepraveno množství (kg)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55" marR="62855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58494</a:t>
                      </a:r>
                      <a:endParaRPr lang="cs-CZ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55" marR="62855" marT="0" marB="0" anchor="ctr"/>
                </a:tc>
              </a:tr>
              <a:tr h="25142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okružních tras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55" marR="62855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55" marR="62855" marT="0" marB="0" anchor="ctr"/>
                </a:tc>
              </a:tr>
              <a:tr h="502684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Celkové náklady na provoz vozidel (Kč)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55" marR="62855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24750,6</a:t>
                      </a:r>
                      <a:endParaRPr lang="cs-CZ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55" marR="62855" marT="0" marB="0" anchor="ctr"/>
                </a:tc>
              </a:tr>
              <a:tr h="502841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Doba jízdy řidičů celkem (min)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55" marR="62855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937</a:t>
                      </a:r>
                      <a:endParaRPr lang="cs-CZ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55" marR="62855" marT="0" marB="0" anchor="ctr"/>
                </a:tc>
              </a:tr>
              <a:tr h="502841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Doba jízdního výkonu celkem (min)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55" marR="62855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1398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855" marR="6285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11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</a:t>
            </a:r>
            <a:r>
              <a:rPr lang="cs-CZ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Clarke-Wrightovy</a:t>
            </a:r>
            <a:r>
              <a:rPr lang="cs-CZ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metody</a:t>
            </a:r>
            <a:endParaRPr lang="cs-CZ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accent2"/>
              </a:buClr>
              <a:buNone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437025"/>
              </p:ext>
            </p:extLst>
          </p:nvPr>
        </p:nvGraphicFramePr>
        <p:xfrm>
          <a:off x="2443122" y="1845734"/>
          <a:ext cx="7366716" cy="403736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5309960"/>
                <a:gridCol w="2056756"/>
              </a:tblGrid>
              <a:tr h="268182"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Celkové shrnutí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5" marR="67045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36363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ujetá vzdálenost (km)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5" marR="67045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1273,9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5" marR="67045" marT="0" marB="0"/>
                </a:tc>
              </a:tr>
              <a:tr h="483452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přepraveno EUR palet (ks)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5" marR="67045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5" marR="67045" marT="0" marB="0"/>
                </a:tc>
              </a:tr>
              <a:tr h="536363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přepraveno množství (kg)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5" marR="67045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58494</a:t>
                      </a:r>
                      <a:endParaRPr lang="cs-CZ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5" marR="67045" marT="0" marB="0"/>
                </a:tc>
              </a:tr>
              <a:tr h="268182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okružních tras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5" marR="67045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5" marR="67045" marT="0" marB="0"/>
                </a:tc>
              </a:tr>
              <a:tr h="550507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Celkové náklady na provoz vozidel (Kč)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5" marR="67045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26751,9 </a:t>
                      </a:r>
                      <a:endParaRPr lang="cs-CZ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5" marR="67045" marT="0" marB="0"/>
                </a:tc>
              </a:tr>
              <a:tr h="536363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Doba jízdy řidičů celkem (min)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5" marR="67045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1003</a:t>
                      </a:r>
                      <a:endParaRPr lang="cs-CZ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5" marR="67045" marT="0" marB="0"/>
                </a:tc>
              </a:tr>
              <a:tr h="536363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Doba jízdního výkonu celkem (min)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5" marR="67045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1420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045" marR="6704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45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metody nejbližšího souseda</a:t>
            </a:r>
            <a:endParaRPr lang="cs-CZ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accent2"/>
              </a:buClr>
              <a:buNone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519491"/>
              </p:ext>
            </p:extLst>
          </p:nvPr>
        </p:nvGraphicFramePr>
        <p:xfrm>
          <a:off x="2505584" y="1845734"/>
          <a:ext cx="7241791" cy="384051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5602310"/>
                <a:gridCol w="1639481"/>
              </a:tblGrid>
              <a:tr h="236631"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Celkové shrnutí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58" marR="59158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43297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ujetá vzdálenost (km)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58" marR="5915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1377,4</a:t>
                      </a:r>
                      <a:endParaRPr lang="cs-CZ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58" marR="59158" marT="0" marB="0" anchor="ctr"/>
                </a:tc>
              </a:tr>
              <a:tr h="473262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přepraveno EUR palet (ks)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58" marR="5915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</a:t>
                      </a:r>
                      <a:endParaRPr lang="cs-CZ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58" marR="59158" marT="0" marB="0" anchor="ctr"/>
                </a:tc>
              </a:tr>
              <a:tr h="473262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přepraveno množství materiálu (kg)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58" marR="5915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58494</a:t>
                      </a:r>
                      <a:endParaRPr lang="cs-CZ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58" marR="59158" marT="0" marB="0" anchor="ctr"/>
                </a:tc>
              </a:tr>
              <a:tr h="236631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okružních tras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58" marR="5915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cs-CZ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58" marR="59158" marT="0" marB="0" anchor="ctr"/>
                </a:tc>
              </a:tr>
              <a:tr h="489772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Celkové náklady na provoz vozidel (Kč)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58" marR="5915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28925,4</a:t>
                      </a:r>
                      <a:endParaRPr lang="cs-CZ" sz="20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58" marR="59158" marT="0" marB="0" anchor="ctr"/>
                </a:tc>
              </a:tr>
              <a:tr h="473262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Doba jízdy řidičů celkem (min)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58" marR="5915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1096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58" marR="59158" marT="0" marB="0" anchor="ctr"/>
                </a:tc>
              </a:tr>
              <a:tr h="473262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Doba jízdního výkonu celkem (min)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58" marR="59158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1505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158" marR="5915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22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Srovnání původní varianty s novými výsledky</a:t>
            </a:r>
            <a:endParaRPr lang="cs-CZ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accent2"/>
              </a:buClr>
              <a:buNone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1012514"/>
              </p:ext>
            </p:extLst>
          </p:nvPr>
        </p:nvGraphicFramePr>
        <p:xfrm>
          <a:off x="1088723" y="1860131"/>
          <a:ext cx="10066957" cy="4283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274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Vlastní 3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A5A5A5"/>
      </a:accent1>
      <a:accent2>
        <a:srgbClr val="900000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775</TotalTime>
  <Words>638</Words>
  <Application>Microsoft Office PowerPoint</Application>
  <PresentationFormat>Širokoúhlá obrazovka</PresentationFormat>
  <Paragraphs>137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Verdana</vt:lpstr>
      <vt:lpstr>Wingdings</vt:lpstr>
      <vt:lpstr>Retrospektiva</vt:lpstr>
      <vt:lpstr>Racionalizace svozně-rozvozních aktivit ve vybrané společnosti</vt:lpstr>
      <vt:lpstr>Motivace a důvody k řešení daného tématu</vt:lpstr>
      <vt:lpstr>Cíl práce</vt:lpstr>
      <vt:lpstr>Definované výzkumné otázky a použité metody</vt:lpstr>
      <vt:lpstr>Analýza současného stavu</vt:lpstr>
      <vt:lpstr>Aplikace Mayerovy metody</vt:lpstr>
      <vt:lpstr>Aplikace Clarke-Wrightovy metody</vt:lpstr>
      <vt:lpstr>Aplikace metody nejbližšího souseda</vt:lpstr>
      <vt:lpstr>Srovnání původní varianty s novými výsledky</vt:lpstr>
      <vt:lpstr>Srovnání původní varianty s novými výsledky</vt:lpstr>
      <vt:lpstr>Navrhovaná opatření</vt:lpstr>
      <vt:lpstr>Závěrečné shrnutí výsledků</vt:lpstr>
      <vt:lpstr>Děkuji za Vaši pozornost.</vt:lpstr>
      <vt:lpstr>Doplňující otázky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Zakladatelský projekt pro logistickou společnost</dc:title>
  <dc:creator>Winny</dc:creator>
  <cp:lastModifiedBy>Winny</cp:lastModifiedBy>
  <cp:revision>43</cp:revision>
  <dcterms:created xsi:type="dcterms:W3CDTF">2018-05-28T10:56:29Z</dcterms:created>
  <dcterms:modified xsi:type="dcterms:W3CDTF">2020-06-09T19:37:41Z</dcterms:modified>
</cp:coreProperties>
</file>