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75" r:id="rId7"/>
    <p:sldId id="262" r:id="rId8"/>
    <p:sldId id="277" r:id="rId9"/>
    <p:sldId id="272" r:id="rId10"/>
    <p:sldId id="278" r:id="rId11"/>
    <p:sldId id="273" r:id="rId12"/>
    <p:sldId id="270" r:id="rId13"/>
    <p:sldId id="271" r:id="rId14"/>
  </p:sldIdLst>
  <p:sldSz cx="12190413" cy="6859588"/>
  <p:notesSz cx="6858000" cy="9144000"/>
  <p:defaultTextStyle>
    <a:defPPr>
      <a:defRPr lang="cs-CZ"/>
    </a:defPPr>
    <a:lvl1pPr marL="0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51850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103701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55552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207403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59254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311105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62956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414807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1478"/>
  </p:normalViewPr>
  <p:slideViewPr>
    <p:cSldViewPr>
      <p:cViewPr varScale="1">
        <p:scale>
          <a:sx n="103" d="100"/>
          <a:sy n="103" d="100"/>
        </p:scale>
        <p:origin x="-720" y="-102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ojt&#283;ch\Desktop\elektromobil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ojt&#283;ch\Desktop\elektromobil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ojt&#283;ch\Desktop\elektromobil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/>
      <c:barChart>
        <c:barDir val="col"/>
        <c:grouping val="stacked"/>
        <c:ser>
          <c:idx val="0"/>
          <c:order val="0"/>
          <c:tx>
            <c:strRef>
              <c:f>List1!$A$11</c:f>
              <c:strCache>
                <c:ptCount val="1"/>
                <c:pt idx="0">
                  <c:v>pořizovací cena </c:v>
                </c:pt>
              </c:strCache>
            </c:strRef>
          </c:tx>
          <c:spPr>
            <a:solidFill>
              <a:schemeClr val="accent2"/>
            </a:solidFill>
          </c:spPr>
          <c:val>
            <c:numRef>
              <c:f>List1!$B$11:$D$11</c:f>
              <c:numCache>
                <c:formatCode>#,##0.00\ "Kč"</c:formatCode>
                <c:ptCount val="3"/>
                <c:pt idx="0">
                  <c:v>959000</c:v>
                </c:pt>
                <c:pt idx="1">
                  <c:v>457900</c:v>
                </c:pt>
                <c:pt idx="2">
                  <c:v>513900</c:v>
                </c:pt>
              </c:numCache>
            </c:numRef>
          </c:val>
        </c:ser>
        <c:ser>
          <c:idx val="1"/>
          <c:order val="1"/>
          <c:tx>
            <c:strRef>
              <c:f>List1!$A$12</c:f>
              <c:strCache>
                <c:ptCount val="1"/>
                <c:pt idx="0">
                  <c:v>provoz první 3 roky</c:v>
                </c:pt>
              </c:strCache>
            </c:strRef>
          </c:tx>
          <c:spPr>
            <a:solidFill>
              <a:srgbClr val="FF0000"/>
            </a:solidFill>
          </c:spPr>
          <c:val>
            <c:numRef>
              <c:f>List1!$B$12:$D$12</c:f>
              <c:numCache>
                <c:formatCode>#,##0.00\ "Kč"</c:formatCode>
                <c:ptCount val="3"/>
                <c:pt idx="0">
                  <c:v>45750</c:v>
                </c:pt>
                <c:pt idx="1">
                  <c:v>107290</c:v>
                </c:pt>
                <c:pt idx="2">
                  <c:v>102034</c:v>
                </c:pt>
              </c:numCache>
            </c:numRef>
          </c:val>
        </c:ser>
        <c:ser>
          <c:idx val="2"/>
          <c:order val="2"/>
          <c:tx>
            <c:strRef>
              <c:f>List1!$A$13</c:f>
              <c:strCache>
                <c:ptCount val="1"/>
                <c:pt idx="0">
                  <c:v>provoz další 2 roky</c:v>
                </c:pt>
              </c:strCache>
            </c:strRef>
          </c:tx>
          <c:spPr>
            <a:solidFill>
              <a:srgbClr val="92D050"/>
            </a:solidFill>
          </c:spPr>
          <c:val>
            <c:numRef>
              <c:f>List1!$B$13:$D$13</c:f>
              <c:numCache>
                <c:formatCode>#,##0.00\ "Kč"</c:formatCode>
                <c:ptCount val="3"/>
                <c:pt idx="0">
                  <c:v>30800</c:v>
                </c:pt>
                <c:pt idx="1">
                  <c:v>72060</c:v>
                </c:pt>
                <c:pt idx="2">
                  <c:v>68556</c:v>
                </c:pt>
              </c:numCache>
            </c:numRef>
          </c:val>
        </c:ser>
        <c:overlap val="100"/>
        <c:axId val="117782784"/>
        <c:axId val="95653888"/>
      </c:barChart>
      <c:catAx>
        <c:axId val="117782784"/>
        <c:scaling>
          <c:orientation val="minMax"/>
        </c:scaling>
        <c:delete val="1"/>
        <c:axPos val="b"/>
        <c:tickLblPos val="none"/>
        <c:crossAx val="95653888"/>
        <c:crosses val="autoZero"/>
        <c:auto val="1"/>
        <c:lblAlgn val="ctr"/>
        <c:lblOffset val="100"/>
      </c:catAx>
      <c:valAx>
        <c:axId val="95653888"/>
        <c:scaling>
          <c:orientation val="minMax"/>
        </c:scaling>
        <c:axPos val="l"/>
        <c:majorGridlines/>
        <c:numFmt formatCode="#,##0.00\ &quot;Kč&quot;" sourceLinked="1"/>
        <c:tickLblPos val="nextTo"/>
        <c:crossAx val="11778278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/>
      <c:barChart>
        <c:barDir val="col"/>
        <c:grouping val="stacked"/>
        <c:ser>
          <c:idx val="0"/>
          <c:order val="0"/>
          <c:tx>
            <c:strRef>
              <c:f>List1!$A$57</c:f>
              <c:strCache>
                <c:ptCount val="1"/>
                <c:pt idx="0">
                  <c:v>pořizovací cena </c:v>
                </c:pt>
              </c:strCache>
            </c:strRef>
          </c:tx>
          <c:spPr>
            <a:solidFill>
              <a:schemeClr val="accent2"/>
            </a:solidFill>
          </c:spPr>
          <c:val>
            <c:numRef>
              <c:f>List1!$B$57:$D$57</c:f>
              <c:numCache>
                <c:formatCode>#,##0.00\ "Kč"</c:formatCode>
                <c:ptCount val="3"/>
                <c:pt idx="0">
                  <c:v>715000</c:v>
                </c:pt>
                <c:pt idx="1">
                  <c:v>508000</c:v>
                </c:pt>
                <c:pt idx="2">
                  <c:v>627000</c:v>
                </c:pt>
              </c:numCache>
            </c:numRef>
          </c:val>
        </c:ser>
        <c:ser>
          <c:idx val="1"/>
          <c:order val="1"/>
          <c:tx>
            <c:strRef>
              <c:f>List1!$A$58</c:f>
              <c:strCache>
                <c:ptCount val="1"/>
                <c:pt idx="0">
                  <c:v>provoz první 3 roky</c:v>
                </c:pt>
              </c:strCache>
            </c:strRef>
          </c:tx>
          <c:spPr>
            <a:solidFill>
              <a:srgbClr val="FF0000"/>
            </a:solidFill>
          </c:spPr>
          <c:val>
            <c:numRef>
              <c:f>List1!$B$58:$D$58</c:f>
              <c:numCache>
                <c:formatCode>#,##0.00\ "Kč"</c:formatCode>
                <c:ptCount val="3"/>
                <c:pt idx="0">
                  <c:v>110109</c:v>
                </c:pt>
                <c:pt idx="1">
                  <c:v>155280</c:v>
                </c:pt>
                <c:pt idx="2">
                  <c:v>139608</c:v>
                </c:pt>
              </c:numCache>
            </c:numRef>
          </c:val>
        </c:ser>
        <c:ser>
          <c:idx val="2"/>
          <c:order val="2"/>
          <c:tx>
            <c:strRef>
              <c:f>List1!$A$59</c:f>
              <c:strCache>
                <c:ptCount val="1"/>
                <c:pt idx="0">
                  <c:v>provoz další 2 roky</c:v>
                </c:pt>
              </c:strCache>
            </c:strRef>
          </c:tx>
          <c:spPr>
            <a:solidFill>
              <a:schemeClr val="accent4"/>
            </a:solidFill>
          </c:spPr>
          <c:val>
            <c:numRef>
              <c:f>List1!$B$59:$D$59</c:f>
              <c:numCache>
                <c:formatCode>#,##0.00\ "Kč"</c:formatCode>
                <c:ptCount val="3"/>
                <c:pt idx="0">
                  <c:v>74352</c:v>
                </c:pt>
                <c:pt idx="1">
                  <c:v>104466</c:v>
                </c:pt>
                <c:pt idx="2">
                  <c:v>94018</c:v>
                </c:pt>
              </c:numCache>
            </c:numRef>
          </c:val>
        </c:ser>
        <c:overlap val="100"/>
        <c:axId val="95675520"/>
        <c:axId val="95677056"/>
      </c:barChart>
      <c:catAx>
        <c:axId val="95675520"/>
        <c:scaling>
          <c:orientation val="minMax"/>
        </c:scaling>
        <c:delete val="1"/>
        <c:axPos val="b"/>
        <c:tickLblPos val="none"/>
        <c:crossAx val="95677056"/>
        <c:crosses val="autoZero"/>
        <c:auto val="1"/>
        <c:lblAlgn val="ctr"/>
        <c:lblOffset val="100"/>
      </c:catAx>
      <c:valAx>
        <c:axId val="95677056"/>
        <c:scaling>
          <c:orientation val="minMax"/>
        </c:scaling>
        <c:axPos val="l"/>
        <c:majorGridlines/>
        <c:numFmt formatCode="#,##0.00\ &quot;Kč&quot;" sourceLinked="1"/>
        <c:tickLblPos val="nextTo"/>
        <c:crossAx val="95675520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/>
      <c:barChart>
        <c:barDir val="col"/>
        <c:grouping val="stacked"/>
        <c:ser>
          <c:idx val="0"/>
          <c:order val="0"/>
          <c:tx>
            <c:strRef>
              <c:f>List1!$A$97</c:f>
              <c:strCache>
                <c:ptCount val="1"/>
                <c:pt idx="0">
                  <c:v>pořizovací cena </c:v>
                </c:pt>
              </c:strCache>
            </c:strRef>
          </c:tx>
          <c:spPr>
            <a:solidFill>
              <a:schemeClr val="accent2"/>
            </a:solidFill>
          </c:spPr>
          <c:val>
            <c:numRef>
              <c:f>List1!$B$97:$D$97</c:f>
              <c:numCache>
                <c:formatCode>#,##0.00\ "Kč"</c:formatCode>
                <c:ptCount val="3"/>
                <c:pt idx="0">
                  <c:v>789112</c:v>
                </c:pt>
                <c:pt idx="1">
                  <c:v>760458</c:v>
                </c:pt>
                <c:pt idx="2">
                  <c:v>901310</c:v>
                </c:pt>
              </c:numCache>
            </c:numRef>
          </c:val>
        </c:ser>
        <c:ser>
          <c:idx val="1"/>
          <c:order val="1"/>
          <c:tx>
            <c:strRef>
              <c:f>List1!$A$98</c:f>
              <c:strCache>
                <c:ptCount val="1"/>
                <c:pt idx="0">
                  <c:v>provoz první 3 roky</c:v>
                </c:pt>
              </c:strCache>
            </c:strRef>
          </c:tx>
          <c:spPr>
            <a:solidFill>
              <a:srgbClr val="FF0000"/>
            </a:solidFill>
          </c:spPr>
          <c:val>
            <c:numRef>
              <c:f>List1!$B$98:$D$98</c:f>
              <c:numCache>
                <c:formatCode>#,##0.00\ "Kč"</c:formatCode>
                <c:ptCount val="3"/>
                <c:pt idx="0">
                  <c:v>98610</c:v>
                </c:pt>
                <c:pt idx="1">
                  <c:v>144275</c:v>
                </c:pt>
                <c:pt idx="2">
                  <c:v>131701</c:v>
                </c:pt>
              </c:numCache>
            </c:numRef>
          </c:val>
        </c:ser>
        <c:ser>
          <c:idx val="2"/>
          <c:order val="2"/>
          <c:tx>
            <c:strRef>
              <c:f>List1!$A$99</c:f>
              <c:strCache>
                <c:ptCount val="1"/>
                <c:pt idx="0">
                  <c:v>provoz další 2 roky</c:v>
                </c:pt>
              </c:strCache>
            </c:strRef>
          </c:tx>
          <c:spPr>
            <a:solidFill>
              <a:schemeClr val="accent4"/>
            </a:solidFill>
          </c:spPr>
          <c:val>
            <c:numRef>
              <c:f>List1!$B$99:$D$99</c:f>
              <c:numCache>
                <c:formatCode>#,##0.00\ "Kč"</c:formatCode>
                <c:ptCount val="3"/>
                <c:pt idx="0">
                  <c:v>66600</c:v>
                </c:pt>
                <c:pt idx="1">
                  <c:v>97196</c:v>
                </c:pt>
                <c:pt idx="2">
                  <c:v>89014</c:v>
                </c:pt>
              </c:numCache>
            </c:numRef>
          </c:val>
        </c:ser>
        <c:overlap val="100"/>
        <c:axId val="113200512"/>
        <c:axId val="113206400"/>
      </c:barChart>
      <c:catAx>
        <c:axId val="113200512"/>
        <c:scaling>
          <c:orientation val="minMax"/>
        </c:scaling>
        <c:delete val="1"/>
        <c:axPos val="b"/>
        <c:tickLblPos val="none"/>
        <c:crossAx val="113206400"/>
        <c:crosses val="autoZero"/>
        <c:auto val="1"/>
        <c:lblAlgn val="ctr"/>
        <c:lblOffset val="100"/>
      </c:catAx>
      <c:valAx>
        <c:axId val="113206400"/>
        <c:scaling>
          <c:orientation val="minMax"/>
        </c:scaling>
        <c:axPos val="l"/>
        <c:majorGridlines/>
        <c:numFmt formatCode="#,##0.00\ &quot;Kč&quot;" sourceLinked="1"/>
        <c:tickLblPos val="nextTo"/>
        <c:crossAx val="113200512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D4865-A5FE-484F-8CED-C2C503AA4ADF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52E91-E752-4182-ABDC-F3D2D09E7F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48848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41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12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83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54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24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95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66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52E91-E752-4182-ABDC-F3D2D09E7F5A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19500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52E91-E752-4182-ABDC-F3D2D09E7F5A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9085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3047603" y="3124923"/>
            <a:ext cx="8228529" cy="1894801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047603" y="5004480"/>
            <a:ext cx="8228529" cy="1371918"/>
          </a:xfrm>
        </p:spPr>
        <p:txBody>
          <a:bodyPr/>
          <a:lstStyle>
            <a:lvl1pPr marL="0" indent="0" algn="l">
              <a:buNone/>
              <a:defRPr sz="2100" b="1">
                <a:solidFill>
                  <a:schemeClr val="tx2"/>
                </a:solidFill>
              </a:defRPr>
            </a:lvl1pPr>
            <a:lvl2pPr marL="544251" indent="0" algn="ctr">
              <a:buNone/>
            </a:lvl2pPr>
            <a:lvl3pPr marL="1088502" indent="0" algn="ctr">
              <a:buNone/>
            </a:lvl3pPr>
            <a:lvl4pPr marL="1632753" indent="0" algn="ctr">
              <a:buNone/>
            </a:lvl4pPr>
            <a:lvl5pPr marL="2177004" indent="0" algn="ctr">
              <a:buNone/>
            </a:lvl5pPr>
            <a:lvl6pPr marL="2721254" indent="0" algn="ctr">
              <a:buNone/>
            </a:lvl6pPr>
            <a:lvl7pPr marL="3265505" indent="0" algn="ctr">
              <a:buNone/>
            </a:lvl7pPr>
            <a:lvl8pPr marL="3809756" indent="0" algn="ctr">
              <a:buNone/>
            </a:lvl8pPr>
            <a:lvl9pPr marL="4354007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18" y="1110946"/>
            <a:ext cx="2286529" cy="507934"/>
          </a:xfrm>
        </p:spPr>
        <p:txBody>
          <a:bodyPr/>
          <a:lstStyle/>
          <a:p>
            <a:fld id="{36028B01-613A-46E5-B725-79BBF29BFB59}" type="datetime1">
              <a:rPr lang="cs-CZ" smtClean="0"/>
              <a:pPr/>
              <a:t>08.06.2020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3989" y="4118707"/>
            <a:ext cx="3658447" cy="511997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507934" y="0"/>
            <a:ext cx="812694" cy="6859588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368400" y="0"/>
            <a:ext cx="139534" cy="6859588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1320628" y="0"/>
            <a:ext cx="242464" cy="6859588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521562" y="0"/>
            <a:ext cx="307000" cy="6859588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41774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1219041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1138668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2301887" y="0"/>
            <a:ext cx="0" cy="6859588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422215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12150226" y="0"/>
            <a:ext cx="0" cy="6859588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625388" y="0"/>
            <a:ext cx="101587" cy="6859588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812694" y="3429794"/>
            <a:ext cx="1726975" cy="12957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745949" y="4867879"/>
            <a:ext cx="855121" cy="641573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454584" y="5501906"/>
            <a:ext cx="182856" cy="137192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2218655" y="5789492"/>
            <a:ext cx="365712" cy="274384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2539669" y="4496841"/>
            <a:ext cx="487617" cy="36584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767162" y="4929843"/>
            <a:ext cx="812694" cy="517644"/>
          </a:xfrm>
        </p:spPr>
        <p:txBody>
          <a:bodyPr/>
          <a:lstStyle/>
          <a:p>
            <a:fld id="{9E2E03C3-69CC-4987-B350-F3DFF60637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AF84C-5B32-4DA5-92C0-8903B34D95A4}" type="datetime1">
              <a:rPr lang="cs-CZ" smtClean="0"/>
              <a:pPr/>
              <a:t>08.06.2020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8049" y="274703"/>
            <a:ext cx="2234909" cy="585288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521" y="274702"/>
            <a:ext cx="8025355" cy="585288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C7A2A-C5BD-49DB-A933-5C0260CAE576}" type="datetime1">
              <a:rPr lang="cs-CZ" smtClean="0"/>
              <a:pPr/>
              <a:t>08.06.2020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09521" y="1600570"/>
            <a:ext cx="9955504" cy="4874881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501203-478F-4F55-A678-3C2237D94FC5}" type="datetime1">
              <a:rPr lang="cs-CZ" smtClean="0"/>
              <a:pPr/>
              <a:t>08.06.2020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2E03C3-69CC-4987-B350-F3DFF606373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7603" y="2896270"/>
            <a:ext cx="8228529" cy="2054066"/>
          </a:xfrm>
        </p:spPr>
        <p:txBody>
          <a:bodyPr/>
          <a:lstStyle>
            <a:lvl1pPr algn="l">
              <a:buNone/>
              <a:defRPr sz="36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47603" y="5011310"/>
            <a:ext cx="8228529" cy="1371918"/>
          </a:xfrm>
        </p:spPr>
        <p:txBody>
          <a:bodyPr anchor="t"/>
          <a:lstStyle>
            <a:lvl1pPr marL="0" indent="0">
              <a:buNone/>
              <a:defRPr sz="2100" b="1">
                <a:solidFill>
                  <a:schemeClr val="tx2"/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0198" y="1107280"/>
            <a:ext cx="2286529" cy="507934"/>
          </a:xfrm>
        </p:spPr>
        <p:txBody>
          <a:bodyPr/>
          <a:lstStyle/>
          <a:p>
            <a:fld id="{C5F01977-A5E0-4737-B799-53F382F417BC}" type="datetime1">
              <a:rPr lang="cs-CZ" smtClean="0"/>
              <a:pPr/>
              <a:t>08.06.2020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4239" y="4115846"/>
            <a:ext cx="3658447" cy="511997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507934" y="0"/>
            <a:ext cx="812694" cy="6859588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368400" y="0"/>
            <a:ext cx="139534" cy="6859588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1320628" y="0"/>
            <a:ext cx="242464" cy="6859588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521562" y="0"/>
            <a:ext cx="307000" cy="6859588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41774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1219041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138668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2301887" y="0"/>
            <a:ext cx="0" cy="6859588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422215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625388" y="0"/>
            <a:ext cx="101587" cy="6859588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812694" y="3429794"/>
            <a:ext cx="1726975" cy="12957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766042" y="4867879"/>
            <a:ext cx="855121" cy="641573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454584" y="5501906"/>
            <a:ext cx="182856" cy="137192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2218655" y="5792541"/>
            <a:ext cx="365712" cy="274384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2505060" y="4480925"/>
            <a:ext cx="487617" cy="36584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12129013" y="0"/>
            <a:ext cx="0" cy="6859588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787255" y="4929843"/>
            <a:ext cx="812694" cy="517644"/>
          </a:xfrm>
        </p:spPr>
        <p:txBody>
          <a:bodyPr/>
          <a:lstStyle/>
          <a:p>
            <a:fld id="{9E2E03C3-69CC-4987-B350-F3DFF60637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B5B03-8933-4626-B2D7-7C62371CC61F}" type="datetime1">
              <a:rPr lang="cs-CZ" smtClean="0"/>
              <a:pPr/>
              <a:t>08.06.2020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521" y="1600570"/>
            <a:ext cx="4876165" cy="4573059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692923" y="1600570"/>
            <a:ext cx="4876165" cy="4573059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73113"/>
            <a:ext cx="10057091" cy="1143265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226B-06EC-4E4B-B945-66B249C4DFAE}" type="datetime1">
              <a:rPr lang="cs-CZ" smtClean="0"/>
              <a:pPr/>
              <a:t>08.06.2020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521" y="2362747"/>
            <a:ext cx="4876165" cy="38871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828541" y="2362747"/>
            <a:ext cx="4876165" cy="38871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609521" y="1570084"/>
            <a:ext cx="4876165" cy="65852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5790446" y="1570084"/>
            <a:ext cx="4876165" cy="65852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A89D1EB-5788-4D07-9216-B5BC2DC9BC54}" type="datetime1">
              <a:rPr lang="cs-CZ" smtClean="0"/>
              <a:pPr/>
              <a:t>08.06.2020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2E03C3-69CC-4987-B350-F3DFF606373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6F27-5456-43CA-A1BF-F8B927AA5C72}" type="datetime1">
              <a:rPr lang="cs-CZ" smtClean="0"/>
              <a:pPr/>
              <a:t>08.06.2020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1682479" y="0"/>
            <a:ext cx="0" cy="685958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5545497" y="3125034"/>
            <a:ext cx="6310821" cy="609521"/>
          </a:xfrm>
        </p:spPr>
        <p:txBody>
          <a:bodyPr anchor="b"/>
          <a:lstStyle>
            <a:lvl1pPr algn="l">
              <a:buNone/>
              <a:defRPr sz="24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081858" y="274383"/>
            <a:ext cx="2035799" cy="4984634"/>
          </a:xfrm>
        </p:spPr>
        <p:txBody>
          <a:bodyPr/>
          <a:lstStyle>
            <a:lvl1pPr marL="0" indent="0">
              <a:spcBef>
                <a:spcPts val="476"/>
              </a:spcBef>
              <a:spcAft>
                <a:spcPts val="1190"/>
              </a:spcAft>
              <a:buNone/>
              <a:defRPr sz="1400"/>
            </a:lvl1pPr>
            <a:lvl2pPr>
              <a:buNone/>
              <a:defRPr sz="1400"/>
            </a:lvl2pPr>
            <a:lvl3pPr>
              <a:buNone/>
              <a:defRPr sz="1200"/>
            </a:lvl3pPr>
            <a:lvl4pPr>
              <a:buNone/>
              <a:defRPr sz="1100"/>
            </a:lvl4pPr>
            <a:lvl5pPr>
              <a:buNone/>
              <a:defRPr sz="11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8330116" y="0"/>
            <a:ext cx="0" cy="685958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255320" y="0"/>
            <a:ext cx="0" cy="6859588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1987239" y="0"/>
            <a:ext cx="0" cy="6859588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784066" y="0"/>
            <a:ext cx="406347" cy="6859588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1885653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10873848" y="5716323"/>
            <a:ext cx="731425" cy="548767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406347" y="274384"/>
            <a:ext cx="7517421" cy="6329113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5D4629D-0357-4B54-ACA8-8285C184F1EC}" type="datetime1">
              <a:rPr lang="cs-CZ" smtClean="0"/>
              <a:pPr/>
              <a:t>08.06.2020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2E03C3-69CC-4987-B350-F3DFF606373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1682479" y="0"/>
            <a:ext cx="0" cy="685958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0873848" y="5716323"/>
            <a:ext cx="731425" cy="548767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5516545" y="3125034"/>
            <a:ext cx="6310821" cy="609521"/>
          </a:xfrm>
        </p:spPr>
        <p:txBody>
          <a:bodyPr anchor="b"/>
          <a:lstStyle>
            <a:lvl1pPr algn="l">
              <a:buNone/>
              <a:defRPr sz="24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8228529" cy="6859588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8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019890" y="264856"/>
            <a:ext cx="2031736" cy="4957196"/>
          </a:xfrm>
        </p:spPr>
        <p:txBody>
          <a:bodyPr rot="0" spcFirstLastPara="0" vertOverflow="overflow" horzOverflow="overflow" vert="horz" wrap="square" lIns="108850" tIns="54425" rIns="108850" bIns="54425" numCol="1" spcCol="326551" rtlCol="0" fromWordArt="0" anchor="t" anchorCtr="0" forceAA="0" compatLnSpc="1">
            <a:normAutofit/>
          </a:bodyPr>
          <a:lstStyle>
            <a:lvl1pPr marL="0" indent="0">
              <a:spcBef>
                <a:spcPts val="119"/>
              </a:spcBef>
              <a:spcAft>
                <a:spcPts val="476"/>
              </a:spcAft>
              <a:buFontTx/>
              <a:buNone/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1987239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11784066" y="0"/>
            <a:ext cx="406347" cy="6859588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11885653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8330116" y="0"/>
            <a:ext cx="0" cy="685958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255320" y="0"/>
            <a:ext cx="0" cy="6859588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1C7407-AB1B-4728-AC23-E412F88C5C84}" type="datetime1">
              <a:rPr lang="cs-CZ" smtClean="0"/>
              <a:pPr/>
              <a:t>08.06.2020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2E03C3-69CC-4987-B350-F3DFF606373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1682479" y="0"/>
            <a:ext cx="0" cy="685958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955504" cy="1143265"/>
          </a:xfrm>
          <a:prstGeom prst="rect">
            <a:avLst/>
          </a:prstGeom>
        </p:spPr>
        <p:txBody>
          <a:bodyPr vert="horz" lIns="108850" tIns="54425" rIns="108850" bIns="54425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09521" y="1600570"/>
            <a:ext cx="9955504" cy="4874881"/>
          </a:xfrm>
          <a:prstGeom prst="rect">
            <a:avLst/>
          </a:prstGeom>
        </p:spPr>
        <p:txBody>
          <a:bodyPr vert="horz" lIns="108850" tIns="54425" rIns="108850" bIns="54425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10452915" y="1018171"/>
            <a:ext cx="2012146" cy="511997"/>
          </a:xfrm>
          <a:prstGeom prst="rect">
            <a:avLst/>
          </a:prstGeom>
        </p:spPr>
        <p:txBody>
          <a:bodyPr vert="horz" lIns="108850" tIns="54425" rIns="108850" bIns="54425"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3645BFC-FB53-49A0-A3A6-0F51B89AF7D5}" type="datetime1">
              <a:rPr lang="cs-CZ" smtClean="0"/>
              <a:pPr/>
              <a:t>08.06.2020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9851787" y="3677219"/>
            <a:ext cx="3201141" cy="487617"/>
          </a:xfrm>
          <a:prstGeom prst="rect">
            <a:avLst/>
          </a:prstGeom>
        </p:spPr>
        <p:txBody>
          <a:bodyPr vert="horz" lIns="108850" tIns="54425" rIns="108850" bIns="54425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01587" y="0"/>
            <a:ext cx="0" cy="6859588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1987239" y="0"/>
            <a:ext cx="0" cy="6859588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11784066" y="0"/>
            <a:ext cx="406347" cy="6859588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1885653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10873848" y="5716323"/>
            <a:ext cx="731425" cy="548767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0837277" y="5735378"/>
            <a:ext cx="812694" cy="521329"/>
          </a:xfrm>
          <a:prstGeom prst="rect">
            <a:avLst/>
          </a:prstGeom>
        </p:spPr>
        <p:txBody>
          <a:bodyPr vert="horz" lIns="108850" tIns="54425" rIns="108850" bIns="54425" anchor="ctr"/>
          <a:lstStyle>
            <a:lvl1pPr algn="ctr" eaLnBrk="1" latinLnBrk="0" hangingPunct="1">
              <a:defRPr kumimoji="0" sz="1700" b="1">
                <a:solidFill>
                  <a:srgbClr val="FFFFFF"/>
                </a:solidFill>
              </a:defRPr>
            </a:lvl1pPr>
          </a:lstStyle>
          <a:p>
            <a:fld id="{9E2E03C3-69CC-4987-B350-F3DFF606373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6551" indent="-326551" algn="l" rtl="0" eaLnBrk="1" latinLnBrk="0" hangingPunct="1">
        <a:spcBef>
          <a:spcPts val="714"/>
        </a:spcBef>
        <a:buClr>
          <a:schemeClr val="accent1"/>
        </a:buClr>
        <a:buSzPct val="70000"/>
        <a:buFont typeface="Wingdings"/>
        <a:buChar char="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61951" indent="-326551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indent="-2177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15052" indent="-21770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741603" indent="-21770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068153" indent="-21770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900" kern="1200">
          <a:solidFill>
            <a:schemeClr val="tx2"/>
          </a:solidFill>
          <a:latin typeface="+mn-lt"/>
          <a:ea typeface="+mn-ea"/>
          <a:cs typeface="+mn-cs"/>
        </a:defRPr>
      </a:lvl6pPr>
      <a:lvl7pPr marL="2394704" indent="-21770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7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21254" indent="-21770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7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3047805" indent="-2177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7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om/url?sa=i&amp;url=https://ev-database.org/car/1205/Renault-Zoe-ZE50-R135&amp;psig=AOvVaw1uTgizQyzjY9n6C1POoXp6&amp;ust=1591194134175000&amp;source=images&amp;cd=vfe&amp;ved=0CAIQjRxqFwoTCMCI8Kaq4-kCFQAAAAAdAAAAABAD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38822" y="1989634"/>
            <a:ext cx="9142810" cy="2376264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Specifikace a vyhodnocení klíčových faktorů ovlivňujících poptávku po vozidlech s elektrickým pohonem 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142878" y="4437906"/>
            <a:ext cx="7180535" cy="2226190"/>
          </a:xfrm>
        </p:spPr>
        <p:txBody>
          <a:bodyPr rtlCol="0">
            <a:normAutofit fontScale="32500" lnSpcReduction="20000"/>
          </a:bodyPr>
          <a:lstStyle/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cs-CZ" sz="6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Autor </a:t>
            </a:r>
            <a:r>
              <a:rPr lang="cs-CZ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diplomové </a:t>
            </a:r>
            <a:r>
              <a:rPr lang="cs-CZ" sz="6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práce: </a:t>
            </a:r>
            <a:r>
              <a:rPr lang="cs-CZ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Bc. Vojtěch Blažek</a:t>
            </a:r>
            <a:endParaRPr lang="cs-CZ" sz="6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cs-CZ" sz="6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Vedoucí </a:t>
            </a:r>
            <a:r>
              <a:rPr lang="cs-CZ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diplomové práce</a:t>
            </a:r>
            <a:r>
              <a:rPr lang="cs-CZ" sz="6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Ing. </a:t>
            </a:r>
            <a:r>
              <a:rPr lang="cs-CZ" sz="6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Ondrej</a:t>
            </a:r>
            <a:r>
              <a:rPr lang="cs-CZ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Stopka, PhD. 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cs-CZ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Oponent diplomové </a:t>
            </a:r>
            <a:r>
              <a:rPr lang="cs-CZ" sz="6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práce: </a:t>
            </a:r>
            <a:r>
              <a:rPr lang="cs-CZ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Ing. </a:t>
            </a:r>
            <a:r>
              <a:rPr lang="cs-CZ" sz="6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Pavol</a:t>
            </a:r>
            <a:r>
              <a:rPr lang="cs-CZ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6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Meško</a:t>
            </a:r>
            <a:r>
              <a:rPr lang="cs-CZ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PhD</a:t>
            </a:r>
            <a:r>
              <a:rPr lang="cs-CZ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cs-CZ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České Budějovice, červen 2020</a:t>
            </a:r>
            <a:endParaRPr lang="fr-CA" sz="6000" dirty="0" smtClean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cs-CZ" sz="4300" dirty="0"/>
          </a:p>
        </p:txBody>
      </p:sp>
      <p:pic>
        <p:nvPicPr>
          <p:cNvPr id="8196" name="Picture 5" descr="Vysoká škola technická a ekonomická v Českých Budějovicí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33321" y="631974"/>
            <a:ext cx="6523776" cy="637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0886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8400" y="540000"/>
            <a:ext cx="9955504" cy="1143265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4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Metoda bazické varianty a metoda </a:t>
            </a:r>
            <a:r>
              <a:rPr lang="cs-CZ" altLang="cs-CZ" sz="4400" b="1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ahp</a:t>
            </a:r>
            <a:endParaRPr lang="cs-CZ" sz="4400" i="1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702719" y="1989634"/>
          <a:ext cx="8261698" cy="1261872"/>
        </p:xfrm>
        <a:graphic>
          <a:graphicData uri="http://schemas.openxmlformats.org/drawingml/2006/table">
            <a:tbl>
              <a:tblPr/>
              <a:tblGrid>
                <a:gridCol w="1215297"/>
                <a:gridCol w="1333973"/>
                <a:gridCol w="1087775"/>
                <a:gridCol w="1211678"/>
                <a:gridCol w="724111"/>
                <a:gridCol w="846405"/>
                <a:gridCol w="854450"/>
                <a:gridCol w="988009"/>
              </a:tblGrid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metoda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kompromisní varianta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pořizovací cena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kilometrický dojezd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výkon motoru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spotřeba energie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max. rychlost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objem zavazadl. prostoru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metoda bazické varianty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Renault ZOE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735 000 Kč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350 km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 kW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13,3 kWh/ 100 km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135 km/h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338 l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metoda AHP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Renault ZOE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pPr/>
              <a:t>10</a:t>
            </a:fld>
            <a:endParaRPr lang="cs-CZ"/>
          </a:p>
        </p:txBody>
      </p:sp>
      <p:pic>
        <p:nvPicPr>
          <p:cNvPr id="8194" name="Picture 2" descr="Renault Zoe ZE50 R135 price and specifications - EV Databas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30910" y="3501802"/>
            <a:ext cx="4608512" cy="25922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45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8400" y="540000"/>
            <a:ext cx="9955504" cy="1143265"/>
          </a:xfrm>
        </p:spPr>
        <p:txBody>
          <a:bodyPr>
            <a:noAutofit/>
          </a:bodyPr>
          <a:lstStyle/>
          <a:p>
            <a:pPr algn="ctr"/>
            <a:r>
              <a:rPr lang="cs-CZ" altLang="cs-CZ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Závěr</a:t>
            </a:r>
            <a:endParaRPr lang="cs-CZ" sz="4000" dirty="0"/>
          </a:p>
        </p:txBody>
      </p:sp>
      <p:sp>
        <p:nvSpPr>
          <p:cNvPr id="8" name="Obdélník 7"/>
          <p:cNvSpPr/>
          <p:nvPr/>
        </p:nvSpPr>
        <p:spPr>
          <a:xfrm>
            <a:off x="694606" y="1845618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charset="2"/>
              <a:buChar char="v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Zhodnocen současný stav klíčových faktorů</a:t>
            </a:r>
          </a:p>
          <a:p>
            <a:pPr marL="342900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charset="2"/>
              <a:buChar char="v"/>
              <a:defRPr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charset="2"/>
              <a:buChar char="v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Posouzena ekonomická náročnost provozu</a:t>
            </a:r>
          </a:p>
          <a:p>
            <a:pPr marL="342900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charset="2"/>
              <a:buChar char="v"/>
              <a:defRPr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charset="2"/>
              <a:buChar char="v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Zvolen kompromisní elektromobil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2486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608400" y="540000"/>
            <a:ext cx="10017408" cy="1116271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Doplňující </a:t>
            </a:r>
            <a:r>
              <a:rPr lang="cs-CZ" altLang="cs-CZ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>dotazy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8400" y="2235600"/>
            <a:ext cx="10017409" cy="4817035"/>
          </a:xfrm>
        </p:spPr>
        <p:txBody>
          <a:bodyPr rtlCol="0">
            <a:normAutofit/>
          </a:bodyPr>
          <a:lstStyle/>
          <a:p>
            <a:pPr>
              <a:lnSpc>
                <a:spcPct val="140000"/>
              </a:lnSpc>
              <a:buNone/>
            </a:pPr>
            <a:r>
              <a:rPr lang="cs-CZ" sz="2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Doplňující dotazy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od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oponenta práce: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  <a:buFont typeface="Wingdings" charset="2"/>
              <a:buChar char="v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Plánuje Česká republika podporu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elektromobility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aj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obyvateľov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(teda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nielen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podporu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štátne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orgány a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podnikateľov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)?</a:t>
            </a:r>
          </a:p>
          <a:p>
            <a:pPr>
              <a:lnSpc>
                <a:spcPct val="140000"/>
              </a:lnSpc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40000"/>
              </a:lnSpc>
              <a:buFont typeface="Wingdings" charset="2"/>
              <a:buChar char="v"/>
            </a:pP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Akým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iným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spôsobom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(okrem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dotácie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na elektromobily) by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mohla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zabezpečiť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podpora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rozvoj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elektromobility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(automobily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spaľovacím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motorom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produkujú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negatívne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externality)?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732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1320632" y="2286531"/>
            <a:ext cx="10017409" cy="1753005"/>
          </a:xfrm>
        </p:spPr>
        <p:txBody>
          <a:bodyPr/>
          <a:lstStyle/>
          <a:p>
            <a:pPr algn="ctr">
              <a:defRPr/>
            </a:pPr>
            <a:r>
              <a:rPr lang="cs-CZ" altLang="cs-CZ" sz="6000" b="1" dirty="0">
                <a:solidFill>
                  <a:schemeClr val="tx1"/>
                </a:solidFill>
                <a:latin typeface="Arial" charset="0"/>
                <a:cs typeface="Arial" charset="0"/>
              </a:rPr>
              <a:t>Děkuji za pozornost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577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608400" y="538287"/>
            <a:ext cx="11053912" cy="103529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Motivace </a:t>
            </a:r>
            <a:r>
              <a:rPr lang="cs-CZ" altLang="cs-CZ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>a důvody k </a:t>
            </a:r>
            <a:r>
              <a:rPr lang="cs-CZ" altLang="cs-CZ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výběru</a:t>
            </a:r>
            <a:r>
              <a:rPr lang="cs-CZ" altLang="cs-CZ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cs-CZ" altLang="cs-CZ" sz="40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altLang="cs-CZ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>daného </a:t>
            </a:r>
            <a:r>
              <a:rPr lang="cs-CZ" altLang="cs-CZ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tématu</a:t>
            </a:r>
            <a:endParaRPr lang="cs-CZ" altLang="cs-CZ" sz="40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921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8400" y="2234971"/>
            <a:ext cx="10017408" cy="283275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cs-CZ" sz="2400" dirty="0" smtClean="0">
                <a:latin typeface="Arial" charset="0"/>
                <a:cs typeface="Arial" charset="0"/>
              </a:rPr>
              <a:t>Osobní zájem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cs-CZ" sz="2400" dirty="0" smtClean="0">
                <a:latin typeface="Arial" charset="0"/>
                <a:cs typeface="Arial" charset="0"/>
              </a:rPr>
              <a:t>Aktuálnost tématu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endParaRPr lang="cs-CZ" altLang="cs-CZ" sz="2400" dirty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3206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608400" y="540000"/>
            <a:ext cx="9955504" cy="114326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Cíl diplomové práce</a:t>
            </a:r>
            <a:endParaRPr lang="cs-CZ" altLang="cs-CZ" sz="40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8400" y="2235600"/>
            <a:ext cx="10873208" cy="4539101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  <a:buFont typeface="Wingdings" pitchFamily="2" charset="2"/>
              <a:buChar char="v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Cílem diplomové práce je provést analýzu stávající situace na trhu osobních vozidel s elektrickým pohonem, identifikovat nejdůležitější aspekty související s motivací ke koupi elektromobilu a realizovat technicko-ekonomické zhodnocení výsledků.</a:t>
            </a:r>
          </a:p>
          <a:p>
            <a:pPr>
              <a:lnSpc>
                <a:spcPct val="140000"/>
              </a:lnSpc>
              <a:buFont typeface="Wingdings" pitchFamily="2" charset="2"/>
              <a:buChar char="v"/>
            </a:pPr>
            <a:endParaRPr lang="cs-CZ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1897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608400" y="540000"/>
            <a:ext cx="9955504" cy="114326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Metodika práce</a:t>
            </a:r>
            <a:endParaRPr lang="cs-CZ" altLang="cs-CZ" sz="40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12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8400" y="1701602"/>
            <a:ext cx="10010646" cy="496855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cs-CZ" sz="2400" dirty="0" smtClean="0">
                <a:latin typeface="Arial" charset="0"/>
                <a:ea typeface="Arial" charset="0"/>
                <a:cs typeface="Arial" charset="0"/>
              </a:rPr>
              <a:t>Identifikace klíčových faktorů</a:t>
            </a:r>
            <a:endParaRPr lang="cs-CZ" altLang="cs-CZ" sz="2400" dirty="0" smtClean="0">
              <a:latin typeface="Arial" pitchFamily="34" charset="0"/>
              <a:ea typeface="Arial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cs-CZ" sz="2400" dirty="0" smtClean="0">
                <a:latin typeface="Arial" charset="0"/>
                <a:ea typeface="Arial" charset="0"/>
                <a:cs typeface="Arial" charset="0"/>
              </a:rPr>
              <a:t>Posouzení ekonomické stránky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cs-CZ" sz="2400" dirty="0" smtClean="0">
                <a:latin typeface="Arial" charset="0"/>
                <a:ea typeface="Arial" charset="0"/>
                <a:cs typeface="Arial" charset="0"/>
              </a:rPr>
              <a:t>Výběr kompromisní varianty</a:t>
            </a:r>
          </a:p>
          <a:p>
            <a:pPr algn="just">
              <a:lnSpc>
                <a:spcPct val="150000"/>
              </a:lnSpc>
              <a:buNone/>
            </a:pPr>
            <a:endParaRPr lang="cs-CZ" sz="2400" dirty="0" smtClean="0">
              <a:latin typeface="Arial" pitchFamily="34" charset="0"/>
              <a:ea typeface="Arial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cs-CZ" sz="2400" dirty="0" smtClean="0">
                <a:latin typeface="Arial" charset="0"/>
                <a:cs typeface="Arial" charset="0"/>
              </a:rPr>
              <a:t>Sběr dat – odborná literatura, pozorování, dotazování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cs-CZ" sz="2400" dirty="0" smtClean="0">
                <a:latin typeface="Arial" charset="0"/>
                <a:ea typeface="Arial" charset="0"/>
                <a:cs typeface="Arial" charset="0"/>
              </a:rPr>
              <a:t>Metody – indukce, dedukce, komparace, syntéza, bazická varianta, AHP, analýza.</a:t>
            </a:r>
            <a:endParaRPr lang="cs-CZ" sz="2400" dirty="0" smtClean="0">
              <a:latin typeface="Arial" pitchFamily="34" charset="0"/>
              <a:ea typeface="Arial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endParaRPr lang="cs-CZ" altLang="cs-CZ" sz="2400" dirty="0">
              <a:latin typeface="Arial" charset="0"/>
              <a:cs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4142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608400" y="540000"/>
            <a:ext cx="10017408" cy="1116271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Identifikované klíčové faktory</a:t>
            </a:r>
            <a:endParaRPr lang="cs-CZ" altLang="cs-CZ" sz="40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8400" y="1702800"/>
            <a:ext cx="10153127" cy="4740271"/>
          </a:xfrm>
        </p:spPr>
        <p:txBody>
          <a:bodyPr rtlCol="0">
            <a:normAutofit/>
          </a:bodyPr>
          <a:lstStyle/>
          <a:p>
            <a:pPr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Pořizovací cena,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kilometrický dojezd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nabíjecí infrastruktura, státní podpora, nabídka vozů, doba nabíjení</a:t>
            </a:r>
          </a:p>
          <a:p>
            <a:pPr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Nutná legislativní úprava v oblasti nabíjecí infrastruktury</a:t>
            </a:r>
          </a:p>
          <a:p>
            <a:pPr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None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pPr/>
              <a:t>5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054646" y="3717826"/>
          <a:ext cx="9865096" cy="2085277"/>
        </p:xfrm>
        <a:graphic>
          <a:graphicData uri="http://schemas.openxmlformats.org/drawingml/2006/table">
            <a:tbl>
              <a:tblPr/>
              <a:tblGrid>
                <a:gridCol w="6408712"/>
                <a:gridCol w="3456384"/>
              </a:tblGrid>
              <a:tr h="1847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legislativní rámec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legislativní úprava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1847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361/2000 Sb., zákon o provozu na pozemních komunikacích</a:t>
                      </a:r>
                      <a:endParaRPr lang="cs-CZ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specifikace vyhrazeného místa, stanovení přestupku</a:t>
                      </a:r>
                      <a:endParaRPr lang="cs-CZ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847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294/2015 Sb., vyhláška, kterou se provádějí pravidla provozu na pozemních komunikacích</a:t>
                      </a:r>
                      <a:endParaRPr lang="cs-CZ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standardizace dopravního značení – svislé a vodorovné</a:t>
                      </a:r>
                      <a:endParaRPr lang="cs-CZ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847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398/2009 Sb., vyhláška o obecných technických požadavcích zabezpečujících </a:t>
                      </a:r>
                      <a:r>
                        <a:rPr lang="cs-CZ" sz="18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bezbarierové</a:t>
                      </a:r>
                      <a:r>
                        <a:rPr lang="cs-CZ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užívání budov</a:t>
                      </a:r>
                      <a:endParaRPr lang="cs-CZ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povinnosti developera při zřizování vyhrazených míst</a:t>
                      </a:r>
                      <a:endParaRPr lang="cs-CZ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4009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608400" y="540000"/>
            <a:ext cx="10017408" cy="1116271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Současná situace x možné řešení</a:t>
            </a:r>
            <a:endParaRPr lang="cs-CZ" altLang="cs-CZ" sz="40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pic>
        <p:nvPicPr>
          <p:cNvPr id="6" name="Obrázek 5" descr="C:\Users\Vojtěch\Desktop\received_72647893115070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0670" y="2061642"/>
            <a:ext cx="4032447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9222" y="1917626"/>
            <a:ext cx="3600400" cy="3168352"/>
          </a:xfrm>
          <a:prstGeom prst="rect">
            <a:avLst/>
          </a:prstGeom>
          <a:noFill/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4009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608400" y="540000"/>
            <a:ext cx="10017408" cy="112655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Ekonomická náročnost provozu</a:t>
            </a:r>
            <a:endParaRPr lang="cs-CZ" altLang="cs-CZ" sz="4000" b="1" i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3806" y="2129334"/>
            <a:ext cx="10017408" cy="4042711"/>
          </a:xfrm>
        </p:spPr>
        <p:txBody>
          <a:bodyPr rtlCol="0">
            <a:normAutofit/>
          </a:bodyPr>
          <a:lstStyle/>
          <a:p>
            <a:pPr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dirty="0"/>
          </a:p>
        </p:txBody>
      </p:sp>
      <p:graphicFrame>
        <p:nvGraphicFramePr>
          <p:cNvPr id="5" name="Graf 4"/>
          <p:cNvGraphicFramePr/>
          <p:nvPr/>
        </p:nvGraphicFramePr>
        <p:xfrm>
          <a:off x="2422798" y="1845618"/>
          <a:ext cx="6886202" cy="3518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Zástupný symbol pro číslo snímku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4892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608400" y="540000"/>
            <a:ext cx="10017408" cy="112655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Optimální stav</a:t>
            </a:r>
            <a:endParaRPr lang="cs-CZ" altLang="cs-CZ" sz="4000" b="1" i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3806" y="2129334"/>
            <a:ext cx="10017408" cy="4042711"/>
          </a:xfrm>
        </p:spPr>
        <p:txBody>
          <a:bodyPr rtlCol="0">
            <a:normAutofit/>
          </a:bodyPr>
          <a:lstStyle/>
          <a:p>
            <a:pPr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dirty="0"/>
          </a:p>
        </p:txBody>
      </p:sp>
      <p:graphicFrame>
        <p:nvGraphicFramePr>
          <p:cNvPr id="5" name="Graf 4"/>
          <p:cNvGraphicFramePr/>
          <p:nvPr/>
        </p:nvGraphicFramePr>
        <p:xfrm>
          <a:off x="334566" y="1701602"/>
          <a:ext cx="5851525" cy="248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/>
          <p:cNvGraphicFramePr/>
          <p:nvPr/>
        </p:nvGraphicFramePr>
        <p:xfrm>
          <a:off x="4943078" y="4149874"/>
          <a:ext cx="5851525" cy="247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334566" y="477466"/>
            <a:ext cx="11017224" cy="5976664"/>
          </a:xfrm>
          <a:prstGeom prst="rect">
            <a:avLst/>
          </a:prstGeom>
        </p:spPr>
        <p:txBody>
          <a:bodyPr vert="horz" lIns="108850" tIns="54425" rIns="108850" bIns="54425">
            <a:normAutofit/>
          </a:bodyPr>
          <a:lstStyle/>
          <a:p>
            <a:pPr marL="326551" marR="0" lvl="0" indent="-326551" algn="l" defTabSz="914400" rtl="0" eaLnBrk="1" fontAlgn="auto" latinLnBrk="0" hangingPunct="1">
              <a:lnSpc>
                <a:spcPct val="150000"/>
              </a:lnSpc>
              <a:spcBef>
                <a:spcPts val="714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326551" marR="0" lvl="0" indent="-326551" algn="l" defTabSz="914400" rtl="0" eaLnBrk="1" fontAlgn="auto" latinLnBrk="0" hangingPunct="1">
              <a:lnSpc>
                <a:spcPct val="150000"/>
              </a:lnSpc>
              <a:spcBef>
                <a:spcPts val="714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                     Německo</a:t>
            </a:r>
          </a:p>
          <a:p>
            <a:pPr marL="326551" marR="0" lvl="0" indent="-326551" algn="l" defTabSz="914400" rtl="0" eaLnBrk="1" fontAlgn="auto" latinLnBrk="0" hangingPunct="1">
              <a:lnSpc>
                <a:spcPct val="150000"/>
              </a:lnSpc>
              <a:spcBef>
                <a:spcPts val="714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v"/>
              <a:tabLst/>
              <a:defRPr/>
            </a:pPr>
            <a:endParaRPr lang="cs-CZ" altLang="cs-CZ" sz="2400" dirty="0" smtClean="0">
              <a:latin typeface="Arial" charset="0"/>
              <a:cs typeface="Arial" charset="0"/>
            </a:endParaRPr>
          </a:p>
          <a:p>
            <a:pPr marL="326551" marR="0" lvl="0" indent="-326551" algn="l" defTabSz="914400" rtl="0" eaLnBrk="1" fontAlgn="auto" latinLnBrk="0" hangingPunct="1">
              <a:lnSpc>
                <a:spcPct val="150000"/>
              </a:lnSpc>
              <a:spcBef>
                <a:spcPts val="714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v"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326551" marR="0" lvl="0" indent="-326551" algn="l" defTabSz="914400" rtl="0" eaLnBrk="1" fontAlgn="auto" latinLnBrk="0" hangingPunct="1">
              <a:lnSpc>
                <a:spcPct val="150000"/>
              </a:lnSpc>
              <a:spcBef>
                <a:spcPts val="714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cs-CZ" altLang="cs-CZ" sz="2400" noProof="0" dirty="0" smtClean="0">
                <a:latin typeface="Arial" charset="0"/>
                <a:cs typeface="Arial" charset="0"/>
              </a:rPr>
              <a:t>                                                                           </a:t>
            </a:r>
            <a:br>
              <a:rPr lang="cs-CZ" altLang="cs-CZ" sz="2400" noProof="0" dirty="0" smtClean="0">
                <a:latin typeface="Arial" charset="0"/>
                <a:cs typeface="Arial" charset="0"/>
              </a:rPr>
            </a:br>
            <a:r>
              <a:rPr lang="cs-CZ" altLang="cs-CZ" sz="2400" noProof="0" dirty="0" smtClean="0">
                <a:latin typeface="Arial" charset="0"/>
                <a:cs typeface="Arial" charset="0"/>
              </a:rPr>
              <a:t>                                                                            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Dánsko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714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326551" marR="0" lvl="0" indent="-326551" algn="l" defTabSz="914400" rtl="0" eaLnBrk="1" fontAlgn="auto" latinLnBrk="0" hangingPunct="1">
              <a:lnSpc>
                <a:spcPct val="100000"/>
              </a:lnSpc>
              <a:spcBef>
                <a:spcPts val="714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cs-CZ" altLang="cs-CZ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326551" marR="0" lvl="0" indent="-326551" algn="l" defTabSz="914400" rtl="0" eaLnBrk="1" fontAlgn="auto" latinLnBrk="0" hangingPunct="1">
              <a:lnSpc>
                <a:spcPct val="100000"/>
              </a:lnSpc>
              <a:spcBef>
                <a:spcPts val="714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cs-CZ" altLang="cs-CZ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326551" marR="0" lvl="0" indent="-326551" algn="l" defTabSz="914400" rtl="0" eaLnBrk="1" fontAlgn="auto" latinLnBrk="0" hangingPunct="1">
              <a:lnSpc>
                <a:spcPct val="100000"/>
              </a:lnSpc>
              <a:spcBef>
                <a:spcPts val="714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cs-CZ" altLang="cs-CZ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326551" marR="0" lvl="0" indent="-326551" algn="l" defTabSz="914400" rtl="0" eaLnBrk="1" fontAlgn="auto" latinLnBrk="0" hangingPunct="1">
              <a:lnSpc>
                <a:spcPct val="100000"/>
              </a:lnSpc>
              <a:spcBef>
                <a:spcPts val="714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cs-CZ" altLang="cs-CZ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892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8400" y="540000"/>
            <a:ext cx="9955504" cy="1143265"/>
          </a:xfrm>
        </p:spPr>
        <p:txBody>
          <a:bodyPr>
            <a:normAutofit/>
          </a:bodyPr>
          <a:lstStyle/>
          <a:p>
            <a:pPr algn="ctr"/>
            <a:r>
              <a:rPr lang="cs-CZ" altLang="cs-CZ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4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Výběr kompromisní varianty</a:t>
            </a:r>
            <a:endParaRPr lang="cs-CZ" sz="4400" i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02718" y="1989634"/>
          <a:ext cx="8230674" cy="3149673"/>
        </p:xfrm>
        <a:graphic>
          <a:graphicData uri="http://schemas.openxmlformats.org/drawingml/2006/table">
            <a:tbl>
              <a:tblPr/>
              <a:tblGrid>
                <a:gridCol w="1252708"/>
                <a:gridCol w="1124309"/>
                <a:gridCol w="1244478"/>
                <a:gridCol w="750638"/>
                <a:gridCol w="1247771"/>
                <a:gridCol w="1116079"/>
                <a:gridCol w="1494691"/>
              </a:tblGrid>
              <a:tr h="524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vozidlo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pořizovací cena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kilometrický dojezd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výkon motoru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spotřeba energie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max. rychlost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objem zavazadlového prostoru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262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Hyundai IONIQ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899 999 Kč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270 km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 kW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11,5 kWh/100km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165 km/h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357 l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62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Nissan Leaf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950 000 Kč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240 km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 kW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 kWh/100km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144 km/h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435 l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24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Volkswagen e-Golf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959 000 Kč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180 km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85 kW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12,7 kWh/100km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140 km/h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341 l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62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BMW i3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954 000 Kč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260 km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125 kW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13,1 kWh/100km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150 km/h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260 l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62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Kia</a:t>
                      </a: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Soul EV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849 950 Kč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212 km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81 kW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14,7 kWh/100km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145 km/h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281 l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62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Renault ZOE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735 000 Kč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350 km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 kW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13,3 kWh/100km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135 km/h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338 l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62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váhy významnosti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0,3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0,25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0,2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0,05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0,06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0,14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62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povaha kritéria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MIN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MAX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MAX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MIN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MAX</a:t>
                      </a:r>
                      <a:endParaRPr lang="cs-CZ" sz="1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MAX</a:t>
                      </a:r>
                      <a:endParaRPr lang="cs-CZ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45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2506</TotalTime>
  <Words>472</Words>
  <Application>Microsoft Office PowerPoint</Application>
  <PresentationFormat>Vlastní</PresentationFormat>
  <Paragraphs>152</Paragraphs>
  <Slides>13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 Specifikace a vyhodnocení klíčových faktorů ovlivňujících poptávku po vozidlech s elektrickým pohonem  </vt:lpstr>
      <vt:lpstr>Motivace a důvody k výběru daného tématu</vt:lpstr>
      <vt:lpstr>Cíl diplomové práce</vt:lpstr>
      <vt:lpstr>Metodika práce</vt:lpstr>
      <vt:lpstr>Identifikované klíčové faktory</vt:lpstr>
      <vt:lpstr>Současná situace x možné řešení</vt:lpstr>
      <vt:lpstr>Ekonomická náročnost provozu</vt:lpstr>
      <vt:lpstr>Optimální stav</vt:lpstr>
      <vt:lpstr> Výběr kompromisní varianty</vt:lpstr>
      <vt:lpstr> Metoda bazické varianty a metoda ahp</vt:lpstr>
      <vt:lpstr>Závěr</vt:lpstr>
      <vt:lpstr>Doplňující dotazy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bezpečnosti a plynulosti silničního provozu ve vybrané lokalitě</dc:title>
  <dc:creator>Miroslav Šťastný</dc:creator>
  <cp:lastModifiedBy>Vojta Blažek</cp:lastModifiedBy>
  <cp:revision>110</cp:revision>
  <dcterms:created xsi:type="dcterms:W3CDTF">2017-06-08T19:39:07Z</dcterms:created>
  <dcterms:modified xsi:type="dcterms:W3CDTF">2020-06-08T16:27:14Z</dcterms:modified>
</cp:coreProperties>
</file>