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77" r:id="rId9"/>
    <p:sldId id="272" r:id="rId10"/>
    <p:sldId id="278" r:id="rId11"/>
    <p:sldId id="273" r:id="rId12"/>
    <p:sldId id="270" r:id="rId13"/>
    <p:sldId id="271" r:id="rId14"/>
  </p:sldIdLst>
  <p:sldSz cx="12190413" cy="6859588"/>
  <p:notesSz cx="6858000" cy="9144000"/>
  <p:defaultTextStyle>
    <a:defPPr>
      <a:defRPr lang="cs-CZ"/>
    </a:defPPr>
    <a:lvl1pPr marL="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5185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103701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55552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207403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59254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311105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62956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414807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478"/>
  </p:normalViewPr>
  <p:slideViewPr>
    <p:cSldViewPr>
      <p:cViewPr varScale="1">
        <p:scale>
          <a:sx n="103" d="100"/>
          <a:sy n="103" d="100"/>
        </p:scale>
        <p:origin x="-720" y="-10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ojt&#283;ch\Desktop\elektromobil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ojt&#283;ch\Desktop\elektromobil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ojt&#283;ch\Desktop\elektromobil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List1!$A$11</c:f>
              <c:strCache>
                <c:ptCount val="1"/>
                <c:pt idx="0">
                  <c:v>pořizovací cena </c:v>
                </c:pt>
              </c:strCache>
            </c:strRef>
          </c:tx>
          <c:spPr>
            <a:solidFill>
              <a:schemeClr val="accent2"/>
            </a:solidFill>
          </c:spPr>
          <c:val>
            <c:numRef>
              <c:f>List1!$B$11:$D$11</c:f>
              <c:numCache>
                <c:formatCode>#,##0.00\ "Kč"</c:formatCode>
                <c:ptCount val="3"/>
                <c:pt idx="0">
                  <c:v>959000</c:v>
                </c:pt>
                <c:pt idx="1">
                  <c:v>457900</c:v>
                </c:pt>
                <c:pt idx="2">
                  <c:v>513900</c:v>
                </c:pt>
              </c:numCache>
            </c:numRef>
          </c:val>
        </c:ser>
        <c:ser>
          <c:idx val="1"/>
          <c:order val="1"/>
          <c:tx>
            <c:strRef>
              <c:f>List1!$A$12</c:f>
              <c:strCache>
                <c:ptCount val="1"/>
                <c:pt idx="0">
                  <c:v>provoz první 3 roky</c:v>
                </c:pt>
              </c:strCache>
            </c:strRef>
          </c:tx>
          <c:spPr>
            <a:solidFill>
              <a:srgbClr val="FF0000"/>
            </a:solidFill>
          </c:spPr>
          <c:val>
            <c:numRef>
              <c:f>List1!$B$12:$D$12</c:f>
              <c:numCache>
                <c:formatCode>#,##0.00\ "Kč"</c:formatCode>
                <c:ptCount val="3"/>
                <c:pt idx="0">
                  <c:v>45750</c:v>
                </c:pt>
                <c:pt idx="1">
                  <c:v>107290</c:v>
                </c:pt>
                <c:pt idx="2">
                  <c:v>102034</c:v>
                </c:pt>
              </c:numCache>
            </c:numRef>
          </c:val>
        </c:ser>
        <c:ser>
          <c:idx val="2"/>
          <c:order val="2"/>
          <c:tx>
            <c:strRef>
              <c:f>List1!$A$13</c:f>
              <c:strCache>
                <c:ptCount val="1"/>
                <c:pt idx="0">
                  <c:v>provoz další 2 roky</c:v>
                </c:pt>
              </c:strCache>
            </c:strRef>
          </c:tx>
          <c:spPr>
            <a:solidFill>
              <a:srgbClr val="92D050"/>
            </a:solidFill>
          </c:spPr>
          <c:val>
            <c:numRef>
              <c:f>List1!$B$13:$D$13</c:f>
              <c:numCache>
                <c:formatCode>#,##0.00\ "Kč"</c:formatCode>
                <c:ptCount val="3"/>
                <c:pt idx="0">
                  <c:v>30800</c:v>
                </c:pt>
                <c:pt idx="1">
                  <c:v>72060</c:v>
                </c:pt>
                <c:pt idx="2">
                  <c:v>68556</c:v>
                </c:pt>
              </c:numCache>
            </c:numRef>
          </c:val>
        </c:ser>
        <c:overlap val="100"/>
        <c:axId val="117782784"/>
        <c:axId val="95653888"/>
      </c:barChart>
      <c:catAx>
        <c:axId val="117782784"/>
        <c:scaling>
          <c:orientation val="minMax"/>
        </c:scaling>
        <c:delete val="1"/>
        <c:axPos val="b"/>
        <c:tickLblPos val="none"/>
        <c:crossAx val="95653888"/>
        <c:crosses val="autoZero"/>
        <c:auto val="1"/>
        <c:lblAlgn val="ctr"/>
        <c:lblOffset val="100"/>
      </c:catAx>
      <c:valAx>
        <c:axId val="95653888"/>
        <c:scaling>
          <c:orientation val="minMax"/>
        </c:scaling>
        <c:axPos val="l"/>
        <c:majorGridlines/>
        <c:numFmt formatCode="#,##0.00\ &quot;Kč&quot;" sourceLinked="1"/>
        <c:tickLblPos val="nextTo"/>
        <c:crossAx val="1177827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List1!$A$57</c:f>
              <c:strCache>
                <c:ptCount val="1"/>
                <c:pt idx="0">
                  <c:v>pořizovací cena </c:v>
                </c:pt>
              </c:strCache>
            </c:strRef>
          </c:tx>
          <c:spPr>
            <a:solidFill>
              <a:schemeClr val="accent2"/>
            </a:solidFill>
          </c:spPr>
          <c:val>
            <c:numRef>
              <c:f>List1!$B$57:$D$57</c:f>
              <c:numCache>
                <c:formatCode>#,##0.00\ "Kč"</c:formatCode>
                <c:ptCount val="3"/>
                <c:pt idx="0">
                  <c:v>715000</c:v>
                </c:pt>
                <c:pt idx="1">
                  <c:v>508000</c:v>
                </c:pt>
                <c:pt idx="2">
                  <c:v>627000</c:v>
                </c:pt>
              </c:numCache>
            </c:numRef>
          </c:val>
        </c:ser>
        <c:ser>
          <c:idx val="1"/>
          <c:order val="1"/>
          <c:tx>
            <c:strRef>
              <c:f>List1!$A$58</c:f>
              <c:strCache>
                <c:ptCount val="1"/>
                <c:pt idx="0">
                  <c:v>provoz první 3 roky</c:v>
                </c:pt>
              </c:strCache>
            </c:strRef>
          </c:tx>
          <c:spPr>
            <a:solidFill>
              <a:srgbClr val="FF0000"/>
            </a:solidFill>
          </c:spPr>
          <c:val>
            <c:numRef>
              <c:f>List1!$B$58:$D$58</c:f>
              <c:numCache>
                <c:formatCode>#,##0.00\ "Kč"</c:formatCode>
                <c:ptCount val="3"/>
                <c:pt idx="0">
                  <c:v>110109</c:v>
                </c:pt>
                <c:pt idx="1">
                  <c:v>155280</c:v>
                </c:pt>
                <c:pt idx="2">
                  <c:v>139608</c:v>
                </c:pt>
              </c:numCache>
            </c:numRef>
          </c:val>
        </c:ser>
        <c:ser>
          <c:idx val="2"/>
          <c:order val="2"/>
          <c:tx>
            <c:strRef>
              <c:f>List1!$A$59</c:f>
              <c:strCache>
                <c:ptCount val="1"/>
                <c:pt idx="0">
                  <c:v>provoz další 2 roky</c:v>
                </c:pt>
              </c:strCache>
            </c:strRef>
          </c:tx>
          <c:spPr>
            <a:solidFill>
              <a:schemeClr val="accent4"/>
            </a:solidFill>
          </c:spPr>
          <c:val>
            <c:numRef>
              <c:f>List1!$B$59:$D$59</c:f>
              <c:numCache>
                <c:formatCode>#,##0.00\ "Kč"</c:formatCode>
                <c:ptCount val="3"/>
                <c:pt idx="0">
                  <c:v>74352</c:v>
                </c:pt>
                <c:pt idx="1">
                  <c:v>104466</c:v>
                </c:pt>
                <c:pt idx="2">
                  <c:v>94018</c:v>
                </c:pt>
              </c:numCache>
            </c:numRef>
          </c:val>
        </c:ser>
        <c:overlap val="100"/>
        <c:axId val="95675520"/>
        <c:axId val="95677056"/>
      </c:barChart>
      <c:catAx>
        <c:axId val="95675520"/>
        <c:scaling>
          <c:orientation val="minMax"/>
        </c:scaling>
        <c:delete val="1"/>
        <c:axPos val="b"/>
        <c:tickLblPos val="none"/>
        <c:crossAx val="95677056"/>
        <c:crosses val="autoZero"/>
        <c:auto val="1"/>
        <c:lblAlgn val="ctr"/>
        <c:lblOffset val="100"/>
      </c:catAx>
      <c:valAx>
        <c:axId val="95677056"/>
        <c:scaling>
          <c:orientation val="minMax"/>
        </c:scaling>
        <c:axPos val="l"/>
        <c:majorGridlines/>
        <c:numFmt formatCode="#,##0.00\ &quot;Kč&quot;" sourceLinked="1"/>
        <c:tickLblPos val="nextTo"/>
        <c:crossAx val="956755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tx>
            <c:strRef>
              <c:f>List1!$A$97</c:f>
              <c:strCache>
                <c:ptCount val="1"/>
                <c:pt idx="0">
                  <c:v>pořizovací cena </c:v>
                </c:pt>
              </c:strCache>
            </c:strRef>
          </c:tx>
          <c:spPr>
            <a:solidFill>
              <a:schemeClr val="accent2"/>
            </a:solidFill>
          </c:spPr>
          <c:val>
            <c:numRef>
              <c:f>List1!$B$97:$D$97</c:f>
              <c:numCache>
                <c:formatCode>#,##0.00\ "Kč"</c:formatCode>
                <c:ptCount val="3"/>
                <c:pt idx="0">
                  <c:v>789112</c:v>
                </c:pt>
                <c:pt idx="1">
                  <c:v>760458</c:v>
                </c:pt>
                <c:pt idx="2">
                  <c:v>901310</c:v>
                </c:pt>
              </c:numCache>
            </c:numRef>
          </c:val>
        </c:ser>
        <c:ser>
          <c:idx val="1"/>
          <c:order val="1"/>
          <c:tx>
            <c:strRef>
              <c:f>List1!$A$98</c:f>
              <c:strCache>
                <c:ptCount val="1"/>
                <c:pt idx="0">
                  <c:v>provoz první 3 roky</c:v>
                </c:pt>
              </c:strCache>
            </c:strRef>
          </c:tx>
          <c:spPr>
            <a:solidFill>
              <a:srgbClr val="FF0000"/>
            </a:solidFill>
          </c:spPr>
          <c:val>
            <c:numRef>
              <c:f>List1!$B$98:$D$98</c:f>
              <c:numCache>
                <c:formatCode>#,##0.00\ "Kč"</c:formatCode>
                <c:ptCount val="3"/>
                <c:pt idx="0">
                  <c:v>98610</c:v>
                </c:pt>
                <c:pt idx="1">
                  <c:v>144275</c:v>
                </c:pt>
                <c:pt idx="2">
                  <c:v>131701</c:v>
                </c:pt>
              </c:numCache>
            </c:numRef>
          </c:val>
        </c:ser>
        <c:ser>
          <c:idx val="2"/>
          <c:order val="2"/>
          <c:tx>
            <c:strRef>
              <c:f>List1!$A$99</c:f>
              <c:strCache>
                <c:ptCount val="1"/>
                <c:pt idx="0">
                  <c:v>provoz další 2 roky</c:v>
                </c:pt>
              </c:strCache>
            </c:strRef>
          </c:tx>
          <c:spPr>
            <a:solidFill>
              <a:schemeClr val="accent4"/>
            </a:solidFill>
          </c:spPr>
          <c:val>
            <c:numRef>
              <c:f>List1!$B$99:$D$99</c:f>
              <c:numCache>
                <c:formatCode>#,##0.00\ "Kč"</c:formatCode>
                <c:ptCount val="3"/>
                <c:pt idx="0">
                  <c:v>66600</c:v>
                </c:pt>
                <c:pt idx="1">
                  <c:v>97196</c:v>
                </c:pt>
                <c:pt idx="2">
                  <c:v>89014</c:v>
                </c:pt>
              </c:numCache>
            </c:numRef>
          </c:val>
        </c:ser>
        <c:overlap val="100"/>
        <c:axId val="113200512"/>
        <c:axId val="113206400"/>
      </c:barChart>
      <c:catAx>
        <c:axId val="113200512"/>
        <c:scaling>
          <c:orientation val="minMax"/>
        </c:scaling>
        <c:delete val="1"/>
        <c:axPos val="b"/>
        <c:tickLblPos val="none"/>
        <c:crossAx val="113206400"/>
        <c:crosses val="autoZero"/>
        <c:auto val="1"/>
        <c:lblAlgn val="ctr"/>
        <c:lblOffset val="100"/>
      </c:catAx>
      <c:valAx>
        <c:axId val="113206400"/>
        <c:scaling>
          <c:orientation val="minMax"/>
        </c:scaling>
        <c:axPos val="l"/>
        <c:majorGridlines/>
        <c:numFmt formatCode="#,##0.00\ &quot;Kč&quot;" sourceLinked="1"/>
        <c:tickLblPos val="nextTo"/>
        <c:crossAx val="1132005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D4865-A5FE-484F-8CED-C2C503AA4ADF}" type="datetimeFigureOut">
              <a:rPr lang="cs-CZ" smtClean="0"/>
              <a:pPr/>
              <a:t>08.06.2020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2E91-E752-4182-ABDC-F3D2D09E7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4884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52E91-E752-4182-ABDC-F3D2D09E7F5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1950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52E91-E752-4182-ABDC-F3D2D09E7F5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08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7603" y="3124923"/>
            <a:ext cx="8228529" cy="18948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7603" y="5004480"/>
            <a:ext cx="8228529" cy="1371918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18" y="1110946"/>
            <a:ext cx="2286529" cy="507934"/>
          </a:xfrm>
        </p:spPr>
        <p:txBody>
          <a:bodyPr/>
          <a:lstStyle/>
          <a:p>
            <a:fld id="{36028B01-613A-46E5-B725-79BBF29BFB59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989" y="4118707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0226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5949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655" y="5789492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39669" y="4496841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162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F84C-5B32-4DA5-92C0-8903B34D95A4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49" y="274703"/>
            <a:ext cx="2234909" cy="585288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7A2A-C5BD-49DB-A933-5C0260CAE576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9955504" cy="487488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501203-478F-4F55-A678-3C2237D94FC5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603" y="2896270"/>
            <a:ext cx="8228529" cy="2054066"/>
          </a:xfrm>
        </p:spPr>
        <p:txBody>
          <a:bodyPr/>
          <a:lstStyle>
            <a:lvl1pPr algn="l">
              <a:buNone/>
              <a:defRPr sz="36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7603" y="5011310"/>
            <a:ext cx="8228529" cy="1371918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198" y="1107280"/>
            <a:ext cx="2286529" cy="507934"/>
          </a:xfrm>
        </p:spPr>
        <p:txBody>
          <a:bodyPr/>
          <a:lstStyle/>
          <a:p>
            <a:fld id="{C5F01977-A5E0-4737-B799-53F382F417BC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4239" y="4115846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042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655" y="5792541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060" y="4480925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29013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255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5B03-8933-4626-B2D7-7C62371CC61F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2923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057091" cy="1143265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226B-06EC-4E4B-B945-66B249C4DFAE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52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854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521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0446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89D1EB-5788-4D07-9216-B5BC2DC9BC54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6F27-5456-43CA-A1BF-F8B927AA5C72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5497" y="3125034"/>
            <a:ext cx="6310821" cy="609521"/>
          </a:xfrm>
        </p:spPr>
        <p:txBody>
          <a:bodyPr anchor="b"/>
          <a:lstStyle>
            <a:lvl1pPr algn="l">
              <a:buNone/>
              <a:defRPr sz="24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1858" y="274383"/>
            <a:ext cx="2035799" cy="4984634"/>
          </a:xfrm>
        </p:spPr>
        <p:txBody>
          <a:bodyPr/>
          <a:lstStyle>
            <a:lvl1pPr marL="0" indent="0">
              <a:spcBef>
                <a:spcPts val="476"/>
              </a:spcBef>
              <a:spcAft>
                <a:spcPts val="1190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347" y="274384"/>
            <a:ext cx="7517421" cy="632911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D4629D-0357-4B54-ACA8-8285C184F1EC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6545" y="3125034"/>
            <a:ext cx="6310821" cy="609521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8529" cy="685958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8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19890" y="264856"/>
            <a:ext cx="2031736" cy="4957196"/>
          </a:xfrm>
        </p:spPr>
        <p:txBody>
          <a:bodyPr rot="0" spcFirstLastPara="0" vertOverflow="overflow" horzOverflow="overflow" vert="horz" wrap="square" lIns="108850" tIns="54425" rIns="108850" bIns="54425" numCol="1" spcCol="326551" rtlCol="0" fromWordArt="0" anchor="t" anchorCtr="0" forceAA="0" compatLnSpc="1">
            <a:normAutofit/>
          </a:bodyPr>
          <a:lstStyle>
            <a:lvl1pPr marL="0" indent="0">
              <a:spcBef>
                <a:spcPts val="119"/>
              </a:spcBef>
              <a:spcAft>
                <a:spcPts val="476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1C7407-AB1B-4728-AC23-E412F88C5C84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955504" cy="1143265"/>
          </a:xfrm>
          <a:prstGeom prst="rect">
            <a:avLst/>
          </a:prstGeom>
        </p:spPr>
        <p:txBody>
          <a:bodyPr vert="horz" lIns="108850" tIns="54425" rIns="108850" bIns="54425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521" y="1600570"/>
            <a:ext cx="9955504" cy="4874881"/>
          </a:xfrm>
          <a:prstGeom prst="rect">
            <a:avLst/>
          </a:prstGeom>
        </p:spPr>
        <p:txBody>
          <a:bodyPr vert="horz" lIns="108850" tIns="54425" rIns="108850" bIns="54425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2915" y="1018171"/>
            <a:ext cx="2012146" cy="51199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645BFC-FB53-49A0-A3A6-0F51B89AF7D5}" type="datetime1">
              <a:rPr lang="cs-CZ" smtClean="0"/>
              <a:pPr/>
              <a:t>08.06.2020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1787" y="3677219"/>
            <a:ext cx="3201141" cy="48761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587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7277" y="5735378"/>
            <a:ext cx="812694" cy="521329"/>
          </a:xfrm>
          <a:prstGeom prst="rect">
            <a:avLst/>
          </a:prstGeom>
        </p:spPr>
        <p:txBody>
          <a:bodyPr vert="horz" lIns="108850" tIns="54425" rIns="108850" bIns="54425" anchor="ctr"/>
          <a:lstStyle>
            <a:lvl1pPr algn="ctr" eaLnBrk="1" latinLnBrk="0" hangingPunct="1">
              <a:defRPr kumimoji="0" sz="1700" b="1">
                <a:solidFill>
                  <a:srgbClr val="FFFFFF"/>
                </a:solidFill>
              </a:defRPr>
            </a:lvl1pPr>
          </a:lstStyle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6551" indent="-326551" algn="l" rtl="0" eaLnBrk="1" latinLnBrk="0" hangingPunct="1">
        <a:spcBef>
          <a:spcPts val="714"/>
        </a:spcBef>
        <a:buClr>
          <a:schemeClr val="accent1"/>
        </a:buClr>
        <a:buSzPct val="70000"/>
        <a:buFont typeface="Wingdings"/>
        <a:buChar char="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51" indent="-32655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5052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603" indent="-2177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153" indent="-21770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394704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21254" indent="-21770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047805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url=https://ev-database.org/car/1205/Renault-Zoe-ZE50-R135&amp;psig=AOvVaw1uTgizQyzjY9n6C1POoXp6&amp;ust=1591194134175000&amp;source=images&amp;cd=vfe&amp;ved=0CAIQjRxqFwoTCMCI8Kaq4-kCFQAAAAAdAAAAABA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38822" y="1989634"/>
            <a:ext cx="9142810" cy="2376264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Specifikace a vyhodnocení klíčových faktorů ovlivňujících poptávku po vozidlech s elektrickým pohonem 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42878" y="4437906"/>
            <a:ext cx="7180535" cy="2226190"/>
          </a:xfrm>
        </p:spPr>
        <p:txBody>
          <a:bodyPr rtlCol="0">
            <a:normAutofit fontScale="32500" lnSpcReduction="20000"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diplomové </a:t>
            </a: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práce: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Bc. Vojtěch Blažek</a:t>
            </a:r>
            <a:endParaRPr lang="cs-CZ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diplomové práce</a:t>
            </a: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Ing. </a:t>
            </a:r>
            <a:r>
              <a:rPr lang="cs-CZ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Ondrej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Stopka, PhD.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diplomové </a:t>
            </a: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práce: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</a:t>
            </a:r>
            <a:r>
              <a:rPr lang="cs-CZ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Pavol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Meško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PhD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2020</a:t>
            </a:r>
            <a:endParaRPr lang="fr-CA" sz="60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sz="4300" dirty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3321" y="631974"/>
            <a:ext cx="6523776" cy="63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88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Metoda bazické varianty a metoda </a:t>
            </a:r>
            <a:r>
              <a:rPr lang="cs-CZ" altLang="cs-CZ" sz="4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ahp</a:t>
            </a:r>
            <a:endParaRPr lang="cs-CZ" sz="4400" i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02719" y="1989634"/>
          <a:ext cx="8261698" cy="1261872"/>
        </p:xfrm>
        <a:graphic>
          <a:graphicData uri="http://schemas.openxmlformats.org/drawingml/2006/table">
            <a:tbl>
              <a:tblPr/>
              <a:tblGrid>
                <a:gridCol w="1215297"/>
                <a:gridCol w="1333973"/>
                <a:gridCol w="1087775"/>
                <a:gridCol w="1211678"/>
                <a:gridCol w="724111"/>
                <a:gridCol w="846405"/>
                <a:gridCol w="854450"/>
                <a:gridCol w="988009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metoda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kompromisní varianta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pořizovací cena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kilometrický dojezd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výkon motoru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spotřeba energie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max. rychlost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objem zavazadl. prostoru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metoda bazické varianty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Renault ZOE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735 000 Kč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350 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kW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13,3 kWh/ 100 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 km/h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338 l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metoda AHP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Renault ZOE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8194" name="Picture 2" descr="Renault Zoe ZE50 R135 price and specifications - EV Databa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0910" y="3501802"/>
            <a:ext cx="4608512" cy="25922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4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Autofit/>
          </a:bodyPr>
          <a:lstStyle/>
          <a:p>
            <a:pPr algn="ctr"/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Závěr</a:t>
            </a:r>
            <a:endParaRPr lang="cs-CZ" sz="4000" dirty="0"/>
          </a:p>
        </p:txBody>
      </p:sp>
      <p:sp>
        <p:nvSpPr>
          <p:cNvPr id="8" name="Obdélník 7"/>
          <p:cNvSpPr/>
          <p:nvPr/>
        </p:nvSpPr>
        <p:spPr>
          <a:xfrm>
            <a:off x="694606" y="184561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Zhodnocen současný stav klíčových faktorů</a:t>
            </a: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Posouzena ekonomická náročnost provozu</a:t>
            </a: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Zvolen kompromisní elektromobil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48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Doplňující </a:t>
            </a: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5600"/>
            <a:ext cx="10017409" cy="4817035"/>
          </a:xfrm>
        </p:spPr>
        <p:txBody>
          <a:bodyPr rtlCol="0">
            <a:normAutofit/>
          </a:bodyPr>
          <a:lstStyle/>
          <a:p>
            <a:pPr>
              <a:lnSpc>
                <a:spcPct val="140000"/>
              </a:lnSpc>
              <a:buNone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oponenta práce: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buFont typeface="Wingdings" charset="2"/>
              <a:buChar char="v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Plánuje Česká republika podporu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elektromobility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aj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obyvateľov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(teda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nielen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podporu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štátne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orgány a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podnikateľov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>
              <a:lnSpc>
                <a:spcPct val="140000"/>
              </a:lnSpc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40000"/>
              </a:lnSpc>
              <a:buFont typeface="Wingdings" charset="2"/>
              <a:buChar char="v"/>
            </a:pP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Akým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iným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spôsobom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(okrem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dotácie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elektromobily) by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mohla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zabezpečiť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podpora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rozvoj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elektromobility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(automobily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spaľovacím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motorom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produkujú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negatívne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externality)?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20632" y="2286531"/>
            <a:ext cx="10017409" cy="1753005"/>
          </a:xfrm>
        </p:spPr>
        <p:txBody>
          <a:bodyPr/>
          <a:lstStyle/>
          <a:p>
            <a:pPr algn="ctr">
              <a:defRPr/>
            </a:pPr>
            <a:r>
              <a:rPr lang="cs-CZ" altLang="cs-CZ" sz="6000" b="1" dirty="0">
                <a:solidFill>
                  <a:schemeClr val="tx1"/>
                </a:solidFill>
                <a:latin typeface="Arial" charset="0"/>
                <a:cs typeface="Arial" charset="0"/>
              </a:rPr>
              <a:t>Děkuji za pozornost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5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08400" y="538287"/>
            <a:ext cx="11053912" cy="10352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Motivace </a:t>
            </a: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a důvody k </a:t>
            </a: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výběru</a:t>
            </a: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daného </a:t>
            </a: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tématu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4971"/>
            <a:ext cx="10017408" cy="28327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Osobní zájem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Aktuálnost tématu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20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Cíl diplomové práce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5600"/>
            <a:ext cx="10873208" cy="4539101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Cílem diplomové práce je provést analýzu stávající situace na trhu osobních vozidel s elektrickým pohonem, identifikovat nejdůležitější aspekty související s motivací ke koupi elektromobilu a realizovat technicko-ekonomické zhodnocení výsledků.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89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Metodika práce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1701602"/>
            <a:ext cx="10010646" cy="49685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ea typeface="Arial" charset="0"/>
                <a:cs typeface="Arial" charset="0"/>
              </a:rPr>
              <a:t>Identifikace klíčových faktorů</a:t>
            </a:r>
            <a:endParaRPr lang="cs-CZ" altLang="cs-CZ" sz="24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400" dirty="0" smtClean="0">
                <a:latin typeface="Arial" charset="0"/>
                <a:ea typeface="Arial" charset="0"/>
                <a:cs typeface="Arial" charset="0"/>
              </a:rPr>
              <a:t>Posouzení ekonomické stránky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400" dirty="0" smtClean="0">
                <a:latin typeface="Arial" charset="0"/>
                <a:ea typeface="Arial" charset="0"/>
                <a:cs typeface="Arial" charset="0"/>
              </a:rPr>
              <a:t>Výběr kompromisní varianty</a:t>
            </a:r>
          </a:p>
          <a:p>
            <a:pPr algn="just">
              <a:lnSpc>
                <a:spcPct val="150000"/>
              </a:lnSpc>
              <a:buNone/>
            </a:pPr>
            <a:endParaRPr lang="cs-CZ" sz="24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400" dirty="0" smtClean="0">
                <a:latin typeface="Arial" charset="0"/>
                <a:cs typeface="Arial" charset="0"/>
              </a:rPr>
              <a:t>Sběr dat – odborná literatura, pozorování, dotazování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400" dirty="0" smtClean="0">
                <a:latin typeface="Arial" charset="0"/>
                <a:ea typeface="Arial" charset="0"/>
                <a:cs typeface="Arial" charset="0"/>
              </a:rPr>
              <a:t>Metody – indukce, dedukce, komparace, syntéza, bazická varianta, AHP, analýza.</a:t>
            </a:r>
            <a:endParaRPr lang="cs-CZ" sz="24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cs-CZ" altLang="cs-CZ" sz="2400" dirty="0"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Identifikované klíčové faktory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1702800"/>
            <a:ext cx="10153127" cy="474027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Pořizovací cena,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kilometrický dojezd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nabíjecí infrastruktura, státní podpora, nabídka vozů, doba nabíjení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Nutná legislativní úprava v oblasti nabíjecí infrastruktury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54646" y="3717826"/>
          <a:ext cx="9865096" cy="2085277"/>
        </p:xfrm>
        <a:graphic>
          <a:graphicData uri="http://schemas.openxmlformats.org/drawingml/2006/table">
            <a:tbl>
              <a:tblPr/>
              <a:tblGrid>
                <a:gridCol w="6408712"/>
                <a:gridCol w="3456384"/>
              </a:tblGrid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legislativní rámec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legislativní úprava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361/2000 Sb., zákon o provozu na pozemních komunikacích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specifikace vyhrazeného místa, stanovení přestupku</a:t>
                      </a:r>
                      <a:endParaRPr lang="cs-CZ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294/2015 Sb., vyhláška, kterou se provádějí pravidla provozu na pozemních komunikacích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standardizace dopravního značení – svislé a vodorovné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398/2009 Sb., vyhláška o obecných technických požadavcích zabezpečujících </a:t>
                      </a:r>
                      <a:r>
                        <a:rPr lang="cs-CZ" sz="1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bezbarierové</a:t>
                      </a: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užívání budov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povinnosti developera při zřizování vyhrazených míst</a:t>
                      </a:r>
                      <a:endParaRPr lang="cs-CZ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0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Současná situace x možné řešení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Obrázek 5" descr="C:\Users\Vojtěch\Desktop\received_7264789311507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670" y="2061642"/>
            <a:ext cx="403244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9222" y="1917626"/>
            <a:ext cx="3600400" cy="3168352"/>
          </a:xfrm>
          <a:prstGeom prst="rect">
            <a:avLst/>
          </a:prstGeom>
          <a:noFill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0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265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Ekonomická náročnost provozu</a:t>
            </a:r>
            <a:endParaRPr lang="cs-CZ" altLang="cs-CZ" sz="4000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3806" y="2129334"/>
            <a:ext cx="10017408" cy="404271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2422798" y="1845618"/>
          <a:ext cx="6886202" cy="351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8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265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Optimální stav</a:t>
            </a:r>
            <a:endParaRPr lang="cs-CZ" altLang="cs-CZ" sz="4000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3806" y="2129334"/>
            <a:ext cx="10017408" cy="404271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334566" y="1701602"/>
          <a:ext cx="58515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4943078" y="4149874"/>
          <a:ext cx="5851525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34566" y="477466"/>
            <a:ext cx="11017224" cy="5976664"/>
          </a:xfrm>
          <a:prstGeom prst="rect">
            <a:avLst/>
          </a:prstGeom>
        </p:spPr>
        <p:txBody>
          <a:bodyPr vert="horz" lIns="108850" tIns="54425" rIns="108850" bIns="54425">
            <a:normAutofit/>
          </a:bodyPr>
          <a:lstStyle/>
          <a:p>
            <a:pPr marL="326551" marR="0" lvl="0" indent="-326551" algn="l" defTabSz="914400" rtl="0" eaLnBrk="1" fontAlgn="auto" latinLnBrk="0" hangingPunct="1">
              <a:lnSpc>
                <a:spcPct val="15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5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               Německo</a:t>
            </a:r>
          </a:p>
          <a:p>
            <a:pPr marL="326551" marR="0" lvl="0" indent="-326551" algn="l" defTabSz="914400" rtl="0" eaLnBrk="1" fontAlgn="auto" latinLnBrk="0" hangingPunct="1">
              <a:lnSpc>
                <a:spcPct val="15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endParaRPr lang="cs-CZ" altLang="cs-CZ" sz="2400" dirty="0" smtClean="0">
              <a:latin typeface="Arial" charset="0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5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5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cs-CZ" altLang="cs-CZ" sz="2400" noProof="0" dirty="0" smtClean="0">
                <a:latin typeface="Arial" charset="0"/>
                <a:cs typeface="Arial" charset="0"/>
              </a:rPr>
              <a:t>                                                                           </a:t>
            </a:r>
            <a:br>
              <a:rPr lang="cs-CZ" altLang="cs-CZ" sz="2400" noProof="0" dirty="0" smtClean="0">
                <a:latin typeface="Arial" charset="0"/>
                <a:cs typeface="Arial" charset="0"/>
              </a:rPr>
            </a:br>
            <a:r>
              <a:rPr lang="cs-CZ" altLang="cs-CZ" sz="2400" noProof="0" dirty="0" smtClean="0">
                <a:latin typeface="Arial" charset="0"/>
                <a:cs typeface="Arial" charset="0"/>
              </a:rPr>
              <a:t>                                                                           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Dánsko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cs-CZ" alt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cs-CZ" alt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cs-CZ" alt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26551" marR="0" lvl="0" indent="-326551" algn="l" defTabSz="914400" rtl="0" eaLnBrk="1" fontAlgn="auto" latinLnBrk="0" hangingPunct="1">
              <a:lnSpc>
                <a:spcPct val="100000"/>
              </a:lnSpc>
              <a:spcBef>
                <a:spcPts val="714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cs-CZ" alt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/>
          </a:bodyPr>
          <a:lstStyle/>
          <a:p>
            <a:pPr algn="ctr"/>
            <a:r>
              <a:rPr lang="cs-CZ" altLang="cs-CZ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Výběr kompromisní varianty</a:t>
            </a:r>
            <a:endParaRPr lang="cs-CZ" sz="4400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2718" y="1989634"/>
          <a:ext cx="8230674" cy="3149673"/>
        </p:xfrm>
        <a:graphic>
          <a:graphicData uri="http://schemas.openxmlformats.org/drawingml/2006/table">
            <a:tbl>
              <a:tblPr/>
              <a:tblGrid>
                <a:gridCol w="1252708"/>
                <a:gridCol w="1124309"/>
                <a:gridCol w="1244478"/>
                <a:gridCol w="750638"/>
                <a:gridCol w="1247771"/>
                <a:gridCol w="1116079"/>
                <a:gridCol w="1494691"/>
              </a:tblGrid>
              <a:tr h="52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vozidlo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pořizovací cena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kilometrický dojezd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výkon motoru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spotřeba energie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max. rychlost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objem zavazadlového prostoru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Hyundai IONIQ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899 999 Kč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270 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 kW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11,5 kWh/100km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 km/h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 l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Nissan Leaf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950 000 Kč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240 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kW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kWh/100km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144 km/h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435 l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24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Volkswagen e-Golf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959 000 Kč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 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 kW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12,7 kWh/100km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 km/h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341 l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BMW i3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954 000 Kč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260 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 kW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13,1 kWh/100km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km/h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260 l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Kia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Soul EV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849 950 Kč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212 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 kW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14,7 kWh/100km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 km/h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281 l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Renault ZOE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735 000 Kč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350 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kW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13,3 kWh/100km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 km/h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338 l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váhy významnosti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0,05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0,06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0,14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povaha kritéria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</a:t>
                      </a:r>
                      <a:endParaRPr lang="cs-CZ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MAX</a:t>
                      </a:r>
                      <a:endParaRPr lang="cs-CZ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2506</TotalTime>
  <Words>472</Words>
  <Application>Microsoft Office PowerPoint</Application>
  <PresentationFormat>Vlastní</PresentationFormat>
  <Paragraphs>152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 Specifikace a vyhodnocení klíčových faktorů ovlivňujících poptávku po vozidlech s elektrickým pohonem  </vt:lpstr>
      <vt:lpstr>Motivace a důvody k výběru daného tématu</vt:lpstr>
      <vt:lpstr>Cíl diplomové práce</vt:lpstr>
      <vt:lpstr>Metodika práce</vt:lpstr>
      <vt:lpstr>Identifikované klíčové faktory</vt:lpstr>
      <vt:lpstr>Současná situace x možné řešení</vt:lpstr>
      <vt:lpstr>Ekonomická náročnost provozu</vt:lpstr>
      <vt:lpstr>Optimální stav</vt:lpstr>
      <vt:lpstr> Výběr kompromisní varianty</vt:lpstr>
      <vt:lpstr> Metoda bazické varianty a metoda ahp</vt:lpstr>
      <vt:lpstr>Závěr</vt:lpstr>
      <vt:lpstr>Doplňující dotazy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a plynulosti silničního provozu ve vybrané lokalitě</dc:title>
  <dc:creator>Miroslav Šťastný</dc:creator>
  <cp:lastModifiedBy>Vojta Blažek</cp:lastModifiedBy>
  <cp:revision>110</cp:revision>
  <dcterms:created xsi:type="dcterms:W3CDTF">2017-06-08T19:39:07Z</dcterms:created>
  <dcterms:modified xsi:type="dcterms:W3CDTF">2020-06-08T16:27:14Z</dcterms:modified>
</cp:coreProperties>
</file>