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E5B"/>
    <a:srgbClr val="86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>
        <p:scale>
          <a:sx n="106" d="100"/>
          <a:sy n="106" d="100"/>
        </p:scale>
        <p:origin x="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Porovnání výsledků evakuací s ČSN 73 0802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Skutečná doba evakuace</c:v>
                </c:pt>
              </c:strCache>
            </c:strRef>
          </c:tx>
          <c:spPr>
            <a:solidFill>
              <a:srgbClr val="863635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Maximální obsazenost budovy</c:v>
                </c:pt>
                <c:pt idx="1">
                  <c:v>Minimální obsazenost budovy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840.8</c:v>
                </c:pt>
                <c:pt idx="1">
                  <c:v>185.4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4-C84E-8D60-3780851C2F5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Doba evakuace podle ČSN 73 0802</c:v>
                </c:pt>
              </c:strCache>
            </c:strRef>
          </c:tx>
          <c:spPr>
            <a:solidFill>
              <a:srgbClr val="EA5E5B">
                <a:alpha val="58039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Maximální obsazenost budovy</c:v>
                </c:pt>
                <c:pt idx="1">
                  <c:v>Minimální obsazenost budovy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807.6</c:v>
                </c:pt>
                <c:pt idx="1">
                  <c:v>186.6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4-C84E-8D60-3780851C2F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85902528"/>
        <c:axId val="1385904208"/>
      </c:barChart>
      <c:catAx>
        <c:axId val="138590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5904208"/>
        <c:crosses val="autoZero"/>
        <c:auto val="1"/>
        <c:lblAlgn val="ctr"/>
        <c:lblOffset val="100"/>
        <c:noMultiLvlLbl val="0"/>
      </c:catAx>
      <c:valAx>
        <c:axId val="138590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čas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8590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C90BB6-4324-44F5-B0C2-1BC14FADD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0771E5-9F42-4585-84B6-F4B6702E2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46BB7A-83F7-4E4F-8270-08074EE91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ECDBFD-889E-4A40-8388-5A8D9AF69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6CBFF3-BE9A-4026-B57B-C8E3956E5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8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D77FD-6C18-44B7-915F-ADD96BBF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8CD3597-44D7-445C-B2EF-D6B7A63E6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C5AAC6-39E1-4625-974A-5EE8A555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08317C-89C9-4CBD-A534-2811052B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7C719C-C3E5-4187-AEA2-6C1258D3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53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6513C5-9820-47EE-9585-16673E568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DEFB50-CE9B-4DE6-ACFC-B0A85F72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52EE55-2822-4DA6-9E3F-ED2422C4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8A320B-2156-4A88-929D-2357F47E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3ECA71-8D28-4638-8D1A-A8672E413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13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0CC4B7-A89A-4F94-83F1-6FDEC5E2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7BC99F-FEBF-4BA2-8278-A0789B0B7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3A072-5447-41FC-B5E1-4D8EE94E7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AD71DD-C06E-42B8-9D1E-1B8D5BB9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332633-3D7B-481C-95B7-A69CE4F2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53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3BA709-4DE0-48AC-B416-6661C83D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187DA30-EAAE-47E0-BEA4-77A566AD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BBD20E-D99B-46B1-9D69-3696144C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4F68F4-CC7C-4646-8ACA-C1ACF3FE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8BBADE-565D-4B3B-9DA6-D77C443A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23944-4C54-43E6-BC5F-E00A41AC0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EEC73C-CA73-4FC8-BBAA-9E3A15D8A7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FCF682-F6BD-4285-8644-98F6CECFF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747D3D2-D614-4ABB-94E6-3BF5BE32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0F848B-B3CA-42DE-8514-44197136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26B1652-7D8E-4500-A4D5-D89C2AB0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07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99B44B-5D97-4652-A43E-55577BFD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55412-CD04-4011-AAE1-19E4A6703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1F8C396-ACFD-4738-A8CA-5D93BE936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8AE67D-D755-464C-9B67-F602B61F5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87CF177-2A43-4EF2-8B6D-92B0445315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A353C07-1A14-43EA-9905-9B46EE3C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E193B5-6C34-4BA9-9579-1CFF973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198E26-6BE4-4B30-B1E9-65F16F17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41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A89B3-1691-4C7A-AFE1-844E8A692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59561BD-C943-412E-AA86-E575485A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E7734-EADB-4FD4-8A21-73971E275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ABDE45-62DD-4264-8AFD-9B9C7664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2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38B5591-40D2-46BC-A10A-392C2D31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4C6E2D1-08D0-4819-8065-6B863EB2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6C2C93-1218-4C56-9ED3-0DD9124B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366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AA63-818A-43AA-9080-B725B0AE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2CB217-3F8A-437F-B9E2-5B14DEF5E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E60EE-439F-4996-86D2-563588956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42105B-D25A-42D8-BE97-78164450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345034-AA6D-428F-BFD1-BBD5EE004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96C84-3B66-43C2-A060-94170898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61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67EA4-CE99-400C-8BDD-AA5BCB82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7E84CF-AC56-48C5-A341-426F0FD23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F783F0-BAAF-45B3-922D-9D3A83DB7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80C66FF-9BD8-4C81-8E6C-6DBD0CA7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99D1A9-E2D6-4421-BC3F-5A5F18436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58FF23-AB2C-4FDE-9500-693EA03D5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89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9282E95-039B-49FD-A9D7-BD1C65F9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0F19DF-7B70-4A06-9AB8-5F6FD68B0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2004D9-5AB8-42BA-833B-C87BB974E3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5A599-986E-4272-A33D-23BBCAD1BF4D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DFF651-B841-41E2-90E3-025C7A4C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14D2C7-9928-4DAE-A430-A81EC300F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83678-B68B-4324-8FC3-18B39B81CE1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86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091" y="1478280"/>
            <a:ext cx="9144000" cy="25700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Posouzení logistiky</a:t>
            </a:r>
            <a:br>
              <a:rPr lang="cs-CZ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evakuace vybraného</a:t>
            </a:r>
            <a:br>
              <a:rPr lang="cs-CZ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93" y="4902926"/>
            <a:ext cx="9144000" cy="1715589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Autor diplomové práce: Bc. Anna Palokha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Vedoucí diplomové práce: doc. Ing. Rudolf Kampf, Ph.D.</a:t>
            </a:r>
          </a:p>
          <a:p>
            <a:pPr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Oponent diplomové práce: prof. Ing. Václav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Cempírek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Ph.D.</a:t>
            </a:r>
          </a:p>
          <a:p>
            <a:pPr algn="l">
              <a:spcBef>
                <a:spcPts val="18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České Budějovice, červen 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29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49801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Simulace evakuace – počet osob v budově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11D7CF6-8891-5947-BA54-55582E64A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667303"/>
              </p:ext>
            </p:extLst>
          </p:nvPr>
        </p:nvGraphicFramePr>
        <p:xfrm>
          <a:off x="846994" y="1770918"/>
          <a:ext cx="10498011" cy="4239333"/>
        </p:xfrm>
        <a:graphic>
          <a:graphicData uri="http://schemas.openxmlformats.org/drawingml/2006/table">
            <a:tbl>
              <a:tblPr firstRow="1" firstCol="1" lastRow="1" bandRow="1">
                <a:tableStyleId>{0505E3EF-67EA-436B-97B2-0124C06EBD24}</a:tableStyleId>
              </a:tblPr>
              <a:tblGrid>
                <a:gridCol w="2099071">
                  <a:extLst>
                    <a:ext uri="{9D8B030D-6E8A-4147-A177-3AD203B41FA5}">
                      <a16:colId xmlns:a16="http://schemas.microsoft.com/office/drawing/2014/main" val="3302791289"/>
                    </a:ext>
                  </a:extLst>
                </a:gridCol>
                <a:gridCol w="2099735">
                  <a:extLst>
                    <a:ext uri="{9D8B030D-6E8A-4147-A177-3AD203B41FA5}">
                      <a16:colId xmlns:a16="http://schemas.microsoft.com/office/drawing/2014/main" val="509720668"/>
                    </a:ext>
                  </a:extLst>
                </a:gridCol>
                <a:gridCol w="2099735">
                  <a:extLst>
                    <a:ext uri="{9D8B030D-6E8A-4147-A177-3AD203B41FA5}">
                      <a16:colId xmlns:a16="http://schemas.microsoft.com/office/drawing/2014/main" val="1131666754"/>
                    </a:ext>
                  </a:extLst>
                </a:gridCol>
                <a:gridCol w="2099735">
                  <a:extLst>
                    <a:ext uri="{9D8B030D-6E8A-4147-A177-3AD203B41FA5}">
                      <a16:colId xmlns:a16="http://schemas.microsoft.com/office/drawing/2014/main" val="3861831865"/>
                    </a:ext>
                  </a:extLst>
                </a:gridCol>
                <a:gridCol w="2099735">
                  <a:extLst>
                    <a:ext uri="{9D8B030D-6E8A-4147-A177-3AD203B41FA5}">
                      <a16:colId xmlns:a16="http://schemas.microsoft.com/office/drawing/2014/main" val="524445596"/>
                    </a:ext>
                  </a:extLst>
                </a:gridCol>
              </a:tblGrid>
              <a:tr h="503050"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osob v budově D</a:t>
                      </a:r>
                      <a:endParaRPr lang="cs-CZ" sz="16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shade val="30000"/>
                            <a:satMod val="115000"/>
                          </a:srgbClr>
                        </a:gs>
                        <a:gs pos="50000">
                          <a:srgbClr val="863635">
                            <a:shade val="67500"/>
                            <a:satMod val="115000"/>
                          </a:srgbClr>
                        </a:gs>
                        <a:gs pos="100000">
                          <a:srgbClr val="86363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957264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Maximální obsazenost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Minimální obsazenost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6091389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a THP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Studenti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 a THP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Studenti</a:t>
                      </a:r>
                      <a:endParaRPr lang="cs-CZ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tint val="66000"/>
                            <a:satMod val="160000"/>
                          </a:srgbClr>
                        </a:gs>
                        <a:gs pos="50000">
                          <a:srgbClr val="863635">
                            <a:tint val="44500"/>
                            <a:satMod val="160000"/>
                          </a:srgbClr>
                        </a:gs>
                        <a:gs pos="100000">
                          <a:srgbClr val="86363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7211325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Přízemí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64675477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NP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7534657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NP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6552618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NP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5694297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NP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7899292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NP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441067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NP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487856"/>
                  </a:ext>
                </a:extLst>
              </a:tr>
              <a:tr h="36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lang="cs-CZ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03063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C95183A8-113F-2540-9040-62983F77F01F}"/>
              </a:ext>
            </a:extLst>
          </p:cNvPr>
          <p:cNvSpPr txBox="1"/>
          <p:nvPr/>
        </p:nvSpPr>
        <p:spPr>
          <a:xfrm>
            <a:off x="761272" y="6010251"/>
            <a:ext cx="462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Tabulka č. 1: Počet osob v budově D</a:t>
            </a:r>
          </a:p>
        </p:txBody>
      </p:sp>
    </p:spTree>
    <p:extLst>
      <p:ext uri="{BB962C8B-B14F-4D97-AF65-F5344CB8AC3E}">
        <p14:creationId xmlns:p14="http://schemas.microsoft.com/office/powerpoint/2010/main" val="175534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Simulace evakuace – rozmístění osob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pic>
        <p:nvPicPr>
          <p:cNvPr id="6" name="Obrázek 5" descr="Obsah obrázku skříňka&#10;&#10;Popis byl vytvořen automaticky">
            <a:extLst>
              <a:ext uri="{FF2B5EF4-FFF2-40B4-BE49-F238E27FC236}">
                <a16:creationId xmlns:a16="http://schemas.microsoft.com/office/drawing/2014/main" id="{F09D39BB-795D-7047-AE17-2031E4002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332" y="4433285"/>
            <a:ext cx="8763000" cy="238767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61CE93-805B-1C47-B9A2-EC54C1810BFC}"/>
              </a:ext>
            </a:extLst>
          </p:cNvPr>
          <p:cNvSpPr txBox="1"/>
          <p:nvPr/>
        </p:nvSpPr>
        <p:spPr>
          <a:xfrm>
            <a:off x="532671" y="1616954"/>
            <a:ext cx="8762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Akademičtí pracovníci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THP pracovníci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Rozmístění v jednotlivých kancelářích – dle údajů z IS VŠTE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3BEBEF-BE77-6F44-B38E-34A63FE13327}"/>
              </a:ext>
            </a:extLst>
          </p:cNvPr>
          <p:cNvSpPr txBox="1"/>
          <p:nvPr/>
        </p:nvSpPr>
        <p:spPr>
          <a:xfrm>
            <a:off x="0" y="6174626"/>
            <a:ext cx="33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5: Rozmístění osob v 3. NP – max. obsazenost </a:t>
            </a:r>
          </a:p>
        </p:txBody>
      </p:sp>
    </p:spTree>
    <p:extLst>
      <p:ext uri="{BB962C8B-B14F-4D97-AF65-F5344CB8AC3E}">
        <p14:creationId xmlns:p14="http://schemas.microsoft.com/office/powerpoint/2010/main" val="179815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evakuace – maximální obsazenost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61CE93-805B-1C47-B9A2-EC54C1810BFC}"/>
              </a:ext>
            </a:extLst>
          </p:cNvPr>
          <p:cNvSpPr txBox="1"/>
          <p:nvPr/>
        </p:nvSpPr>
        <p:spPr>
          <a:xfrm>
            <a:off x="532672" y="1616954"/>
            <a:ext cx="80097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První osoba opouští budovu v 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10,6 sekund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Kongesce studentů u učeben v 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11,5 sekund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První zaměstnanec opouští budovu v 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18,5 sekund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Poslední osoba opouští budovu v 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840,8 sekund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Kritické místo –  schodišťové prostory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Celková evakuace =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14,01 minut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3BEBEF-BE77-6F44-B38E-34A63FE13327}"/>
              </a:ext>
            </a:extLst>
          </p:cNvPr>
          <p:cNvSpPr txBox="1"/>
          <p:nvPr/>
        </p:nvSpPr>
        <p:spPr>
          <a:xfrm>
            <a:off x="8249289" y="3707861"/>
            <a:ext cx="3565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6: Kongesce studentů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1EB92A4-DF09-A04F-B370-613F67D6B7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392" y="1616954"/>
            <a:ext cx="2752597" cy="213689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002AA6D-4FE4-BC46-8287-CC9D6F291AF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432" y="4259179"/>
            <a:ext cx="2025458" cy="247755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9A1585-C4E5-AE44-BDBB-D2D4F09413B9}"/>
              </a:ext>
            </a:extLst>
          </p:cNvPr>
          <p:cNvSpPr txBox="1"/>
          <p:nvPr/>
        </p:nvSpPr>
        <p:spPr>
          <a:xfrm>
            <a:off x="8542422" y="6149052"/>
            <a:ext cx="1898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7: Kritické místo</a:t>
            </a:r>
          </a:p>
        </p:txBody>
      </p:sp>
    </p:spTree>
    <p:extLst>
      <p:ext uri="{BB962C8B-B14F-4D97-AF65-F5344CB8AC3E}">
        <p14:creationId xmlns:p14="http://schemas.microsoft.com/office/powerpoint/2010/main" val="336337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Průběh evakuace – minimální obsazenost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61CE93-805B-1C47-B9A2-EC54C1810BFC}"/>
              </a:ext>
            </a:extLst>
          </p:cNvPr>
          <p:cNvSpPr txBox="1"/>
          <p:nvPr/>
        </p:nvSpPr>
        <p:spPr>
          <a:xfrm>
            <a:off x="532671" y="1616954"/>
            <a:ext cx="82503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První osoba opouští budovu v 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12,5 sekund 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První zaměstnanec opouští budovu v 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19,1 sekund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Poslední osoba opouští budovu v čase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185,4 sekund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Nedochází ke kongescím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Celková evakuace =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3,09 minut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9A1585-C4E5-AE44-BDBB-D2D4F09413B9}"/>
              </a:ext>
            </a:extLst>
          </p:cNvPr>
          <p:cNvSpPr txBox="1"/>
          <p:nvPr/>
        </p:nvSpPr>
        <p:spPr>
          <a:xfrm>
            <a:off x="6554583" y="6032108"/>
            <a:ext cx="278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8: Schodišťový prostor – únikový východ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4933A2-718A-934F-845F-3F9A71134F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6" y="3580785"/>
            <a:ext cx="2789421" cy="3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Vyhodnocení výsledků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D33162D7-AC45-0E49-AF5D-1D2011427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497033"/>
              </p:ext>
            </p:extLst>
          </p:nvPr>
        </p:nvGraphicFramePr>
        <p:xfrm>
          <a:off x="352198" y="1756891"/>
          <a:ext cx="5483118" cy="350091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052739">
                  <a:extLst>
                    <a:ext uri="{9D8B030D-6E8A-4147-A177-3AD203B41FA5}">
                      <a16:colId xmlns:a16="http://schemas.microsoft.com/office/drawing/2014/main" val="1484499884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447949754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val="2343170508"/>
                    </a:ext>
                  </a:extLst>
                </a:gridCol>
              </a:tblGrid>
              <a:tr h="1248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Kritérium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shade val="30000"/>
                            <a:satMod val="115000"/>
                          </a:srgbClr>
                        </a:gs>
                        <a:gs pos="50000">
                          <a:srgbClr val="863635">
                            <a:shade val="67500"/>
                            <a:satMod val="115000"/>
                          </a:srgbClr>
                        </a:gs>
                        <a:gs pos="100000">
                          <a:srgbClr val="86363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Maximální obsazenost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shade val="30000"/>
                            <a:satMod val="115000"/>
                          </a:srgbClr>
                        </a:gs>
                        <a:gs pos="50000">
                          <a:srgbClr val="863635">
                            <a:shade val="67500"/>
                            <a:satMod val="115000"/>
                          </a:srgbClr>
                        </a:gs>
                        <a:gs pos="100000">
                          <a:srgbClr val="86363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Minimální obsazenost</a:t>
                      </a:r>
                      <a:endParaRPr lang="cs-CZ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rgbClr val="863635">
                            <a:shade val="30000"/>
                            <a:satMod val="115000"/>
                          </a:srgbClr>
                        </a:gs>
                        <a:gs pos="50000">
                          <a:srgbClr val="863635">
                            <a:shade val="67500"/>
                            <a:satMod val="115000"/>
                          </a:srgbClr>
                        </a:gs>
                        <a:gs pos="100000">
                          <a:srgbClr val="863635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45998855"/>
                  </a:ext>
                </a:extLst>
              </a:tr>
              <a:tr h="724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evakuovaných osob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600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122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3072118"/>
                  </a:ext>
                </a:extLst>
              </a:tr>
              <a:tr h="7243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Čas evakuace (min)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14,01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3,09</a:t>
                      </a:r>
                      <a:endParaRPr lang="cs-C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8328133"/>
                  </a:ext>
                </a:extLst>
              </a:tr>
              <a:tr h="8037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Předpokládaný čas evakuace podle ČSN 73 0802 (min)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13,46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3,11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18880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BB21108D-A4A7-BD47-9ABF-538874925D12}"/>
              </a:ext>
            </a:extLst>
          </p:cNvPr>
          <p:cNvSpPr txBox="1"/>
          <p:nvPr/>
        </p:nvSpPr>
        <p:spPr>
          <a:xfrm>
            <a:off x="250212" y="5257801"/>
            <a:ext cx="462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Tabulka č. 2: Výsledky simulace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75484C19-29AD-894D-AFD2-7A72A27AE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847188"/>
              </p:ext>
            </p:extLst>
          </p:nvPr>
        </p:nvGraphicFramePr>
        <p:xfrm>
          <a:off x="5937303" y="3092116"/>
          <a:ext cx="6162326" cy="369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0FB6726F-815B-4643-9CC5-5B3B4B8E4CE2}"/>
              </a:ext>
            </a:extLst>
          </p:cNvPr>
          <p:cNvSpPr txBox="1"/>
          <p:nvPr/>
        </p:nvSpPr>
        <p:spPr>
          <a:xfrm>
            <a:off x="9785125" y="2784339"/>
            <a:ext cx="4629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Graf č. 1: Výsledky simulace</a:t>
            </a:r>
          </a:p>
        </p:txBody>
      </p:sp>
    </p:spTree>
    <p:extLst>
      <p:ext uri="{BB962C8B-B14F-4D97-AF65-F5344CB8AC3E}">
        <p14:creationId xmlns:p14="http://schemas.microsoft.com/office/powerpoint/2010/main" val="77784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4A2080F1-C5DF-0640-81B4-7CC6325FB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925" y="2750493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57364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61CE93-805B-1C47-B9A2-EC54C1810BFC}"/>
              </a:ext>
            </a:extLst>
          </p:cNvPr>
          <p:cNvSpPr txBox="1"/>
          <p:nvPr/>
        </p:nvSpPr>
        <p:spPr>
          <a:xfrm>
            <a:off x="845493" y="2170407"/>
            <a:ext cx="111281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Otázky vedoucího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Co vše je možné využitým softwarovým nástrojem realizovat, resp. jaké jsou další funkcionality SW. </a:t>
            </a: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Prosím o vyjádření k „podobnosti“ 24%. </a:t>
            </a:r>
          </a:p>
          <a:p>
            <a:pPr marL="800100" lvl="1" indent="-342900">
              <a:buFont typeface="Wingdings" pitchFamily="2" charset="2"/>
              <a:buChar char="q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Otázky oponenta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itchFamily="2" charset="2"/>
              <a:buChar char="q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čem spatřujete největší komplikace při evakuaci obyvatel? </a:t>
            </a:r>
          </a:p>
        </p:txBody>
      </p:sp>
    </p:spTree>
    <p:extLst>
      <p:ext uri="{BB962C8B-B14F-4D97-AF65-F5344CB8AC3E}">
        <p14:creationId xmlns:p14="http://schemas.microsoft.com/office/powerpoint/2010/main" val="46223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k</a:t>
            </a:r>
            <a:b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daného problému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93" y="2185851"/>
            <a:ext cx="10815284" cy="17678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Aktuálnost daného tématu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Využití simulačního softwaru Pathfinder Thunderhead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93" y="2185851"/>
            <a:ext cx="10815284" cy="201168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Cílem práce je za pomocí softwaru Pathfinder zpracovat simulaci logistického řešení evakuace vybraného objektu.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základě provedené simulace provést analýzu současného stavu evakuačního procesu vybrané budovy při mimořádných situacích.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93" y="2185851"/>
            <a:ext cx="10815284" cy="367501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Metoda sběru, shromažďování a zpracování dat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Analýza vnitropodnikových dokumentů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Rozhovory s pracovníky v oboru BOZP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Modelování a simulace evakuace vybraného objektu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SW Pathfinder Thunderhead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Soulad s normou ČSN 73 0802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8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Charakteristika vybraného objektu</a:t>
            </a:r>
            <a:endParaRPr lang="cs-CZ" sz="4000" b="1" dirty="0">
              <a:solidFill>
                <a:srgbClr val="863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93" y="2185851"/>
            <a:ext cx="5877524" cy="432816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Ústav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technicko-technologický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Ústav podnikové strategie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Ústav znalectví a oceňování</a:t>
            </a:r>
          </a:p>
          <a:p>
            <a:pPr lvl="1"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Veřejná vysoká škola neuniverzitního typu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Vznikla 27. dubna 2006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pic>
        <p:nvPicPr>
          <p:cNvPr id="6" name="Obrázek 5" descr="Obsah obrázku exteriér, budova, silnice, vsedě&#10;&#10;Popis byl vytvořen automaticky">
            <a:extLst>
              <a:ext uri="{FF2B5EF4-FFF2-40B4-BE49-F238E27FC236}">
                <a16:creationId xmlns:a16="http://schemas.microsoft.com/office/drawing/2014/main" id="{3E78E70E-9D3B-A343-87FD-371F88147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17422"/>
          <a:stretch/>
        </p:blipFill>
        <p:spPr>
          <a:xfrm>
            <a:off x="7114588" y="1728787"/>
            <a:ext cx="4546190" cy="500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vybrané budovy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88" y="1915297"/>
            <a:ext cx="5068580" cy="459871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Sedmipodlažní administrativně správní a ubytovací budova</a:t>
            </a:r>
          </a:p>
          <a:p>
            <a:pPr algn="l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Okružní 517/10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České Budějovice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Objekt byl vybudován v roce 1965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Rekonstrukce proběhla v roce 2013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78E70E-9D3B-A343-87FD-371F8814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567" y="1915297"/>
            <a:ext cx="6860931" cy="414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vybrané budovy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78E70E-9D3B-A343-87FD-371F8814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01" y="1645499"/>
            <a:ext cx="11781997" cy="444193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30A2DF-744A-5144-87F9-2E8AE0032B61}"/>
              </a:ext>
            </a:extLst>
          </p:cNvPr>
          <p:cNvSpPr txBox="1"/>
          <p:nvPr/>
        </p:nvSpPr>
        <p:spPr>
          <a:xfrm>
            <a:off x="205001" y="6087430"/>
            <a:ext cx="360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1: Půdorys přízemí</a:t>
            </a:r>
          </a:p>
        </p:txBody>
      </p:sp>
    </p:spTree>
    <p:extLst>
      <p:ext uri="{BB962C8B-B14F-4D97-AF65-F5344CB8AC3E}">
        <p14:creationId xmlns:p14="http://schemas.microsoft.com/office/powerpoint/2010/main" val="1229767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vybrané budovy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78E70E-9D3B-A343-87FD-371F8814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01" y="1754597"/>
            <a:ext cx="11781997" cy="42237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430A2DF-744A-5144-87F9-2E8AE0032B61}"/>
              </a:ext>
            </a:extLst>
          </p:cNvPr>
          <p:cNvSpPr txBox="1"/>
          <p:nvPr/>
        </p:nvSpPr>
        <p:spPr>
          <a:xfrm>
            <a:off x="205001" y="6087430"/>
            <a:ext cx="3602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2: Půdorys 1. NP</a:t>
            </a:r>
          </a:p>
        </p:txBody>
      </p:sp>
    </p:spTree>
    <p:extLst>
      <p:ext uri="{BB962C8B-B14F-4D97-AF65-F5344CB8AC3E}">
        <p14:creationId xmlns:p14="http://schemas.microsoft.com/office/powerpoint/2010/main" val="410399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97C94-2BD8-43BF-BC94-96DE11B22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627" y="121267"/>
            <a:ext cx="10006150" cy="1357013"/>
          </a:xfrm>
          <a:effectLst/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Modelování budovy v SW </a:t>
            </a:r>
            <a:r>
              <a:rPr lang="cs-CZ" sz="4000" b="1" dirty="0" err="1">
                <a:solidFill>
                  <a:srgbClr val="863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Pathfinder</a:t>
            </a:r>
            <a:endParaRPr lang="cs-CZ" sz="4000" b="1" dirty="0">
              <a:solidFill>
                <a:srgbClr val="863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0A0D39-334C-40E4-9738-AFB2CCF5D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88" y="1915297"/>
            <a:ext cx="5068580" cy="459871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D699795-96A1-44E5-816F-A82757A60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7" y="121267"/>
            <a:ext cx="1357013" cy="135701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78E70E-9D3B-A343-87FD-371F88147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87685"/>
            <a:ext cx="7396005" cy="2566682"/>
          </a:xfrm>
          <a:prstGeom prst="rect">
            <a:avLst/>
          </a:prstGeom>
        </p:spPr>
      </p:pic>
      <p:pic>
        <p:nvPicPr>
          <p:cNvPr id="7" name="Obrázek 6" descr="Obsah obrázku objekt, zelená, hra, hráč&#10;&#10;Popis byl vytvořen automatic">
            <a:extLst>
              <a:ext uri="{FF2B5EF4-FFF2-40B4-BE49-F238E27FC236}">
                <a16:creationId xmlns:a16="http://schemas.microsoft.com/office/drawing/2014/main" id="{B5FE17F0-8597-024F-B340-6560D55D1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69" y="4194012"/>
            <a:ext cx="6956432" cy="266398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AF9AFB5-CD37-D549-8D80-AFFD0F4F8A7C}"/>
              </a:ext>
            </a:extLst>
          </p:cNvPr>
          <p:cNvSpPr txBox="1"/>
          <p:nvPr/>
        </p:nvSpPr>
        <p:spPr>
          <a:xfrm>
            <a:off x="0" y="4154367"/>
            <a:ext cx="4683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3: Modelování budovy - přízemí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A5814A7-DD5B-DD46-8A1D-E9B5DAAA89F6}"/>
              </a:ext>
            </a:extLst>
          </p:cNvPr>
          <p:cNvSpPr txBox="1"/>
          <p:nvPr/>
        </p:nvSpPr>
        <p:spPr>
          <a:xfrm>
            <a:off x="7717281" y="3804858"/>
            <a:ext cx="4629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Obrázek č. 4: Celkový pohled na budovu D</a:t>
            </a:r>
          </a:p>
        </p:txBody>
      </p:sp>
    </p:spTree>
    <p:extLst>
      <p:ext uri="{BB962C8B-B14F-4D97-AF65-F5344CB8AC3E}">
        <p14:creationId xmlns:p14="http://schemas.microsoft.com/office/powerpoint/2010/main" val="38584245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560</Words>
  <Application>Microsoft Macintosh PowerPoint</Application>
  <PresentationFormat>Širokoúhlá obrazovka</PresentationFormat>
  <Paragraphs>155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Motiv Office</vt:lpstr>
      <vt:lpstr>Posouzení logistiky evakuace vybraného objektu</vt:lpstr>
      <vt:lpstr>Motivace a důvody k řešení daného problému</vt:lpstr>
      <vt:lpstr>Cíl práce</vt:lpstr>
      <vt:lpstr>Metodika práce</vt:lpstr>
      <vt:lpstr>Charakteristika vybraného objektu</vt:lpstr>
      <vt:lpstr>Popis vybrané budovy</vt:lpstr>
      <vt:lpstr>Popis vybrané budovy</vt:lpstr>
      <vt:lpstr>Popis vybrané budovy</vt:lpstr>
      <vt:lpstr>Modelování budovy v SW Pathfinder</vt:lpstr>
      <vt:lpstr>Simulace evakuace – počet osob v budově</vt:lpstr>
      <vt:lpstr>Simulace evakuace – rozmístění osob</vt:lpstr>
      <vt:lpstr>Průběh evakuace – maximální obsazenost</vt:lpstr>
      <vt:lpstr>Průběh evakuace – minimální obsazenost</vt:lpstr>
      <vt:lpstr>Vyhodnocení výsledků</vt:lpstr>
      <vt:lpstr>Děkuji za pozornost</vt:lpstr>
      <vt:lpstr>Doplňující otázky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Posouzení logistiky evakuace vybraného objektu</dc:title>
  <dc:creator>Anna Palokha</dc:creator>
  <cp:lastModifiedBy>Jakub Uhlíř</cp:lastModifiedBy>
  <cp:revision>23</cp:revision>
  <dcterms:created xsi:type="dcterms:W3CDTF">2020-06-09T13:29:05Z</dcterms:created>
  <dcterms:modified xsi:type="dcterms:W3CDTF">2020-06-09T18:00:56Z</dcterms:modified>
</cp:coreProperties>
</file>