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8" r:id="rId9"/>
    <p:sldId id="269" r:id="rId10"/>
    <p:sldId id="266" r:id="rId11"/>
    <p:sldId id="260" r:id="rId12"/>
    <p:sldId id="262" r:id="rId13"/>
    <p:sldId id="263" r:id="rId14"/>
    <p:sldId id="271" r:id="rId15"/>
    <p:sldId id="270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&#382;ivatel\Desktop\Produkce_odpad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Denní produkce biologického odpadu na osobu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celková hmotnost (g)</c:v>
          </c:tx>
          <c:spPr>
            <a:solidFill>
              <a:schemeClr val="accent1"/>
            </a:solidFill>
            <a:ln w="28575"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List1!$A$1:$A$10</c:f>
              <c:strCache>
                <c:ptCount val="10"/>
                <c:pt idx="0">
                  <c:v>Leden</c:v>
                </c:pt>
                <c:pt idx="1">
                  <c:v>Prosinec</c:v>
                </c:pt>
                <c:pt idx="2">
                  <c:v>Listopad</c:v>
                </c:pt>
                <c:pt idx="3">
                  <c:v>Říjen</c:v>
                </c:pt>
                <c:pt idx="4">
                  <c:v>Září</c:v>
                </c:pt>
                <c:pt idx="5">
                  <c:v>Srpen</c:v>
                </c:pt>
                <c:pt idx="6">
                  <c:v>Červenec</c:v>
                </c:pt>
                <c:pt idx="7">
                  <c:v>Červen</c:v>
                </c:pt>
                <c:pt idx="8">
                  <c:v>Květen</c:v>
                </c:pt>
                <c:pt idx="9">
                  <c:v>Duben</c:v>
                </c:pt>
              </c:strCache>
            </c:strRef>
          </c:cat>
          <c:val>
            <c:numRef>
              <c:f>List1!$B$1:$B$10</c:f>
              <c:numCache>
                <c:formatCode>General</c:formatCode>
                <c:ptCount val="10"/>
                <c:pt idx="0">
                  <c:v>375</c:v>
                </c:pt>
                <c:pt idx="1">
                  <c:v>392</c:v>
                </c:pt>
                <c:pt idx="2">
                  <c:v>371</c:v>
                </c:pt>
                <c:pt idx="3">
                  <c:v>365</c:v>
                </c:pt>
                <c:pt idx="4">
                  <c:v>369</c:v>
                </c:pt>
                <c:pt idx="5">
                  <c:v>388</c:v>
                </c:pt>
                <c:pt idx="6">
                  <c:v>376</c:v>
                </c:pt>
                <c:pt idx="7">
                  <c:v>361</c:v>
                </c:pt>
                <c:pt idx="8">
                  <c:v>357</c:v>
                </c:pt>
                <c:pt idx="9">
                  <c:v>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B2-40E0-81F7-2059128CD776}"/>
            </c:ext>
          </c:extLst>
        </c:ser>
        <c:ser>
          <c:idx val="1"/>
          <c:order val="1"/>
          <c:tx>
            <c:v>sušina (g)</c:v>
          </c:tx>
          <c:spPr>
            <a:solidFill>
              <a:schemeClr val="accent2"/>
            </a:solidFill>
            <a:ln w="28575"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List1!$A$1:$A$10</c:f>
              <c:strCache>
                <c:ptCount val="10"/>
                <c:pt idx="0">
                  <c:v>Leden</c:v>
                </c:pt>
                <c:pt idx="1">
                  <c:v>Prosinec</c:v>
                </c:pt>
                <c:pt idx="2">
                  <c:v>Listopad</c:v>
                </c:pt>
                <c:pt idx="3">
                  <c:v>Říjen</c:v>
                </c:pt>
                <c:pt idx="4">
                  <c:v>Září</c:v>
                </c:pt>
                <c:pt idx="5">
                  <c:v>Srpen</c:v>
                </c:pt>
                <c:pt idx="6">
                  <c:v>Červenec</c:v>
                </c:pt>
                <c:pt idx="7">
                  <c:v>Červen</c:v>
                </c:pt>
                <c:pt idx="8">
                  <c:v>Květen</c:v>
                </c:pt>
                <c:pt idx="9">
                  <c:v>Duben</c:v>
                </c:pt>
              </c:strCache>
            </c:strRef>
          </c:cat>
          <c:val>
            <c:numRef>
              <c:f>List1!$D$1:$D$10</c:f>
              <c:numCache>
                <c:formatCode>General</c:formatCode>
                <c:ptCount val="10"/>
                <c:pt idx="0">
                  <c:v>247.5</c:v>
                </c:pt>
                <c:pt idx="1">
                  <c:v>282.24</c:v>
                </c:pt>
                <c:pt idx="2">
                  <c:v>255.98999999999998</c:v>
                </c:pt>
                <c:pt idx="3">
                  <c:v>266.45</c:v>
                </c:pt>
                <c:pt idx="4">
                  <c:v>228.78</c:v>
                </c:pt>
                <c:pt idx="5">
                  <c:v>252.20000000000002</c:v>
                </c:pt>
                <c:pt idx="6">
                  <c:v>263.2</c:v>
                </c:pt>
                <c:pt idx="7">
                  <c:v>241.87</c:v>
                </c:pt>
                <c:pt idx="8">
                  <c:v>253.47</c:v>
                </c:pt>
                <c:pt idx="9">
                  <c:v>248.88000000000002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B2-40E0-81F7-2059128CD776}"/>
            </c:ext>
          </c:extLst>
        </c:ser>
        <c:ser>
          <c:idx val="2"/>
          <c:order val="2"/>
          <c:tx>
            <c:v>biodegradabilní uhlík (g)</c:v>
          </c:tx>
          <c:spPr>
            <a:solidFill>
              <a:schemeClr val="accent3"/>
            </a:solidFill>
            <a:ln w="28575"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List1!$A$1:$A$10</c:f>
              <c:strCache>
                <c:ptCount val="10"/>
                <c:pt idx="0">
                  <c:v>Leden</c:v>
                </c:pt>
                <c:pt idx="1">
                  <c:v>Prosinec</c:v>
                </c:pt>
                <c:pt idx="2">
                  <c:v>Listopad</c:v>
                </c:pt>
                <c:pt idx="3">
                  <c:v>Říjen</c:v>
                </c:pt>
                <c:pt idx="4">
                  <c:v>Září</c:v>
                </c:pt>
                <c:pt idx="5">
                  <c:v>Srpen</c:v>
                </c:pt>
                <c:pt idx="6">
                  <c:v>Červenec</c:v>
                </c:pt>
                <c:pt idx="7">
                  <c:v>Červen</c:v>
                </c:pt>
                <c:pt idx="8">
                  <c:v>Květen</c:v>
                </c:pt>
                <c:pt idx="9">
                  <c:v>Duben</c:v>
                </c:pt>
              </c:strCache>
            </c:strRef>
          </c:cat>
          <c:val>
            <c:numRef>
              <c:f>List1!$F$1:$F$10</c:f>
              <c:numCache>
                <c:formatCode>General</c:formatCode>
                <c:ptCount val="10"/>
                <c:pt idx="0">
                  <c:v>220.27500000000001</c:v>
                </c:pt>
                <c:pt idx="1">
                  <c:v>265.30559999999997</c:v>
                </c:pt>
                <c:pt idx="2">
                  <c:v>225.27119999999999</c:v>
                </c:pt>
                <c:pt idx="3">
                  <c:v>253.12749999999997</c:v>
                </c:pt>
                <c:pt idx="4">
                  <c:v>208.18980000000002</c:v>
                </c:pt>
                <c:pt idx="5">
                  <c:v>237.06800000000001</c:v>
                </c:pt>
                <c:pt idx="6">
                  <c:v>236.88</c:v>
                </c:pt>
                <c:pt idx="7">
                  <c:v>224.93910000000002</c:v>
                </c:pt>
                <c:pt idx="8">
                  <c:v>223.05359999999999</c:v>
                </c:pt>
                <c:pt idx="9">
                  <c:v>226.48080000000002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B2-40E0-81F7-2059128CD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08832"/>
        <c:axId val="183610368"/>
      </c:barChart>
      <c:catAx>
        <c:axId val="18360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10368"/>
        <c:crosses val="autoZero"/>
        <c:auto val="1"/>
        <c:lblAlgn val="ctr"/>
        <c:lblOffset val="100"/>
        <c:noMultiLvlLbl val="0"/>
      </c:catAx>
      <c:valAx>
        <c:axId val="18361036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0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 sz="1200" baseline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11EB274-675D-456C-965C-AB8B716F13E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CEBC532-1E4B-4087-896E-1CFFBC381E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05200" y="2259925"/>
            <a:ext cx="5562600" cy="1321475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Nové možnosti využití kompostovatelného komunálního odpadu</a:t>
            </a:r>
            <a:endParaRPr lang="en-US" dirty="0"/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3800" y="2438400"/>
            <a:ext cx="5410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29000" y="228600"/>
            <a:ext cx="5562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8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</a:t>
            </a:r>
            <a:endParaRPr lang="en-US" sz="38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4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Ústav </a:t>
            </a:r>
            <a:r>
              <a:rPr lang="cs-CZ" sz="2400" dirty="0" err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technicko-technologický</a:t>
            </a:r>
            <a:endParaRPr lang="en-US" sz="2400" dirty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67100" y="4953000"/>
            <a:ext cx="5715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Autor </a:t>
            </a:r>
            <a:r>
              <a:rPr lang="cs-CZ" sz="2000" dirty="0" smtClean="0">
                <a:solidFill>
                  <a:schemeClr val="tx2"/>
                </a:solidFill>
              </a:rPr>
              <a:t>práce:       Bc</a:t>
            </a:r>
            <a:r>
              <a:rPr lang="cs-CZ" sz="2000" dirty="0">
                <a:solidFill>
                  <a:schemeClr val="tx2"/>
                </a:solidFill>
              </a:rPr>
              <a:t>. Anna Maroušková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Vedoucí </a:t>
            </a:r>
            <a:r>
              <a:rPr lang="cs-CZ" sz="2000" dirty="0" smtClean="0">
                <a:solidFill>
                  <a:schemeClr val="tx2"/>
                </a:solidFill>
              </a:rPr>
              <a:t>práce: 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 Mgr</a:t>
            </a:r>
            <a:r>
              <a:rPr lang="cs-CZ" sz="2000" dirty="0">
                <a:solidFill>
                  <a:schemeClr val="tx2"/>
                </a:solidFill>
              </a:rPr>
              <a:t>. Otakar </a:t>
            </a:r>
            <a:r>
              <a:rPr lang="cs-CZ" sz="2000" dirty="0" err="1">
                <a:solidFill>
                  <a:schemeClr val="tx2"/>
                </a:solidFill>
              </a:rPr>
              <a:t>Strunecký</a:t>
            </a:r>
            <a:r>
              <a:rPr lang="cs-CZ" sz="2000" dirty="0">
                <a:solidFill>
                  <a:schemeClr val="tx2"/>
                </a:solidFill>
              </a:rPr>
              <a:t>, Ph.D</a:t>
            </a:r>
            <a:r>
              <a:rPr lang="cs-CZ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Oponent práce: Ing. Bc. Kristýna Neubergová, Ph.D.</a:t>
            </a:r>
            <a:endParaRPr lang="en-US" sz="2000" dirty="0">
              <a:solidFill>
                <a:schemeClr val="tx2"/>
              </a:solidFill>
            </a:endParaRPr>
          </a:p>
          <a:p>
            <a:endParaRPr lang="cs-CZ" sz="2000" dirty="0" smtClean="0">
              <a:solidFill>
                <a:schemeClr val="tx2"/>
              </a:solidFill>
            </a:endParaRPr>
          </a:p>
          <a:p>
            <a:r>
              <a:rPr lang="cs-CZ" sz="2000" dirty="0" smtClean="0">
                <a:solidFill>
                  <a:schemeClr val="tx2"/>
                </a:solidFill>
              </a:rPr>
              <a:t>České </a:t>
            </a:r>
            <a:r>
              <a:rPr lang="cs-CZ" sz="2000" dirty="0">
                <a:solidFill>
                  <a:schemeClr val="tx2"/>
                </a:solidFill>
              </a:rPr>
              <a:t>Budějovice, </a:t>
            </a:r>
            <a:r>
              <a:rPr lang="cs-CZ" sz="2000" dirty="0" smtClean="0">
                <a:solidFill>
                  <a:schemeClr val="tx2"/>
                </a:solidFill>
              </a:rPr>
              <a:t>2020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9174" y="412452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Diplomová práce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200" y="304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2"/>
                </a:solidFill>
                <a:latin typeface="+mj-lt"/>
              </a:rPr>
              <a:t>Grafické znázornění výsledků posouzení  čtyř podnikatelských záměrů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" y="1534312"/>
            <a:ext cx="8305800" cy="525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2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err="1"/>
              <a:t>D</a:t>
            </a:r>
            <a:r>
              <a:rPr lang="en-US" sz="4000" b="1" dirty="0" err="1" smtClean="0"/>
              <a:t>osažené</a:t>
            </a:r>
            <a:r>
              <a:rPr lang="en-US" sz="4000" b="1" dirty="0" smtClean="0"/>
              <a:t> </a:t>
            </a:r>
            <a:r>
              <a:rPr lang="en-US" sz="4000" b="1" dirty="0" err="1"/>
              <a:t>výsledky</a:t>
            </a:r>
            <a:r>
              <a:rPr lang="en-US" sz="4000" b="1" dirty="0"/>
              <a:t> </a:t>
            </a:r>
            <a:r>
              <a:rPr lang="en-US" sz="4000" b="1" dirty="0" smtClean="0"/>
              <a:t>a</a:t>
            </a:r>
            <a:r>
              <a:rPr lang="cs-CZ" sz="4000" b="1" dirty="0" smtClean="0"/>
              <a:t> </a:t>
            </a:r>
            <a:r>
              <a:rPr lang="en-US" sz="4000" b="1" dirty="0" err="1" smtClean="0"/>
              <a:t>přínos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práce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600200"/>
            <a:ext cx="8595360" cy="4636008"/>
          </a:xfrm>
        </p:spPr>
        <p:txBody>
          <a:bodyPr/>
          <a:lstStyle/>
          <a:p>
            <a:pPr marL="342900" indent="-342900"/>
            <a:r>
              <a:rPr lang="cs-CZ" dirty="0"/>
              <a:t>Byla popsána kvalita a kvantita BO z domácnosti</a:t>
            </a:r>
            <a:r>
              <a:rPr lang="cs-CZ" dirty="0" smtClean="0"/>
              <a:t>.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/>
              <a:t>Byly navrženy 4 </a:t>
            </a:r>
            <a:r>
              <a:rPr lang="cs-CZ" dirty="0" smtClean="0"/>
              <a:t>podnikatelské záměry na principu transformace BO </a:t>
            </a:r>
            <a:r>
              <a:rPr lang="cs-CZ" dirty="0" err="1" smtClean="0"/>
              <a:t>bráněnkami</a:t>
            </a:r>
            <a:r>
              <a:rPr lang="cs-CZ" dirty="0" smtClean="0"/>
              <a:t> (alternativa A – D).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smtClean="0"/>
              <a:t>Podnikatelské záměry byly analyzovány pomocí ČSHI.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smtClean="0"/>
              <a:t>Vyšší stupeň zpracování BO zvyšuje ČSHI.</a:t>
            </a:r>
          </a:p>
          <a:p>
            <a:pPr marL="342900" indent="-342900"/>
            <a:endParaRPr lang="cs-CZ" dirty="0"/>
          </a:p>
          <a:p>
            <a:pPr marL="342900" indent="-3429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221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err="1"/>
              <a:t>S</a:t>
            </a:r>
            <a:r>
              <a:rPr lang="en-US" sz="4000" b="1" dirty="0" err="1" smtClean="0"/>
              <a:t>tručné</a:t>
            </a:r>
            <a:r>
              <a:rPr lang="en-US" sz="4000" b="1" dirty="0" smtClean="0"/>
              <a:t> </a:t>
            </a:r>
            <a:r>
              <a:rPr lang="en-US" sz="4000" b="1" dirty="0" err="1"/>
              <a:t>závěrečné</a:t>
            </a:r>
            <a:r>
              <a:rPr lang="en-US" sz="4000" b="1" dirty="0"/>
              <a:t> </a:t>
            </a:r>
            <a:r>
              <a:rPr lang="en-US" sz="4000" b="1" dirty="0" err="1"/>
              <a:t>shrnutí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828800"/>
            <a:ext cx="8595360" cy="4407408"/>
          </a:xfrm>
        </p:spPr>
        <p:txBody>
          <a:bodyPr/>
          <a:lstStyle/>
          <a:p>
            <a:r>
              <a:rPr lang="cs-CZ" dirty="0" smtClean="0"/>
              <a:t>Využití </a:t>
            </a:r>
            <a:r>
              <a:rPr lang="cs-CZ" dirty="0" err="1" smtClean="0"/>
              <a:t>bráněnek</a:t>
            </a:r>
            <a:r>
              <a:rPr lang="cs-CZ" dirty="0" smtClean="0"/>
              <a:t> ke zpracování </a:t>
            </a:r>
            <a:r>
              <a:rPr lang="cs-CZ" dirty="0"/>
              <a:t>biologicky </a:t>
            </a:r>
            <a:r>
              <a:rPr lang="cs-CZ" dirty="0" smtClean="0"/>
              <a:t>rozložitelného komunálního odpadu má </a:t>
            </a:r>
            <a:r>
              <a:rPr lang="cs-CZ" dirty="0"/>
              <a:t>potenciál významně zlepšit logistiku a ekonomii </a:t>
            </a:r>
            <a:r>
              <a:rPr lang="cs-CZ" dirty="0" smtClean="0"/>
              <a:t>nakládáni s tímto druhem odpadu.</a:t>
            </a:r>
          </a:p>
          <a:p>
            <a:pPr marL="0" indent="0">
              <a:buNone/>
            </a:pPr>
            <a:endParaRPr lang="cs-CZ" dirty="0" smtClean="0"/>
          </a:p>
          <a:p>
            <a:pPr marL="342900" indent="-342900"/>
            <a:r>
              <a:rPr lang="cs-CZ" dirty="0"/>
              <a:t>Koncepční změna spočívá v:</a:t>
            </a:r>
          </a:p>
          <a:p>
            <a:pPr marL="457200" indent="-457200">
              <a:buAutoNum type="arabicParenR"/>
            </a:pPr>
            <a:r>
              <a:rPr lang="cs-CZ" dirty="0"/>
              <a:t>optimalizaci svozu nejlabilnějších frakcí biologicky rozložitelného odpadu;</a:t>
            </a:r>
          </a:p>
          <a:p>
            <a:pPr marL="457200" indent="-457200">
              <a:buAutoNum type="arabicParenR"/>
            </a:pPr>
            <a:r>
              <a:rPr lang="cs-CZ" dirty="0"/>
              <a:t>optimalizací výrobní logistiky </a:t>
            </a:r>
            <a:r>
              <a:rPr lang="cs-CZ" dirty="0" err="1"/>
              <a:t>entomasy</a:t>
            </a:r>
            <a:r>
              <a:rPr lang="cs-CZ" dirty="0"/>
              <a:t>;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dirty="0"/>
              <a:t>komercializaci </a:t>
            </a:r>
            <a:r>
              <a:rPr lang="cs-CZ" dirty="0" smtClean="0"/>
              <a:t>produktu.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414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91550" cy="8382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/>
              <a:t>O</a:t>
            </a:r>
            <a:r>
              <a:rPr lang="en-US" sz="4000" b="1" dirty="0" err="1" smtClean="0"/>
              <a:t>dpovědi</a:t>
            </a:r>
            <a:r>
              <a:rPr lang="en-US" sz="4000" b="1" dirty="0" smtClean="0"/>
              <a:t> </a:t>
            </a:r>
            <a:r>
              <a:rPr lang="en-US" sz="4000" b="1" dirty="0" err="1"/>
              <a:t>na</a:t>
            </a:r>
            <a:r>
              <a:rPr lang="en-US" sz="4000" b="1" dirty="0"/>
              <a:t> </a:t>
            </a:r>
            <a:r>
              <a:rPr lang="en-US" sz="4000" b="1" dirty="0" err="1" smtClean="0"/>
              <a:t>otázky</a:t>
            </a:r>
            <a:r>
              <a:rPr lang="cs-CZ" sz="4000" b="1" dirty="0"/>
              <a:t> </a:t>
            </a:r>
            <a:r>
              <a:rPr lang="en-US" sz="4000" b="1" dirty="0" err="1" smtClean="0"/>
              <a:t>oponenta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1) </a:t>
            </a:r>
            <a:r>
              <a:rPr lang="en-US" dirty="0" smtClean="0"/>
              <a:t>V </a:t>
            </a:r>
            <a:r>
              <a:rPr lang="en-US" dirty="0" err="1"/>
              <a:t>práci</a:t>
            </a:r>
            <a:r>
              <a:rPr lang="en-US" dirty="0"/>
              <a:t> </a:t>
            </a:r>
            <a:r>
              <a:rPr lang="en-US" dirty="0" err="1"/>
              <a:t>píšete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největší</a:t>
            </a:r>
            <a:r>
              <a:rPr lang="en-US" dirty="0"/>
              <a:t> </a:t>
            </a:r>
            <a:r>
              <a:rPr lang="en-US" dirty="0" err="1"/>
              <a:t>překážkou</a:t>
            </a:r>
            <a:r>
              <a:rPr lang="en-US" dirty="0"/>
              <a:t> </a:t>
            </a:r>
            <a:r>
              <a:rPr lang="en-US" dirty="0" err="1"/>
              <a:t>zavedení</a:t>
            </a:r>
            <a:r>
              <a:rPr lang="en-US" dirty="0"/>
              <a:t> </a:t>
            </a:r>
            <a:r>
              <a:rPr lang="en-US" dirty="0" err="1"/>
              <a:t>vámi</a:t>
            </a:r>
            <a:r>
              <a:rPr lang="en-US" dirty="0"/>
              <a:t> </a:t>
            </a:r>
            <a:r>
              <a:rPr lang="en-US" dirty="0" err="1"/>
              <a:t>řešeného</a:t>
            </a:r>
            <a:r>
              <a:rPr lang="en-US" dirty="0"/>
              <a:t> </a:t>
            </a:r>
            <a:r>
              <a:rPr lang="en-US" dirty="0" err="1"/>
              <a:t>konceptu</a:t>
            </a:r>
            <a:r>
              <a:rPr lang="en-US" dirty="0"/>
              <a:t> do </a:t>
            </a:r>
            <a:r>
              <a:rPr lang="en-US" dirty="0" err="1"/>
              <a:t>praxe</a:t>
            </a:r>
            <a:r>
              <a:rPr lang="en-US" dirty="0"/>
              <a:t> je </a:t>
            </a:r>
            <a:r>
              <a:rPr lang="en-US" dirty="0" err="1" smtClean="0"/>
              <a:t>současný</a:t>
            </a:r>
            <a:r>
              <a:rPr lang="cs-CZ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 </a:t>
            </a:r>
            <a:r>
              <a:rPr lang="en-US" dirty="0" err="1"/>
              <a:t>legislativy</a:t>
            </a:r>
            <a:r>
              <a:rPr lang="en-US" dirty="0"/>
              <a:t> a </a:t>
            </a:r>
            <a:r>
              <a:rPr lang="en-US" dirty="0" err="1"/>
              <a:t>nefungující</a:t>
            </a:r>
            <a:r>
              <a:rPr lang="en-US" dirty="0"/>
              <a:t> </a:t>
            </a:r>
            <a:r>
              <a:rPr lang="en-US" dirty="0" err="1"/>
              <a:t>tržní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. O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legislativní</a:t>
            </a:r>
            <a:r>
              <a:rPr lang="en-US" dirty="0"/>
              <a:t> </a:t>
            </a:r>
            <a:r>
              <a:rPr lang="en-US" dirty="0" err="1"/>
              <a:t>dokumenty</a:t>
            </a:r>
            <a:r>
              <a:rPr lang="en-US" dirty="0"/>
              <a:t> se </a:t>
            </a:r>
            <a:r>
              <a:rPr lang="en-US" dirty="0" err="1"/>
              <a:t>jedná</a:t>
            </a:r>
            <a:r>
              <a:rPr lang="en-US" dirty="0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342900" indent="-342900"/>
            <a:r>
              <a:rPr lang="en-US" i="1" dirty="0" err="1"/>
              <a:t>Nařízení</a:t>
            </a:r>
            <a:r>
              <a:rPr lang="en-US" i="1" dirty="0"/>
              <a:t> EU 2017/893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„ substrát ke krmení hmyzu a hmyz nebo jeho larvy nebyly ve styku s jinými materiály živočišného původu než materiály uvedenými v písmenu b) a substrát neobsahoval hnůj, odpad ze stravovacích zařízení nebo jiný odpad</a:t>
            </a:r>
            <a:r>
              <a:rPr lang="cs-CZ" i="1" dirty="0" smtClean="0"/>
              <a:t>.“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81000" y="4800600"/>
            <a:ext cx="807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2"/>
                </a:solidFill>
              </a:rPr>
              <a:t>p</a:t>
            </a:r>
            <a:r>
              <a:rPr lang="cs-CZ" sz="2200" dirty="0" smtClean="0">
                <a:solidFill>
                  <a:schemeClr val="tx2"/>
                </a:solidFill>
              </a:rPr>
              <a:t>ísmeno b)</a:t>
            </a:r>
            <a:endParaRPr lang="cs-CZ" sz="2200" dirty="0">
              <a:solidFill>
                <a:schemeClr val="tx2"/>
              </a:solidFill>
            </a:endParaRPr>
          </a:p>
          <a:p>
            <a:r>
              <a:rPr lang="cs-CZ" sz="2000" dirty="0" smtClean="0">
                <a:solidFill>
                  <a:schemeClr val="tx2"/>
                </a:solidFill>
              </a:rPr>
              <a:t>rybí </a:t>
            </a:r>
            <a:r>
              <a:rPr lang="cs-CZ" sz="2000" dirty="0">
                <a:solidFill>
                  <a:schemeClr val="tx2"/>
                </a:solidFill>
              </a:rPr>
              <a:t>moučka, krevní výrobky z </a:t>
            </a:r>
            <a:r>
              <a:rPr lang="cs-CZ" sz="2000" dirty="0" err="1" smtClean="0">
                <a:solidFill>
                  <a:schemeClr val="tx2"/>
                </a:solidFill>
              </a:rPr>
              <a:t>nepřežvýkavců</a:t>
            </a:r>
            <a:r>
              <a:rPr lang="cs-CZ" sz="2000" dirty="0" smtClean="0">
                <a:solidFill>
                  <a:schemeClr val="tx2"/>
                </a:solidFill>
              </a:rPr>
              <a:t>, hydrolyzované </a:t>
            </a:r>
            <a:r>
              <a:rPr lang="cs-CZ" sz="2000" dirty="0">
                <a:solidFill>
                  <a:schemeClr val="tx2"/>
                </a:solidFill>
              </a:rPr>
              <a:t>bílkoviny z </a:t>
            </a:r>
            <a:r>
              <a:rPr lang="cs-CZ" sz="2000" dirty="0" err="1">
                <a:solidFill>
                  <a:schemeClr val="tx2"/>
                </a:solidFill>
              </a:rPr>
              <a:t>nepřežvýkavců</a:t>
            </a:r>
            <a:r>
              <a:rPr lang="cs-CZ" sz="2000" dirty="0">
                <a:solidFill>
                  <a:schemeClr val="tx2"/>
                </a:solidFill>
              </a:rPr>
              <a:t>, hydrolyzované bílkoviny z kůží a kožek přežvýkavců, želatina a kolagen z </a:t>
            </a:r>
            <a:r>
              <a:rPr lang="cs-CZ" sz="2000" dirty="0" err="1">
                <a:solidFill>
                  <a:schemeClr val="tx2"/>
                </a:solidFill>
              </a:rPr>
              <a:t>nepřežvýkavců</a:t>
            </a:r>
            <a:r>
              <a:rPr lang="cs-CZ" sz="2000" dirty="0">
                <a:solidFill>
                  <a:schemeClr val="tx2"/>
                </a:solidFill>
              </a:rPr>
              <a:t>, vejce a vaječné výrobky, mléko, mléčné výrobky, produkty získané z mléka a mlezivo, </a:t>
            </a:r>
            <a:r>
              <a:rPr lang="cs-CZ" sz="2000" dirty="0" smtClean="0">
                <a:solidFill>
                  <a:schemeClr val="tx2"/>
                </a:solidFill>
              </a:rPr>
              <a:t>med</a:t>
            </a:r>
          </a:p>
        </p:txBody>
      </p:sp>
    </p:spTree>
    <p:extLst>
      <p:ext uri="{BB962C8B-B14F-4D97-AF65-F5344CB8AC3E}">
        <p14:creationId xmlns:p14="http://schemas.microsoft.com/office/powerpoint/2010/main" val="16674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2) </a:t>
            </a:r>
            <a:r>
              <a:rPr lang="en-US" dirty="0" err="1" smtClean="0"/>
              <a:t>Napadají</a:t>
            </a:r>
            <a:r>
              <a:rPr lang="cs-CZ" dirty="0" smtClean="0"/>
              <a:t> 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, </a:t>
            </a:r>
            <a:r>
              <a:rPr lang="en-US" dirty="0" err="1"/>
              <a:t>jaká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 </a:t>
            </a:r>
            <a:r>
              <a:rPr lang="en-US" dirty="0" err="1"/>
              <a:t>přijmout</a:t>
            </a:r>
            <a:r>
              <a:rPr lang="en-US" dirty="0"/>
              <a:t>, aby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mohlo</a:t>
            </a:r>
            <a:r>
              <a:rPr lang="en-US" dirty="0"/>
              <a:t> </a:t>
            </a:r>
            <a:r>
              <a:rPr lang="en-US" dirty="0" err="1"/>
              <a:t>tržní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/>
              <a:t>fungovat</a:t>
            </a:r>
            <a:r>
              <a:rPr lang="en-US" dirty="0"/>
              <a:t> </a:t>
            </a:r>
            <a:r>
              <a:rPr lang="en-US" dirty="0" err="1"/>
              <a:t>lépe</a:t>
            </a:r>
            <a:r>
              <a:rPr lang="en-US" dirty="0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342900" indent="-342900"/>
            <a:r>
              <a:rPr lang="cs-CZ" i="1" dirty="0" smtClean="0"/>
              <a:t>Zabezpečit rovnost práv a povinností mezi subjekty na trhu EU a trhu globálním </a:t>
            </a:r>
          </a:p>
          <a:p>
            <a:pPr marL="342900" indent="-342900"/>
            <a:endParaRPr lang="cs-CZ" i="1" dirty="0"/>
          </a:p>
          <a:p>
            <a:pPr marL="342900" indent="-342900"/>
            <a:r>
              <a:rPr lang="cs-CZ" i="1" dirty="0" smtClean="0"/>
              <a:t>Zlepšit vymahatelnost práva</a:t>
            </a:r>
            <a:endParaRPr lang="en-US" i="1" dirty="0"/>
          </a:p>
          <a:p>
            <a:endParaRPr lang="cs-CZ" dirty="0" smtClean="0"/>
          </a:p>
          <a:p>
            <a:r>
              <a:rPr lang="cs-CZ" i="1" dirty="0" smtClean="0"/>
              <a:t> Zvýšit znalosti odpovědných úředníků státní správy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037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</a:t>
            </a:r>
            <a:r>
              <a:rPr lang="en-US" b="1" dirty="0" err="1"/>
              <a:t>dpovědi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otázky</a:t>
            </a:r>
            <a:r>
              <a:rPr lang="cs-CZ" b="1" dirty="0"/>
              <a:t> </a:t>
            </a:r>
            <a:r>
              <a:rPr lang="cs-CZ" b="1" dirty="0" smtClean="0"/>
              <a:t>vedoucího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8595360" cy="4632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1) </a:t>
            </a:r>
            <a:r>
              <a:rPr lang="en-US" dirty="0" err="1" smtClean="0"/>
              <a:t>Jaký</a:t>
            </a:r>
            <a:r>
              <a:rPr lang="en-US" dirty="0" smtClean="0"/>
              <a:t>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hmyz</a:t>
            </a:r>
            <a:r>
              <a:rPr lang="en-US" dirty="0"/>
              <a:t> by </a:t>
            </a:r>
            <a:r>
              <a:rPr lang="en-US" dirty="0" err="1"/>
              <a:t>mohl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využit</a:t>
            </a:r>
            <a:r>
              <a:rPr lang="en-US" dirty="0"/>
              <a:t> pro </a:t>
            </a:r>
            <a:r>
              <a:rPr lang="en-US" dirty="0" err="1"/>
              <a:t>spolu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biologicky</a:t>
            </a:r>
            <a:r>
              <a:rPr lang="en-US" dirty="0"/>
              <a:t> </a:t>
            </a:r>
            <a:r>
              <a:rPr lang="en-US" dirty="0" err="1"/>
              <a:t>rozložitelného</a:t>
            </a:r>
            <a:r>
              <a:rPr lang="en-US" dirty="0"/>
              <a:t> </a:t>
            </a:r>
            <a:r>
              <a:rPr lang="en-US" dirty="0" err="1"/>
              <a:t>komunálního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a </a:t>
            </a:r>
            <a:r>
              <a:rPr lang="en-US" dirty="0" err="1"/>
              <a:t>proč</a:t>
            </a:r>
            <a:r>
              <a:rPr lang="en-US" dirty="0" smtClean="0"/>
              <a:t>?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342900" indent="-342900"/>
            <a:r>
              <a:rPr lang="cs-CZ" i="1" dirty="0"/>
              <a:t>potemník moučný (</a:t>
            </a:r>
            <a:r>
              <a:rPr lang="cs-CZ" i="1" dirty="0" err="1"/>
              <a:t>Tenebrio</a:t>
            </a:r>
            <a:r>
              <a:rPr lang="cs-CZ" i="1" dirty="0"/>
              <a:t> </a:t>
            </a:r>
            <a:r>
              <a:rPr lang="cs-CZ" i="1" dirty="0" err="1"/>
              <a:t>molitor</a:t>
            </a:r>
            <a:r>
              <a:rPr lang="cs-CZ" i="1" dirty="0"/>
              <a:t>) a potemník stájový (</a:t>
            </a:r>
            <a:r>
              <a:rPr lang="cs-CZ" i="1" dirty="0" err="1"/>
              <a:t>Alphitobius</a:t>
            </a:r>
            <a:r>
              <a:rPr lang="cs-CZ" i="1" dirty="0"/>
              <a:t> </a:t>
            </a:r>
            <a:r>
              <a:rPr lang="cs-CZ" i="1" dirty="0" err="1"/>
              <a:t>diaperinus</a:t>
            </a:r>
            <a:r>
              <a:rPr lang="cs-CZ" i="1" dirty="0"/>
              <a:t>), cvrček domácí (</a:t>
            </a:r>
            <a:r>
              <a:rPr lang="cs-CZ" i="1" dirty="0" err="1"/>
              <a:t>Acheta</a:t>
            </a:r>
            <a:r>
              <a:rPr lang="cs-CZ" i="1" dirty="0"/>
              <a:t> </a:t>
            </a:r>
            <a:r>
              <a:rPr lang="cs-CZ" i="1" dirty="0" err="1"/>
              <a:t>domesticus</a:t>
            </a:r>
            <a:r>
              <a:rPr lang="cs-CZ" i="1" dirty="0"/>
              <a:t>), cvrček krátkokřídlý (</a:t>
            </a:r>
            <a:r>
              <a:rPr lang="cs-CZ" i="1" dirty="0" err="1"/>
              <a:t>Gryllodes</a:t>
            </a:r>
            <a:r>
              <a:rPr lang="cs-CZ" i="1" dirty="0"/>
              <a:t> </a:t>
            </a:r>
            <a:r>
              <a:rPr lang="cs-CZ" i="1" dirty="0" err="1"/>
              <a:t>sigillatus</a:t>
            </a:r>
            <a:r>
              <a:rPr lang="cs-CZ" i="1" dirty="0"/>
              <a:t>) a cvrček banánový (</a:t>
            </a:r>
            <a:r>
              <a:rPr lang="cs-CZ" i="1" dirty="0" err="1"/>
              <a:t>Gryllus</a:t>
            </a:r>
            <a:r>
              <a:rPr lang="cs-CZ" i="1" dirty="0"/>
              <a:t> </a:t>
            </a:r>
            <a:r>
              <a:rPr lang="cs-CZ" i="1" dirty="0" err="1" smtClean="0"/>
              <a:t>assimilis</a:t>
            </a:r>
            <a:r>
              <a:rPr lang="cs-CZ" i="1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smtClean="0"/>
              <a:t>2)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/>
              <a:t>bude</a:t>
            </a:r>
            <a:r>
              <a:rPr lang="en-US" dirty="0"/>
              <a:t>, </a:t>
            </a:r>
            <a:r>
              <a:rPr lang="en-US" dirty="0" err="1"/>
              <a:t>bude</a:t>
            </a:r>
            <a:r>
              <a:rPr lang="en-US" dirty="0"/>
              <a:t>-li, </a:t>
            </a:r>
            <a:r>
              <a:rPr lang="en-US" dirty="0" err="1"/>
              <a:t>využit</a:t>
            </a:r>
            <a:r>
              <a:rPr lang="en-US" dirty="0"/>
              <a:t> </a:t>
            </a:r>
            <a:r>
              <a:rPr lang="en-US" dirty="0" err="1"/>
              <a:t>zbytek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biologicky</a:t>
            </a:r>
            <a:r>
              <a:rPr lang="en-US" dirty="0"/>
              <a:t> </a:t>
            </a:r>
            <a:r>
              <a:rPr lang="en-US" dirty="0" err="1"/>
              <a:t>rozložitelného</a:t>
            </a:r>
            <a:r>
              <a:rPr lang="en-US" dirty="0"/>
              <a:t> </a:t>
            </a:r>
            <a:r>
              <a:rPr lang="en-US" dirty="0" err="1"/>
              <a:t>komunálního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</a:t>
            </a:r>
            <a:r>
              <a:rPr lang="en-US" dirty="0" err="1"/>
              <a:t>bráněnkami</a:t>
            </a:r>
            <a:r>
              <a:rPr lang="en-US" dirty="0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342900" indent="-342900"/>
            <a:r>
              <a:rPr lang="cs-CZ" i="1" dirty="0" smtClean="0"/>
              <a:t>Vysoce jakostní substráty se </a:t>
            </a:r>
            <a:r>
              <a:rPr lang="cs-CZ" i="1" dirty="0" err="1" smtClean="0"/>
              <a:t>zvyšenou</a:t>
            </a:r>
            <a:r>
              <a:rPr lang="cs-CZ" i="1" dirty="0" smtClean="0"/>
              <a:t> schopnosti zadržovat vodu v půdě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481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Děkuji </a:t>
            </a:r>
            <a:r>
              <a:rPr lang="cs-CZ" sz="4000" b="1" dirty="0" smtClean="0"/>
              <a:t>za pozornost! </a:t>
            </a:r>
            <a:endParaRPr 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375136" cy="366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5800" y="5486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www. insectrearing.com/</a:t>
            </a:r>
            <a:r>
              <a:rPr lang="cs-CZ" i="1" dirty="0" err="1" smtClean="0"/>
              <a:t>black-soldier-fly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163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err="1" smtClean="0"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4000" b="1" dirty="0" err="1" smtClean="0">
                <a:ea typeface="Tahoma" panose="020B0604030504040204" pitchFamily="34" charset="0"/>
                <a:cs typeface="Arial" panose="020B0604020202020204" pitchFamily="34" charset="0"/>
              </a:rPr>
              <a:t>otivace</a:t>
            </a:r>
            <a:r>
              <a:rPr lang="en-US" sz="4000" b="1" dirty="0" smtClean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ea typeface="Tahom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n-US" sz="4000" b="1" dirty="0" err="1">
                <a:ea typeface="Tahoma" panose="020B0604030504040204" pitchFamily="34" charset="0"/>
                <a:cs typeface="Arial" panose="020B0604020202020204" pitchFamily="34" charset="0"/>
              </a:rPr>
              <a:t>důvody</a:t>
            </a:r>
            <a:r>
              <a:rPr lang="en-US" sz="4000" b="1" dirty="0">
                <a:ea typeface="Tahoma" panose="020B0604030504040204" pitchFamily="34" charset="0"/>
                <a:cs typeface="Arial" panose="020B0604020202020204" pitchFamily="34" charset="0"/>
              </a:rPr>
              <a:t> k </a:t>
            </a:r>
            <a:r>
              <a:rPr lang="en-US" sz="4000" b="1" dirty="0" err="1">
                <a:ea typeface="Tahoma" panose="020B0604030504040204" pitchFamily="34" charset="0"/>
                <a:cs typeface="Arial" panose="020B0604020202020204" pitchFamily="34" charset="0"/>
              </a:rPr>
              <a:t>řešení</a:t>
            </a:r>
            <a:r>
              <a:rPr lang="en-US" sz="4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a typeface="Tahoma" panose="020B0604030504040204" pitchFamily="34" charset="0"/>
                <a:cs typeface="Arial" panose="020B0604020202020204" pitchFamily="34" charset="0"/>
              </a:rPr>
              <a:t>daného</a:t>
            </a:r>
            <a:r>
              <a:rPr lang="en-US" sz="4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a typeface="Tahoma" panose="020B0604030504040204" pitchFamily="34" charset="0"/>
                <a:cs typeface="Arial" panose="020B0604020202020204" pitchFamily="34" charset="0"/>
              </a:rPr>
              <a:t>problému</a:t>
            </a:r>
            <a:endParaRPr lang="en-US" sz="40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676400"/>
            <a:ext cx="8595360" cy="4559808"/>
          </a:xfrm>
        </p:spPr>
        <p:txBody>
          <a:bodyPr>
            <a:normAutofit/>
          </a:bodyPr>
          <a:lstStyle/>
          <a:p>
            <a:r>
              <a:rPr lang="cs-CZ" dirty="0" smtClean="0"/>
              <a:t>Skládkování BO zbytečně zvyšuje kapacitu skládek a přispívá k uvolňování skleníkových plynů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Trh s komposty není bez veřejné podpory udržitelný</a:t>
            </a:r>
          </a:p>
        </p:txBody>
      </p:sp>
    </p:spTree>
    <p:extLst>
      <p:ext uri="{BB962C8B-B14F-4D97-AF65-F5344CB8AC3E}">
        <p14:creationId xmlns:p14="http://schemas.microsoft.com/office/powerpoint/2010/main" val="39285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8410574" cy="10668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133600"/>
            <a:ext cx="8595360" cy="4102608"/>
          </a:xfrm>
        </p:spPr>
        <p:txBody>
          <a:bodyPr/>
          <a:lstStyle/>
          <a:p>
            <a:pPr algn="just"/>
            <a:r>
              <a:rPr lang="cs-CZ" sz="2400" dirty="0">
                <a:solidFill>
                  <a:schemeClr val="tx1"/>
                </a:solidFill>
                <a:ea typeface="Tahoma" panose="020B0604030504040204" pitchFamily="34" charset="0"/>
              </a:rPr>
              <a:t>Cílem zadané diplomové práce je analýza způsobů nakládání s biologicky rozložitelným komunálním odpadem. V jejím rámci dojde k posouzení způsobů jeho zpracování, zejména se zaměřením na jeho využití jako substrátu pro kultivaci hmyzu, včetně posouzení logistických aspektů a ekonomické stránky v podmínkách České Republiky.</a:t>
            </a:r>
            <a:endParaRPr lang="en-US" sz="240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550" cy="762001"/>
          </a:xfrm>
        </p:spPr>
        <p:txBody>
          <a:bodyPr/>
          <a:lstStyle/>
          <a:p>
            <a:pPr algn="ctr"/>
            <a:r>
              <a:rPr lang="cs-CZ" b="1" dirty="0" smtClean="0"/>
              <a:t>Hypotézy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Larvy </a:t>
            </a:r>
            <a:r>
              <a:rPr lang="cs-CZ" dirty="0" err="1" smtClean="0"/>
              <a:t>bráněnek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i="1" dirty="0" err="1"/>
              <a:t>Hermetia</a:t>
            </a:r>
            <a:r>
              <a:rPr lang="cs-CZ" i="1" dirty="0"/>
              <a:t> </a:t>
            </a:r>
            <a:r>
              <a:rPr lang="cs-CZ" i="1" dirty="0" err="1" smtClean="0"/>
              <a:t>Illucens</a:t>
            </a:r>
            <a:r>
              <a:rPr lang="cs-CZ" dirty="0" smtClean="0"/>
              <a:t>) lze využit ke zpracování biologicky rozložitelného odpadu z domácností.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avedení nové technologií v</a:t>
            </a:r>
            <a:r>
              <a:rPr lang="cs-CZ" dirty="0"/>
              <a:t> konceptu zpracování kompostovatelného biologického odpadu může znamenat pozitivní environmentální celospolečenské i ekonomické dopady. 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Šindlovy Dvory 76\Desktop\Ani\Logistika\SZZ\Obhajoba\BS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1" y="3962400"/>
            <a:ext cx="2709863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1" y="6019800"/>
            <a:ext cx="275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www.researchgate.net</a:t>
            </a:r>
            <a:endParaRPr lang="en-US" i="1" dirty="0"/>
          </a:p>
        </p:txBody>
      </p:sp>
      <p:pic>
        <p:nvPicPr>
          <p:cNvPr id="1027" name="Picture 3" descr="C:\Users\Šindlovy Dvory 76\Desktop\Ani\Logistika\SZZ\Obhajoba\whole-dried-larvae-in-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292100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886200" y="6096000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www.petfoodindustry.com</a:t>
            </a:r>
          </a:p>
        </p:txBody>
      </p:sp>
    </p:spTree>
    <p:extLst>
      <p:ext uri="{BB962C8B-B14F-4D97-AF65-F5344CB8AC3E}">
        <p14:creationId xmlns:p14="http://schemas.microsoft.com/office/powerpoint/2010/main" val="2713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err="1"/>
              <a:t>P</a:t>
            </a:r>
            <a:r>
              <a:rPr lang="en-US" sz="4000" b="1" dirty="0" err="1" smtClean="0"/>
              <a:t>oužité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metody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Kvantitativní a kvalitativní posouzení biologického odpadu</a:t>
            </a:r>
          </a:p>
          <a:p>
            <a:endParaRPr lang="cs-CZ" dirty="0" smtClean="0"/>
          </a:p>
          <a:p>
            <a:r>
              <a:rPr lang="cs-CZ" dirty="0" smtClean="0"/>
              <a:t>Návrh technologie a odpovídajícího </a:t>
            </a:r>
            <a:r>
              <a:rPr lang="cs-CZ" dirty="0" smtClean="0"/>
              <a:t>logistického řetězce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Predikce </a:t>
            </a:r>
            <a:r>
              <a:rPr lang="cs-CZ" dirty="0"/>
              <a:t>nákladů a </a:t>
            </a:r>
            <a:r>
              <a:rPr lang="cs-CZ" dirty="0" smtClean="0"/>
              <a:t>příjmů</a:t>
            </a:r>
          </a:p>
          <a:p>
            <a:endParaRPr lang="cs-CZ" dirty="0"/>
          </a:p>
          <a:p>
            <a:r>
              <a:rPr lang="cs-CZ" dirty="0" smtClean="0"/>
              <a:t>Posouzení podnikatelského </a:t>
            </a:r>
            <a:r>
              <a:rPr lang="cs-CZ" dirty="0" smtClean="0"/>
              <a:t>záměru dle </a:t>
            </a:r>
            <a:r>
              <a:rPr lang="cs-CZ" dirty="0" smtClean="0"/>
              <a:t>ČSHI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 descr="alternativní text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15="http://schemas.microsoft.com/office/word/2012/wordml" xmlns:lc="http://schemas.openxmlformats.org/drawingml/2006/lockedCanvas" id="{0444FA4B-A4E6-422C-8327-4E98F6ED1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244562"/>
              </p:ext>
            </p:extLst>
          </p:nvPr>
        </p:nvGraphicFramePr>
        <p:xfrm>
          <a:off x="723900" y="2057400"/>
          <a:ext cx="74675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38200" y="3810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tx2"/>
                </a:solidFill>
                <a:latin typeface="+mj-lt"/>
              </a:rPr>
              <a:t>Charakteristika denní produkce BO na osobu (</a:t>
            </a:r>
            <a:r>
              <a:rPr lang="cs-CZ" sz="4000" b="1" dirty="0" smtClean="0">
                <a:solidFill>
                  <a:schemeClr val="tx2"/>
                </a:solidFill>
                <a:latin typeface="+mj-lt"/>
              </a:rPr>
              <a:t>g)</a:t>
            </a:r>
            <a:endParaRPr lang="en-US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4711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91550" cy="10668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Z</a:t>
            </a:r>
            <a:r>
              <a:rPr lang="cs-CZ" sz="4000" b="1" dirty="0" smtClean="0"/>
              <a:t>měny </a:t>
            </a:r>
            <a:r>
              <a:rPr lang="cs-CZ" sz="4000" b="1" dirty="0"/>
              <a:t>hustoty biologicky </a:t>
            </a:r>
            <a:r>
              <a:rPr lang="cs-CZ" sz="4000" b="1" dirty="0" smtClean="0"/>
              <a:t>rozložitelného odpadu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0325"/>
            <a:ext cx="8686800" cy="52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6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91550" cy="10668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err="1"/>
              <a:t>Analýza</a:t>
            </a:r>
            <a:r>
              <a:rPr lang="en-US" sz="3800" b="1" dirty="0"/>
              <a:t> </a:t>
            </a:r>
            <a:r>
              <a:rPr lang="en-US" sz="3800" b="1" dirty="0" err="1"/>
              <a:t>dynamiky</a:t>
            </a:r>
            <a:r>
              <a:rPr lang="en-US" sz="3800" b="1" dirty="0"/>
              <a:t> </a:t>
            </a:r>
            <a:r>
              <a:rPr lang="en-US" sz="3800" b="1" dirty="0" err="1"/>
              <a:t>ztráty</a:t>
            </a:r>
            <a:r>
              <a:rPr lang="en-US" sz="3800" b="1" dirty="0"/>
              <a:t> </a:t>
            </a:r>
            <a:r>
              <a:rPr lang="en-US" sz="3800" b="1" dirty="0" err="1"/>
              <a:t>nejlabilnější</a:t>
            </a:r>
            <a:r>
              <a:rPr lang="en-US" sz="3800" b="1" dirty="0"/>
              <a:t> </a:t>
            </a:r>
            <a:r>
              <a:rPr lang="en-US" sz="3800" b="1" dirty="0" err="1"/>
              <a:t>frakce</a:t>
            </a:r>
            <a:r>
              <a:rPr lang="en-US" sz="3800" b="1" dirty="0"/>
              <a:t> </a:t>
            </a:r>
            <a:r>
              <a:rPr lang="en-US" sz="3800" b="1" dirty="0" err="1"/>
              <a:t>organické</a:t>
            </a:r>
            <a:r>
              <a:rPr lang="en-US" sz="3800" b="1" dirty="0"/>
              <a:t> </a:t>
            </a:r>
            <a:r>
              <a:rPr lang="en-US" sz="3800" b="1" dirty="0" err="1"/>
              <a:t>hmoty</a:t>
            </a:r>
            <a:r>
              <a:rPr lang="en-US" sz="3800" b="1" dirty="0"/>
              <a:t> </a:t>
            </a:r>
            <a:r>
              <a:rPr lang="en-US" sz="3800" b="1" dirty="0" err="1"/>
              <a:t>ve</a:t>
            </a:r>
            <a:r>
              <a:rPr lang="en-US" sz="3800" b="1" dirty="0"/>
              <a:t> </a:t>
            </a:r>
            <a:r>
              <a:rPr lang="en-US" sz="3800" b="1" dirty="0" err="1"/>
              <a:t>vzorcích</a:t>
            </a:r>
            <a:r>
              <a:rPr lang="en-US" sz="3800" b="1" dirty="0"/>
              <a:t> BO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52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23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cs-CZ" b="1" dirty="0" err="1" smtClean="0"/>
              <a:t>Z</a:t>
            </a:r>
            <a:r>
              <a:rPr lang="en-US" b="1" dirty="0" err="1" smtClean="0"/>
              <a:t>hodnocení</a:t>
            </a:r>
            <a:r>
              <a:rPr lang="en-US" b="1" dirty="0" smtClean="0"/>
              <a:t> </a:t>
            </a:r>
            <a:r>
              <a:rPr lang="en-US" b="1" dirty="0" err="1"/>
              <a:t>čtyř</a:t>
            </a:r>
            <a:r>
              <a:rPr lang="en-US" b="1" dirty="0"/>
              <a:t> </a:t>
            </a:r>
            <a:r>
              <a:rPr lang="en-US" b="1" dirty="0" err="1"/>
              <a:t>možných</a:t>
            </a:r>
            <a:r>
              <a:rPr lang="en-US" b="1" dirty="0"/>
              <a:t> </a:t>
            </a:r>
            <a:r>
              <a:rPr lang="en-US" b="1" dirty="0" smtClean="0"/>
              <a:t>variant</a:t>
            </a:r>
            <a:r>
              <a:rPr lang="cs-CZ" b="1" dirty="0" smtClean="0"/>
              <a:t> podnikatelského záměru využití larev </a:t>
            </a:r>
            <a:r>
              <a:rPr lang="cs-CZ" b="1" dirty="0" err="1" smtClean="0"/>
              <a:t>bráněnky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286000"/>
            <a:ext cx="8595360" cy="3950208"/>
          </a:xfrm>
        </p:spPr>
        <p:txBody>
          <a:bodyPr/>
          <a:lstStyle/>
          <a:p>
            <a:r>
              <a:rPr lang="cs-CZ" sz="2800" dirty="0" smtClean="0"/>
              <a:t>A) výroba </a:t>
            </a:r>
            <a:r>
              <a:rPr lang="cs-CZ" sz="2800" dirty="0"/>
              <a:t>larev pro dominantního </a:t>
            </a:r>
            <a:r>
              <a:rPr lang="cs-CZ" sz="2800" dirty="0" smtClean="0"/>
              <a:t>odběratele</a:t>
            </a:r>
          </a:p>
          <a:p>
            <a:endParaRPr lang="cs-CZ" sz="2800" dirty="0" smtClean="0"/>
          </a:p>
          <a:p>
            <a:r>
              <a:rPr lang="cs-CZ" sz="2800" dirty="0" smtClean="0"/>
              <a:t>B) </a:t>
            </a:r>
            <a:r>
              <a:rPr lang="cs-CZ" sz="2800" dirty="0"/>
              <a:t>výroba larev pro lokální odběr širokou </a:t>
            </a:r>
            <a:r>
              <a:rPr lang="cs-CZ" sz="2800" dirty="0" smtClean="0"/>
              <a:t>veřejností</a:t>
            </a:r>
          </a:p>
          <a:p>
            <a:endParaRPr lang="en-US" sz="2800" dirty="0"/>
          </a:p>
          <a:p>
            <a:r>
              <a:rPr lang="cs-CZ" sz="2800" dirty="0" smtClean="0"/>
              <a:t>C) </a:t>
            </a:r>
            <a:r>
              <a:rPr lang="cs-CZ" sz="2800" dirty="0"/>
              <a:t>separace larev na protein a </a:t>
            </a:r>
            <a:r>
              <a:rPr lang="cs-CZ" sz="2800" dirty="0" smtClean="0"/>
              <a:t>tuk</a:t>
            </a:r>
          </a:p>
          <a:p>
            <a:endParaRPr lang="en-US" sz="2800" dirty="0"/>
          </a:p>
          <a:p>
            <a:r>
              <a:rPr lang="cs-CZ" sz="2800" dirty="0" smtClean="0"/>
              <a:t>D) </a:t>
            </a:r>
            <a:r>
              <a:rPr lang="cs-CZ" sz="2800" dirty="0"/>
              <a:t>výroba proteinového krmiva a kosmetiky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84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TM01790493[[fn=Malé pracoviště, domácnost (SoHo)]]</Template>
  <TotalTime>5067</TotalTime>
  <Words>546</Words>
  <Application>Microsoft Office PowerPoint</Application>
  <PresentationFormat>Předvádění na obrazovce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Soho</vt:lpstr>
      <vt:lpstr> </vt:lpstr>
      <vt:lpstr>Motivace a důvody k řešení daného problému</vt:lpstr>
      <vt:lpstr>Cíl práce</vt:lpstr>
      <vt:lpstr>Hypotézy</vt:lpstr>
      <vt:lpstr>Použité metody</vt:lpstr>
      <vt:lpstr>Prezentace aplikace PowerPoint</vt:lpstr>
      <vt:lpstr>Změny hustoty biologicky rozložitelného odpadu </vt:lpstr>
      <vt:lpstr>Analýza dynamiky ztráty nejlabilnější frakce organické hmoty ve vzorcích BO </vt:lpstr>
      <vt:lpstr>Zhodnocení čtyř možných variant podnikatelského záměru využití larev bráněnky</vt:lpstr>
      <vt:lpstr>Prezentace aplikace PowerPoint</vt:lpstr>
      <vt:lpstr>Dosažené výsledky a přínos práce</vt:lpstr>
      <vt:lpstr>Stručné závěrečné shrnutí</vt:lpstr>
      <vt:lpstr>Odpovědi na otázky oponenta</vt:lpstr>
      <vt:lpstr>Prezentace aplikace PowerPoint</vt:lpstr>
      <vt:lpstr>Odpovědi na otázky vedoucího práce</vt:lpstr>
      <vt:lpstr>Děkuji za pozornost!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Cíl práce</dc:title>
  <dc:creator>Anonymous</dc:creator>
  <cp:lastModifiedBy>Anonymous</cp:lastModifiedBy>
  <cp:revision>32</cp:revision>
  <dcterms:created xsi:type="dcterms:W3CDTF">2020-06-02T08:12:31Z</dcterms:created>
  <dcterms:modified xsi:type="dcterms:W3CDTF">2020-06-07T21:45:57Z</dcterms:modified>
</cp:coreProperties>
</file>