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6"/>
  </p:notesMasterIdLst>
  <p:sldIdLst>
    <p:sldId id="256" r:id="rId2"/>
    <p:sldId id="259" r:id="rId3"/>
    <p:sldId id="27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291" r:id="rId13"/>
    <p:sldId id="27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3"/>
  </p:normalViewPr>
  <p:slideViewPr>
    <p:cSldViewPr>
      <p:cViewPr varScale="1">
        <p:scale>
          <a:sx n="60" d="100"/>
          <a:sy n="60" d="100"/>
        </p:scale>
        <p:origin x="-77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Třídíte odpad</a:t>
            </a:r>
            <a:endParaRPr lang="cs-CZ" dirty="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9.2509670186172996E-2"/>
                  <c:y val="-5.1843767053870823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CC-4901-B090-A0BEEF92B7BB}"/>
                </c:ext>
              </c:extLst>
            </c:dLbl>
            <c:dLbl>
              <c:idx val="1"/>
              <c:layout>
                <c:manualLayout>
                  <c:x val="-9.8790413834544247E-2"/>
                  <c:y val="6.4748837088433833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C-4901-B090-A0BEEF92B7BB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List5!$A$16:$A$17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List5!$B$16:$B$17</c:f>
              <c:numCache>
                <c:formatCode>General</c:formatCode>
                <c:ptCount val="2"/>
                <c:pt idx="0">
                  <c:v>408</c:v>
                </c:pt>
                <c:pt idx="1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CC-4901-B090-A0BEEF92B7BB}"/>
            </c:ext>
          </c:extLst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spPr>
    <a:ln w="3175"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Vzdálenost ke sběrnému</a:t>
            </a:r>
            <a:r>
              <a:rPr lang="cs-CZ" baseline="0" dirty="0" smtClean="0"/>
              <a:t> místu</a:t>
            </a:r>
            <a:endParaRPr lang="cs-CZ" dirty="0"/>
          </a:p>
        </c:rich>
      </c:tx>
      <c:layout>
        <c:manualLayout>
          <c:xMode val="edge"/>
          <c:yMode val="edge"/>
          <c:x val="8.6967031911708487E-2"/>
          <c:y val="3.4135992058230091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6978929507010503E-2"/>
                  <c:y val="-5.1354652097059299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59-4E32-84DF-1EA89B948CA8}"/>
                </c:ext>
              </c:extLst>
            </c:dLbl>
            <c:dLbl>
              <c:idx val="1"/>
              <c:layout>
                <c:manualLayout>
                  <c:x val="-1.7200047400415013E-2"/>
                  <c:y val="1.7868659274733543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59-4E32-84DF-1EA89B948CA8}"/>
                </c:ext>
              </c:extLst>
            </c:dLbl>
            <c:dLbl>
              <c:idx val="2"/>
              <c:layout>
                <c:manualLayout>
                  <c:x val="-5.279649842040713E-2"/>
                  <c:y val="7.585837484600202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59-4E32-84DF-1EA89B948CA8}"/>
                </c:ext>
              </c:extLst>
            </c:dLbl>
            <c:dLbl>
              <c:idx val="3"/>
              <c:layout>
                <c:manualLayout>
                  <c:x val="-2.3343443741002109E-2"/>
                  <c:y val="1.0092666988055058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59-4E32-84DF-1EA89B948CA8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List6!$A$3:$A$6</c:f>
              <c:strCache>
                <c:ptCount val="4"/>
                <c:pt idx="0">
                  <c:v>Do 100 m</c:v>
                </c:pt>
                <c:pt idx="1">
                  <c:v>Do 300 m</c:v>
                </c:pt>
                <c:pt idx="2">
                  <c:v>Do 500 m</c:v>
                </c:pt>
                <c:pt idx="3">
                  <c:v>Nad 500 m</c:v>
                </c:pt>
              </c:strCache>
            </c:strRef>
          </c:cat>
          <c:val>
            <c:numRef>
              <c:f>List6!$B$3:$B$6</c:f>
              <c:numCache>
                <c:formatCode>General</c:formatCode>
                <c:ptCount val="4"/>
                <c:pt idx="0">
                  <c:v>198</c:v>
                </c:pt>
                <c:pt idx="1">
                  <c:v>152</c:v>
                </c:pt>
                <c:pt idx="2">
                  <c:v>59</c:v>
                </c:pt>
                <c:pt idx="3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59-4E32-84DF-1EA89B948CA8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8969601668190739"/>
          <c:y val="0.18932298120721633"/>
          <c:w val="0.29011220975447183"/>
          <c:h val="0.62135403758556762"/>
        </c:manualLayout>
      </c:layout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Poplatek</a:t>
            </a:r>
            <a:r>
              <a:rPr lang="cs-CZ" baseline="0" dirty="0" smtClean="0"/>
              <a:t> za svoz</a:t>
            </a:r>
            <a:endParaRPr lang="cs-CZ" dirty="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472035383332189"/>
                  <c:y val="-5.232109040167447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56-4648-BB47-81D4E98398C1}"/>
                </c:ext>
              </c:extLst>
            </c:dLbl>
            <c:dLbl>
              <c:idx val="1"/>
              <c:layout>
                <c:manualLayout>
                  <c:x val="-0.11856553645080153"/>
                  <c:y val="3.177846440081065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56-4648-BB47-81D4E98398C1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List6!$A$31:$A$32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List6!$B$31:$B$32</c:f>
              <c:numCache>
                <c:formatCode>General</c:formatCode>
                <c:ptCount val="2"/>
                <c:pt idx="0">
                  <c:v>428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56-4648-BB47-81D4E98398C1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1007757599256058"/>
          <c:y val="0.4191232895371429"/>
          <c:w val="0.11811118591194836"/>
          <c:h val="0.18186836117879901"/>
        </c:manualLayout>
      </c:layout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Frekvence</a:t>
            </a:r>
            <a:r>
              <a:rPr lang="cs-CZ" baseline="0" dirty="0" smtClean="0"/>
              <a:t> svozů</a:t>
            </a:r>
            <a:endParaRPr lang="cs-CZ" dirty="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3454466150914798E-2"/>
                  <c:y val="-2.918934629815568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D7-4222-8E01-5527CBB28612}"/>
                </c:ext>
              </c:extLst>
            </c:dLbl>
            <c:dLbl>
              <c:idx val="1"/>
              <c:layout>
                <c:manualLayout>
                  <c:x val="-6.5246180962073616E-2"/>
                  <c:y val="8.458709859254176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7-4222-8E01-5527CBB28612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List6!$A$27:$A$28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List6!$B$27:$B$28</c:f>
              <c:numCache>
                <c:formatCode>General</c:formatCode>
                <c:ptCount val="2"/>
                <c:pt idx="0">
                  <c:v>365</c:v>
                </c:pt>
                <c:pt idx="1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D7-4222-8E01-5527CBB28612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526815396579869"/>
          <c:y val="0.44168944696707008"/>
          <c:w val="0.15235037987232194"/>
          <c:h val="0.35714419007949211"/>
        </c:manualLayout>
      </c:layout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Metoda WSA</a:t>
            </a:r>
            <a:endParaRPr lang="cs-CZ" dirty="0"/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5.2476699341153801E-2"/>
          <c:y val="0.11876014610389611"/>
          <c:w val="0.94582265310435665"/>
          <c:h val="0.68656167979002558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List1!$C$13:$C$17</c:f>
              <c:strCache>
                <c:ptCount val="5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</c:strCache>
            </c:strRef>
          </c:cat>
          <c:val>
            <c:numRef>
              <c:f>List1!$D$13:$D$17</c:f>
              <c:numCache>
                <c:formatCode>General</c:formatCode>
                <c:ptCount val="5"/>
                <c:pt idx="0">
                  <c:v>0.35160000000000002</c:v>
                </c:pt>
                <c:pt idx="1">
                  <c:v>0.73520000000000063</c:v>
                </c:pt>
                <c:pt idx="2">
                  <c:v>0.89710000000000001</c:v>
                </c:pt>
                <c:pt idx="3">
                  <c:v>0.76800000000000235</c:v>
                </c:pt>
                <c:pt idx="4">
                  <c:v>0.69090000000000062</c:v>
                </c:pt>
              </c:numCache>
            </c:numRef>
          </c:val>
        </c:ser>
        <c:dLbls>
          <c:showVal val="1"/>
        </c:dLbls>
        <c:gapWidth val="75"/>
        <c:shape val="cylinder"/>
        <c:axId val="91485312"/>
        <c:axId val="91487232"/>
        <c:axId val="0"/>
      </c:bar3DChart>
      <c:catAx>
        <c:axId val="91485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Alternativa</a:t>
                </a:r>
              </a:p>
            </c:rich>
          </c:tx>
          <c:layout/>
        </c:title>
        <c:majorTickMark val="none"/>
        <c:tickLblPos val="nextTo"/>
        <c:crossAx val="91487232"/>
        <c:crosses val="autoZero"/>
        <c:auto val="1"/>
        <c:lblAlgn val="ctr"/>
        <c:lblOffset val="100"/>
      </c:catAx>
      <c:valAx>
        <c:axId val="914872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Užitek</a:t>
                </a:r>
              </a:p>
            </c:rich>
          </c:tx>
          <c:layout>
            <c:manualLayout>
              <c:xMode val="edge"/>
              <c:yMode val="edge"/>
              <c:x val="8.4865776843276744E-2"/>
              <c:y val="0.24924572952971041"/>
            </c:manualLayout>
          </c:layout>
        </c:title>
        <c:numFmt formatCode="General" sourceLinked="1"/>
        <c:majorTickMark val="none"/>
        <c:tickLblPos val="nextTo"/>
        <c:crossAx val="91485312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8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Metoda</a:t>
            </a:r>
            <a:r>
              <a:rPr lang="cs-CZ" baseline="0" dirty="0" smtClean="0"/>
              <a:t> TOPSIS</a:t>
            </a:r>
            <a:endParaRPr lang="cs-CZ" dirty="0"/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7.3474613931785365E-2"/>
          <c:y val="6.2303701936247895E-2"/>
          <c:w val="0.92319875368560655"/>
          <c:h val="0.72862394725912061"/>
        </c:manualLayout>
      </c:layout>
      <c:bar3DChart>
        <c:barDir val="col"/>
        <c:grouping val="clustered"/>
        <c:ser>
          <c:idx val="0"/>
          <c:order val="0"/>
          <c:tx>
            <c:strRef>
              <c:f>List1!$C$3</c:f>
              <c:strCache>
                <c:ptCount val="1"/>
                <c:pt idx="0">
                  <c:v>ci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List1!$B$4:$B$8</c:f>
              <c:strCache>
                <c:ptCount val="5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</c:strCache>
            </c:strRef>
          </c:cat>
          <c:val>
            <c:numRef>
              <c:f>List1!$C$4:$C$8</c:f>
              <c:numCache>
                <c:formatCode>General</c:formatCode>
                <c:ptCount val="5"/>
                <c:pt idx="0">
                  <c:v>0.25890000000000002</c:v>
                </c:pt>
                <c:pt idx="1">
                  <c:v>0.50360000000000005</c:v>
                </c:pt>
                <c:pt idx="2">
                  <c:v>0.47160000000000002</c:v>
                </c:pt>
                <c:pt idx="3">
                  <c:v>0.66170000000000306</c:v>
                </c:pt>
                <c:pt idx="4">
                  <c:v>0.52839999999999998</c:v>
                </c:pt>
              </c:numCache>
            </c:numRef>
          </c:val>
        </c:ser>
        <c:dLbls>
          <c:showVal val="1"/>
        </c:dLbls>
        <c:gapWidth val="75"/>
        <c:shape val="cylinder"/>
        <c:axId val="91393408"/>
        <c:axId val="91407872"/>
        <c:axId val="0"/>
      </c:bar3DChart>
      <c:catAx>
        <c:axId val="91393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Alternativa</a:t>
                </a:r>
              </a:p>
            </c:rich>
          </c:tx>
          <c:layout>
            <c:manualLayout>
              <c:xMode val="edge"/>
              <c:yMode val="edge"/>
              <c:x val="0.4552515925228332"/>
              <c:y val="0.89003729331813364"/>
            </c:manualLayout>
          </c:layout>
        </c:title>
        <c:majorTickMark val="none"/>
        <c:tickLblPos val="nextTo"/>
        <c:crossAx val="91407872"/>
        <c:crosses val="autoZero"/>
        <c:auto val="1"/>
        <c:lblAlgn val="ctr"/>
        <c:lblOffset val="100"/>
      </c:catAx>
      <c:valAx>
        <c:axId val="914078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baseline="0" dirty="0" smtClean="0"/>
                  <a:t>Užitek</a:t>
                </a:r>
                <a:endParaRPr lang="cs-CZ" baseline="-25000" dirty="0"/>
              </a:p>
            </c:rich>
          </c:tx>
          <c:layout>
            <c:manualLayout>
              <c:xMode val="edge"/>
              <c:yMode val="edge"/>
              <c:x val="0.10959183563329429"/>
              <c:y val="0.29733379287185202"/>
            </c:manualLayout>
          </c:layout>
        </c:title>
        <c:numFmt formatCode="General" sourceLinked="1"/>
        <c:majorTickMark val="none"/>
        <c:tickLblPos val="nextTo"/>
        <c:crossAx val="9139340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45-20BF-4958-A29F-B4738BBA936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F7F90-5C6A-4711-AA4F-4BE18FAAF9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4951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E4363E-E403-43AC-BDF8-B73E60638A45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1B03-71D6-4C51-B518-0A44F868B9BD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E93A-85E3-49A0-9084-1A1DEB3BD738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C123CD-F9E5-4D90-B3ED-4DFBAA62AB57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66108F-C3C8-4BB1-90DC-EE09F0C1B085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50D-E3BB-4C4D-9F88-C8FB98A13817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3E0A-DE6D-4620-B10F-E9247A5203AF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B9DAA8-2544-48D0-8101-19F2C5A4B47B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478C-EE40-4109-A53D-35A615A4A53A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E8E144-7153-450F-8292-9D81BFAC6466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F68E8C-12E3-4781-8BFC-A2F5566DB800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51EA4F-DAE0-422F-8BB2-59B348057FEE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512167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br>
              <a:rPr lang="cs-CZ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Ústav technicko - technologický</a:t>
            </a:r>
            <a:endParaRPr lang="cs-CZ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964488" cy="5040560"/>
          </a:xfrm>
        </p:spPr>
        <p:txBody>
          <a:bodyPr>
            <a:normAutofit fontScale="92500" lnSpcReduction="20000"/>
          </a:bodyPr>
          <a:lstStyle/>
          <a:p>
            <a:endParaRPr lang="cs-CZ" sz="40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cs-CZ" sz="4000" b="1" dirty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cs-CZ" sz="4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Optimalizace odpadového hospodářství města Týn nad Vltavou</a:t>
            </a:r>
            <a:endParaRPr lang="cs-CZ" sz="4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diplomové práce: 	Bc. 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Martin Srch</a:t>
            </a:r>
            <a:endParaRPr lang="cs-CZ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diplomové práce: 	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doc. Ing. Rudolf Kampf, </a:t>
            </a:r>
            <a:r>
              <a:rPr lang="cs-CZ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diplomové práce:	Ing.  Martin 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Komorný</a:t>
            </a:r>
            <a:endParaRPr lang="cs-CZ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2020</a:t>
            </a:r>
            <a:endParaRPr lang="cs-CZ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Alternativa č. 3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6" name="Obrázek 5" descr="rozmístění Týn nov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04864"/>
            <a:ext cx="5812046" cy="3456384"/>
          </a:xfrm>
          <a:prstGeom prst="rect">
            <a:avLst/>
          </a:prstGeom>
        </p:spPr>
      </p:pic>
      <p:pic>
        <p:nvPicPr>
          <p:cNvPr id="5" name="Zástupný symbol pro obsah 4" descr="kon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3" y="1484784"/>
            <a:ext cx="4176464" cy="367821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Alternativa č. 3 - náklady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715200" cy="513318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Pronájem všech nových kontejnerů = 22 x 315 x 365 =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83 </a:t>
            </a:r>
            <a:r>
              <a:rPr lang="cs-CZ" b="1" smtClean="0">
                <a:latin typeface="Arial" pitchFamily="34" charset="0"/>
                <a:cs typeface="Arial" pitchFamily="34" charset="0"/>
              </a:rPr>
              <a:t>160 Kč/rok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Kontejner 2,5 m</a:t>
            </a:r>
            <a:r>
              <a:rPr lang="cs-CZ" baseline="30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Cena jednoho kontejneru =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21 490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Kč bez DPH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Cena všech kontejnerů =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472 780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Kč bez DPH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Návratnost do 6 let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Kontejner 1,5 m</a:t>
            </a:r>
            <a:r>
              <a:rPr lang="cs-CZ" baseline="30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Cena jednoho kontejneru =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15 990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Kč bez DPH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Cena všech kontejnerů =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351 780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Kč bez DPH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Návratnost do 4 let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ea typeface="Cambria" charset="0"/>
                <a:cs typeface="Arial" pitchFamily="34" charset="0"/>
              </a:rPr>
              <a:t>Závěrečné shrnutí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91264" cy="5349208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Návrhy: 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Navýšit počet nádob na tříděný komunální odpad.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Vytvoř nová sběrná místa.</a:t>
            </a:r>
          </a:p>
          <a:p>
            <a:pPr lvl="1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Závěr: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Město Týn nad Vltavou má kvalitně zajištěné OH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Spokojenost s OHM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 Black" pitchFamily="34" charset="0"/>
              </a:rPr>
              <a:t>Děkuji za pozornost</a:t>
            </a:r>
            <a:endParaRPr lang="cs-CZ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667E8-729F-4E04-9675-6B6A97A9388E}" type="slidenum">
              <a:rPr lang="cs-CZ" smtClean="0">
                <a:latin typeface="Cambria" pitchFamily="18" charset="0"/>
              </a:rPr>
              <a:pPr/>
              <a:t>13</a:t>
            </a:fld>
            <a:endParaRPr lang="cs-CZ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7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ea typeface="Cambria" charset="0"/>
                <a:cs typeface="Arial" pitchFamily="34" charset="0"/>
              </a:rPr>
              <a:t>Doplňující dotazy</a:t>
            </a:r>
            <a:endParaRPr lang="cs-CZ" sz="4000" b="1" dirty="0">
              <a:solidFill>
                <a:schemeClr val="tx1"/>
              </a:solidFill>
              <a:latin typeface="Arial" pitchFamily="34" charset="0"/>
              <a:ea typeface="Cambria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667E8-729F-4E04-9675-6B6A97A9388E}" type="slidenum">
              <a:rPr lang="cs-CZ" smtClean="0">
                <a:latin typeface="Cambria" pitchFamily="18" charset="0"/>
              </a:rPr>
              <a:pPr/>
              <a:t>14</a:t>
            </a:fld>
            <a:endParaRPr lang="cs-CZ" dirty="0">
              <a:latin typeface="Cambria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1484784"/>
            <a:ext cx="7992888" cy="498916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Dotazy vedoucího práce: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Stručně charakterizujte využití nových technologií v systému sběru a třídění komunálního odpadu, uveďte příklady. 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Budou výsledky práce aplikované?</a:t>
            </a:r>
          </a:p>
          <a:p>
            <a:endParaRPr lang="cs-CZ" b="1" dirty="0" smtClean="0">
              <a:latin typeface="Arial" pitchFamily="34" charset="0"/>
              <a:ea typeface="Cambria" charset="0"/>
              <a:cs typeface="Arial" pitchFamily="34" charset="0"/>
            </a:endParaRPr>
          </a:p>
          <a:p>
            <a:r>
              <a:rPr lang="cs-CZ" sz="2800" b="1" dirty="0" smtClean="0">
                <a:latin typeface="Arial" pitchFamily="34" charset="0"/>
                <a:ea typeface="Cambria" charset="0"/>
                <a:cs typeface="Arial" pitchFamily="34" charset="0"/>
              </a:rPr>
              <a:t>Dotazy oponenta práce: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Proč jste mapoval pouze 4 měsíce?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Proč jste se rozhodl na stanovení vah metodou pořadí? </a:t>
            </a:r>
          </a:p>
        </p:txBody>
      </p:sp>
    </p:spTree>
    <p:extLst>
      <p:ext uri="{BB962C8B-B14F-4D97-AF65-F5344CB8AC3E}">
        <p14:creationId xmlns:p14="http://schemas.microsoft.com/office/powerpoint/2010/main" xmlns="" val="12413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ea typeface="Cambria" charset="0"/>
                <a:cs typeface="Arial" pitchFamily="34" charset="0"/>
              </a:rPr>
              <a:t>Cíl diplomové práce</a:t>
            </a:r>
            <a:endParaRPr lang="cs-CZ" sz="4000" b="1" dirty="0">
              <a:solidFill>
                <a:schemeClr val="tx1"/>
              </a:solidFill>
              <a:latin typeface="Arial" pitchFamily="34" charset="0"/>
              <a:ea typeface="Cambria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>
                <a:latin typeface="Arial" pitchFamily="34" charset="0"/>
                <a:cs typeface="Arial" pitchFamily="34" charset="0"/>
              </a:rPr>
              <a:t>Cílem diplomové práce je skrze dotazníkové šetření a analýzu aktuálního stavu systému sběru a třídění komunálního odpadu ve městě Týn nad Vltavou navrhnout alternativy, které povedou ke zvýšení účinnosti sběru komunálního odpadu a současně ke snížení nákladů s ním spojených. Jednotlivé varianty budou porovnány pomocí metod vícekriteriálního rozhodování.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>
                <a:latin typeface="Cambria" pitchFamily="18" charset="0"/>
              </a:rPr>
              <a:pPr/>
              <a:t>2</a:t>
            </a:fld>
            <a:endParaRPr lang="cs-CZ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5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ea typeface="Cambria" charset="0"/>
                <a:cs typeface="Arial" pitchFamily="34" charset="0"/>
              </a:rPr>
              <a:t>Metodika práce</a:t>
            </a:r>
            <a:endParaRPr lang="cs-CZ" sz="4000" b="1" dirty="0">
              <a:solidFill>
                <a:schemeClr val="tx1"/>
              </a:solidFill>
              <a:latin typeface="Arial" pitchFamily="34" charset="0"/>
              <a:ea typeface="Cambria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776864" cy="5133184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Analýza současného stavu OHM</a:t>
            </a:r>
          </a:p>
          <a:p>
            <a:pPr lvl="1"/>
            <a:r>
              <a:rPr lang="cs-CZ" sz="2500" dirty="0" smtClean="0">
                <a:latin typeface="Arial" pitchFamily="34" charset="0"/>
                <a:cs typeface="Arial" pitchFamily="34" charset="0"/>
              </a:rPr>
              <a:t>Dotazníkové šetření,</a:t>
            </a:r>
          </a:p>
          <a:p>
            <a:pPr lvl="1"/>
            <a:r>
              <a:rPr lang="cs-CZ" sz="2500" dirty="0" smtClean="0">
                <a:latin typeface="Arial" pitchFamily="34" charset="0"/>
                <a:cs typeface="Arial" pitchFamily="34" charset="0"/>
              </a:rPr>
              <a:t>Interní materiály z MěÚ Týn nad Vltavou</a:t>
            </a:r>
          </a:p>
          <a:p>
            <a:pPr lvl="1"/>
            <a:r>
              <a:rPr lang="cs-CZ" sz="2500" dirty="0" smtClean="0">
                <a:latin typeface="Arial" pitchFamily="34" charset="0"/>
                <a:cs typeface="Arial" pitchFamily="34" charset="0"/>
              </a:rPr>
              <a:t>Vlastní pozorování </a:t>
            </a:r>
          </a:p>
          <a:p>
            <a:pPr lvl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Metody vícekriteriálního hodnocení variant </a:t>
            </a:r>
          </a:p>
          <a:p>
            <a:pPr lvl="1"/>
            <a:r>
              <a:rPr lang="cs-CZ" sz="2800" dirty="0" smtClean="0">
                <a:latin typeface="Arial" pitchFamily="34" charset="0"/>
                <a:cs typeface="Arial" pitchFamily="34" charset="0"/>
              </a:rPr>
              <a:t>metoda pořadí, </a:t>
            </a:r>
          </a:p>
          <a:p>
            <a:pPr lvl="1"/>
            <a:r>
              <a:rPr lang="cs-CZ" sz="2800" dirty="0" smtClean="0">
                <a:latin typeface="Arial" pitchFamily="34" charset="0"/>
                <a:cs typeface="Arial" pitchFamily="34" charset="0"/>
              </a:rPr>
              <a:t>metoda TOPSIS,</a:t>
            </a:r>
          </a:p>
          <a:p>
            <a:pPr lvl="1"/>
            <a:r>
              <a:rPr lang="cs-CZ" sz="2800" dirty="0" smtClean="0">
                <a:latin typeface="Arial" pitchFamily="34" charset="0"/>
                <a:cs typeface="Arial" pitchFamily="34" charset="0"/>
              </a:rPr>
              <a:t>metoda WSA.</a:t>
            </a:r>
          </a:p>
          <a:p>
            <a:pPr lvl="0"/>
            <a:endParaRPr lang="cs-CZ" sz="2400" dirty="0" smtClean="0">
              <a:latin typeface="Cambria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>
                <a:latin typeface="Cambria" pitchFamily="18" charset="0"/>
              </a:rPr>
              <a:pPr/>
              <a:t>3</a:t>
            </a:fld>
            <a:endParaRPr lang="cs-CZ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0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778098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Týn nad Vltavou - sběrná </a:t>
            </a:r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místa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" name="Obrázek 5" descr="rozmístění Nuz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695948" cy="3502562"/>
          </a:xfrm>
          <a:prstGeom prst="rect">
            <a:avLst/>
          </a:prstGeom>
        </p:spPr>
      </p:pic>
      <p:pic>
        <p:nvPicPr>
          <p:cNvPr id="5" name="Zástupný symbol pro obsah 4" descr="rozmístění Týn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3573016"/>
            <a:ext cx="5819113" cy="2985512"/>
          </a:xfrm>
        </p:spPr>
      </p:pic>
      <p:pic>
        <p:nvPicPr>
          <p:cNvPr id="7" name="Obrázek 6" descr="rozmístění Předči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980728"/>
            <a:ext cx="2356040" cy="3524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Plnost kontejnerů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tab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056394"/>
            <a:ext cx="5832648" cy="555458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850106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Výsledky dotazníkového šetření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6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323528" y="1196753"/>
          <a:ext cx="3528392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/>
          <p:nvPr/>
        </p:nvGraphicFramePr>
        <p:xfrm>
          <a:off x="755576" y="3933056"/>
          <a:ext cx="439248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/>
          <p:nvPr/>
        </p:nvGraphicFramePr>
        <p:xfrm>
          <a:off x="3923928" y="1196752"/>
          <a:ext cx="4518666" cy="255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/>
          <p:cNvGraphicFramePr/>
          <p:nvPr/>
        </p:nvGraphicFramePr>
        <p:xfrm>
          <a:off x="4283968" y="3789040"/>
          <a:ext cx="4392488" cy="230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Navržené alternativy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Spuštění systému inteligentního nakládání s odpady (kontejnery na tříděný odpad přímo do domácností).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Současná sběrná místa rozšířit o další kontejnery.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Současná sběrná místa rozšířit o další kontejnery a vybudovat nová sběrná místa.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Zachovat současný stav.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Vyšší frekvence svozu odpadů ze sběrných míst.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Vícekriteriální rozhodování - kritéria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kri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78939"/>
            <a:ext cx="7910041" cy="405615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Vícekriteriální rozhodování - výsledky</a:t>
            </a:r>
            <a:endParaRPr lang="cs-CZ" sz="36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467544" y="1556792"/>
          <a:ext cx="7467600" cy="24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/>
          <p:nvPr/>
        </p:nvGraphicFramePr>
        <p:xfrm>
          <a:off x="467544" y="3933056"/>
          <a:ext cx="7560840" cy="226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3581</TotalTime>
  <Words>325</Words>
  <Application>Microsoft Office PowerPoint</Application>
  <PresentationFormat>Předvádění na obrazovce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Arkýř</vt:lpstr>
      <vt:lpstr>Vysoká škola technická a ekonomická v Českých Budějovicích Ústav technicko - technologický</vt:lpstr>
      <vt:lpstr>Cíl diplomové práce</vt:lpstr>
      <vt:lpstr>Metodika práce</vt:lpstr>
      <vt:lpstr>Týn nad Vltavou - sběrná místa</vt:lpstr>
      <vt:lpstr>Plnost kontejnerů</vt:lpstr>
      <vt:lpstr>Výsledky dotazníkového šetření</vt:lpstr>
      <vt:lpstr>Navržené alternativy</vt:lpstr>
      <vt:lpstr>Vícekriteriální rozhodování - kritéria</vt:lpstr>
      <vt:lpstr>Vícekriteriální rozhodování - výsledky</vt:lpstr>
      <vt:lpstr>Alternativa č. 3</vt:lpstr>
      <vt:lpstr>Alternativa č. 3 - náklady</vt:lpstr>
      <vt:lpstr>Závěrečné shrnutí</vt:lpstr>
      <vt:lpstr>Děkuji za pozornost</vt:lpstr>
      <vt:lpstr>Doplňující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Ústav technicko - technologický</dc:title>
  <dc:creator>Sára</dc:creator>
  <cp:lastModifiedBy>srchm</cp:lastModifiedBy>
  <cp:revision>88</cp:revision>
  <dcterms:created xsi:type="dcterms:W3CDTF">2018-05-30T05:39:53Z</dcterms:created>
  <dcterms:modified xsi:type="dcterms:W3CDTF">2020-06-10T12:28:09Z</dcterms:modified>
</cp:coreProperties>
</file>