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91" r:id="rId5"/>
    <p:sldId id="260" r:id="rId6"/>
    <p:sldId id="280" r:id="rId7"/>
    <p:sldId id="262" r:id="rId8"/>
    <p:sldId id="292" r:id="rId9"/>
    <p:sldId id="293" r:id="rId10"/>
    <p:sldId id="281" r:id="rId11"/>
    <p:sldId id="282" r:id="rId12"/>
    <p:sldId id="283" r:id="rId13"/>
    <p:sldId id="284" r:id="rId14"/>
    <p:sldId id="286" r:id="rId15"/>
    <p:sldId id="287" r:id="rId16"/>
    <p:sldId id="288" r:id="rId17"/>
    <p:sldId id="290" r:id="rId18"/>
    <p:sldId id="289" r:id="rId19"/>
    <p:sldId id="270" r:id="rId20"/>
    <p:sldId id="265" r:id="rId21"/>
    <p:sldId id="278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1B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Střední styl 3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řední styl 3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 autoAdjust="0"/>
    <p:restoredTop sz="96341"/>
  </p:normalViewPr>
  <p:slideViewPr>
    <p:cSldViewPr>
      <p:cViewPr varScale="1">
        <p:scale>
          <a:sx n="129" d="100"/>
          <a:sy n="129" d="100"/>
        </p:scale>
        <p:origin x="172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EE07245-B2B8-4BA0-AAA9-C3154DB9233E}" type="datetimeFigureOut">
              <a:rPr lang="cs-CZ" smtClean="0"/>
              <a:pPr/>
              <a:t>06.06.2020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F416BA-6797-4CD3-8899-669656D3A3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07245-B2B8-4BA0-AAA9-C3154DB9233E}" type="datetimeFigureOut">
              <a:rPr lang="cs-CZ" smtClean="0"/>
              <a:pPr/>
              <a:t>06.06.2020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416BA-6797-4CD3-8899-669656D3A3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EE07245-B2B8-4BA0-AAA9-C3154DB9233E}" type="datetimeFigureOut">
              <a:rPr lang="cs-CZ" smtClean="0"/>
              <a:pPr/>
              <a:t>06.06.2020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5F416BA-6797-4CD3-8899-669656D3A3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07245-B2B8-4BA0-AAA9-C3154DB9233E}" type="datetimeFigureOut">
              <a:rPr lang="cs-CZ" smtClean="0"/>
              <a:pPr/>
              <a:t>06.06.2020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F416BA-6797-4CD3-8899-669656D3A3E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07245-B2B8-4BA0-AAA9-C3154DB9233E}" type="datetimeFigureOut">
              <a:rPr lang="cs-CZ" smtClean="0"/>
              <a:pPr/>
              <a:t>06.06.2020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5F416BA-6797-4CD3-8899-669656D3A3E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EE07245-B2B8-4BA0-AAA9-C3154DB9233E}" type="datetimeFigureOut">
              <a:rPr lang="cs-CZ" smtClean="0"/>
              <a:pPr/>
              <a:t>06.06.2020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5F416BA-6797-4CD3-8899-669656D3A3E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EE07245-B2B8-4BA0-AAA9-C3154DB9233E}" type="datetimeFigureOut">
              <a:rPr lang="cs-CZ" smtClean="0"/>
              <a:pPr/>
              <a:t>06.06.2020</a:t>
            </a:fld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5F416BA-6797-4CD3-8899-669656D3A3E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07245-B2B8-4BA0-AAA9-C3154DB9233E}" type="datetimeFigureOut">
              <a:rPr lang="cs-CZ" smtClean="0"/>
              <a:pPr/>
              <a:t>06.06.2020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F416BA-6797-4CD3-8899-669656D3A3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07245-B2B8-4BA0-AAA9-C3154DB9233E}" type="datetimeFigureOut">
              <a:rPr lang="cs-CZ" smtClean="0"/>
              <a:pPr/>
              <a:t>06.06.2020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F416BA-6797-4CD3-8899-669656D3A3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07245-B2B8-4BA0-AAA9-C3154DB9233E}" type="datetimeFigureOut">
              <a:rPr lang="cs-CZ" smtClean="0"/>
              <a:pPr/>
              <a:t>06.06.2020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F416BA-6797-4CD3-8899-669656D3A3E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EE07245-B2B8-4BA0-AAA9-C3154DB9233E}" type="datetimeFigureOut">
              <a:rPr lang="cs-CZ" smtClean="0"/>
              <a:pPr/>
              <a:t>06.06.2020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5F416BA-6797-4CD3-8899-669656D3A3E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EE07245-B2B8-4BA0-AAA9-C3154DB9233E}" type="datetimeFigureOut">
              <a:rPr lang="cs-CZ" smtClean="0"/>
              <a:pPr/>
              <a:t>06.06.2020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5F416BA-6797-4CD3-8899-669656D3A3E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1640" y="2210828"/>
            <a:ext cx="6696744" cy="1790412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Optimalizace procesu výroby ve strojírenské firmě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cs-CZ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České Budějovice, červen 2020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637674" y="4725144"/>
            <a:ext cx="586865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000" dirty="0">
                <a:latin typeface="Arial" pitchFamily="34" charset="0"/>
                <a:cs typeface="Arial" pitchFamily="34" charset="0"/>
              </a:rPr>
              <a:t>Autor práce: Bc. Jitka Důrová</a:t>
            </a:r>
          </a:p>
          <a:p>
            <a:pPr algn="ctr"/>
            <a:r>
              <a:rPr lang="cs-CZ" sz="2000" dirty="0">
                <a:latin typeface="Arial" pitchFamily="34" charset="0"/>
                <a:cs typeface="Arial" pitchFamily="34" charset="0"/>
              </a:rPr>
              <a:t>Vedoucí práce: Ing. Monika Karková, PhD.</a:t>
            </a:r>
          </a:p>
          <a:p>
            <a:pPr algn="ctr"/>
            <a:r>
              <a:rPr lang="cs-CZ" sz="2000" dirty="0">
                <a:latin typeface="Arial" pitchFamily="34" charset="0"/>
                <a:cs typeface="Arial" pitchFamily="34" charset="0"/>
              </a:rPr>
              <a:t>Oponent práce:	Ing. Marek Šafář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339752" y="476672"/>
            <a:ext cx="4464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Vysoká škola technická a ekonomická </a:t>
            </a:r>
          </a:p>
          <a:p>
            <a:pPr algn="ctr"/>
            <a:r>
              <a:rPr lang="cs-CZ" sz="2000" dirty="0">
                <a:latin typeface="Arial" pitchFamily="34" charset="0"/>
                <a:cs typeface="Arial" pitchFamily="34" charset="0"/>
              </a:rPr>
              <a:t>v Českých Budějovicích</a:t>
            </a:r>
          </a:p>
          <a:p>
            <a:pPr algn="ctr"/>
            <a:r>
              <a:rPr lang="cs-CZ" sz="2000" dirty="0">
                <a:latin typeface="Arial" pitchFamily="34" charset="0"/>
                <a:cs typeface="Arial" pitchFamily="34" charset="0"/>
              </a:rPr>
              <a:t>Ústav technicko-technologický</a:t>
            </a:r>
          </a:p>
        </p:txBody>
      </p:sp>
      <p:pic>
        <p:nvPicPr>
          <p:cNvPr id="7" name="Obrázek 6" descr="12224301_1671218289786461_916112397_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1428750" cy="1428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DE991F-3B5B-2D47-94F7-75903794F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SWOT analýza STS Prachatice, a. s.</a:t>
            </a:r>
          </a:p>
        </p:txBody>
      </p:sp>
      <p:pic>
        <p:nvPicPr>
          <p:cNvPr id="4097" name="Picture 1" descr="page46image7001584">
            <a:extLst>
              <a:ext uri="{FF2B5EF4-FFF2-40B4-BE49-F238E27FC236}">
                <a16:creationId xmlns:a16="http://schemas.microsoft.com/office/drawing/2014/main" id="{E9CA56D8-4A7B-9D40-A630-F25B007DE7AB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60848"/>
            <a:ext cx="4104456" cy="408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312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CEA4F5-AC9B-7D4B-A4F8-CEB137CAE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zpracování zakázky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C714B55B-7812-5342-9A3D-D0805C84FA2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98" y="2819400"/>
            <a:ext cx="7289800" cy="1295400"/>
          </a:xfr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4E6AAE2-3C24-3844-8C73-690B51E16A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14" y="4941168"/>
            <a:ext cx="7226300" cy="11430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BB312FD5-1EBF-7F44-9C65-8D5550D7C1D8}"/>
              </a:ext>
            </a:extLst>
          </p:cNvPr>
          <p:cNvSpPr txBox="1">
            <a:spLocks/>
          </p:cNvSpPr>
          <p:nvPr/>
        </p:nvSpPr>
        <p:spPr>
          <a:xfrm>
            <a:off x="612648" y="2204864"/>
            <a:ext cx="8279832" cy="41044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600" dirty="0">
                <a:cs typeface="Arial" pitchFamily="34" charset="0"/>
              </a:rPr>
              <a:t>Proces pro obchodní činnost</a:t>
            </a:r>
          </a:p>
          <a:p>
            <a:endParaRPr lang="cs-CZ" sz="2600" dirty="0">
              <a:cs typeface="Arial" pitchFamily="34" charset="0"/>
            </a:endParaRPr>
          </a:p>
          <a:p>
            <a:endParaRPr lang="cs-CZ" sz="2600" dirty="0">
              <a:cs typeface="Arial" pitchFamily="34" charset="0"/>
            </a:endParaRPr>
          </a:p>
          <a:p>
            <a:pPr marL="0" indent="0">
              <a:buNone/>
            </a:pPr>
            <a:endParaRPr lang="cs-CZ" sz="2600" dirty="0">
              <a:cs typeface="Arial" pitchFamily="34" charset="0"/>
            </a:endParaRPr>
          </a:p>
          <a:p>
            <a:r>
              <a:rPr lang="cs-CZ" sz="2600" dirty="0">
                <a:cs typeface="Arial" pitchFamily="34" charset="0"/>
              </a:rPr>
              <a:t>Proces pro strojírenskou výrobu</a:t>
            </a:r>
          </a:p>
        </p:txBody>
      </p:sp>
    </p:spTree>
    <p:extLst>
      <p:ext uri="{BB962C8B-B14F-4D97-AF65-F5344CB8AC3E}">
        <p14:creationId xmlns:p14="http://schemas.microsoft.com/office/powerpoint/2010/main" val="496597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B5F747-5CE9-3342-8DDA-0721A3106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188640"/>
            <a:ext cx="8153400" cy="990600"/>
          </a:xfrm>
        </p:spPr>
        <p:txBody>
          <a:bodyPr>
            <a:noAutofit/>
          </a:bodyPr>
          <a:lstStyle/>
          <a:p>
            <a:r>
              <a:rPr lang="cs-CZ" sz="3600" dirty="0"/>
              <a:t>Procesní analýza materiálového toku </a:t>
            </a:r>
            <a:br>
              <a:rPr lang="cs-CZ" sz="3600" dirty="0"/>
            </a:br>
            <a:r>
              <a:rPr lang="cs-CZ" sz="3600" dirty="0"/>
              <a:t>v rámci společnosti</a:t>
            </a:r>
          </a:p>
        </p:txBody>
      </p:sp>
      <p:pic>
        <p:nvPicPr>
          <p:cNvPr id="6145" name="Picture 1" descr="page48image7252544">
            <a:extLst>
              <a:ext uri="{FF2B5EF4-FFF2-40B4-BE49-F238E27FC236}">
                <a16:creationId xmlns:a16="http://schemas.microsoft.com/office/drawing/2014/main" id="{0A40CFCD-8F9A-5E48-B3BB-CD42745CAAE3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00" y="2060848"/>
            <a:ext cx="5347295" cy="405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Přímá spojovací šipka 3">
            <a:extLst>
              <a:ext uri="{FF2B5EF4-FFF2-40B4-BE49-F238E27FC236}">
                <a16:creationId xmlns:a16="http://schemas.microsoft.com/office/drawing/2014/main" id="{0FF81711-E042-C041-B761-774B35E4F483}"/>
              </a:ext>
            </a:extLst>
          </p:cNvPr>
          <p:cNvCxnSpPr>
            <a:cxnSpLocks/>
          </p:cNvCxnSpPr>
          <p:nvPr/>
        </p:nvCxnSpPr>
        <p:spPr>
          <a:xfrm>
            <a:off x="4704195" y="3068960"/>
            <a:ext cx="1884029" cy="11521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Přímá spojovací šipka 8">
            <a:extLst>
              <a:ext uri="{FF2B5EF4-FFF2-40B4-BE49-F238E27FC236}">
                <a16:creationId xmlns:a16="http://schemas.microsoft.com/office/drawing/2014/main" id="{276C4FEB-3A6F-634C-A5CE-03532B1B9822}"/>
              </a:ext>
            </a:extLst>
          </p:cNvPr>
          <p:cNvCxnSpPr>
            <a:cxnSpLocks/>
          </p:cNvCxnSpPr>
          <p:nvPr/>
        </p:nvCxnSpPr>
        <p:spPr>
          <a:xfrm flipH="1" flipV="1">
            <a:off x="5292080" y="4090718"/>
            <a:ext cx="648073" cy="8504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Přímá spojovací šipka 12">
            <a:extLst>
              <a:ext uri="{FF2B5EF4-FFF2-40B4-BE49-F238E27FC236}">
                <a16:creationId xmlns:a16="http://schemas.microsoft.com/office/drawing/2014/main" id="{4939ABB6-D852-A541-B69C-688715D62F4D}"/>
              </a:ext>
            </a:extLst>
          </p:cNvPr>
          <p:cNvCxnSpPr/>
          <p:nvPr/>
        </p:nvCxnSpPr>
        <p:spPr>
          <a:xfrm flipH="1">
            <a:off x="5076056" y="4005064"/>
            <a:ext cx="216024" cy="856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Přímá spojovací šipka 14">
            <a:extLst>
              <a:ext uri="{FF2B5EF4-FFF2-40B4-BE49-F238E27FC236}">
                <a16:creationId xmlns:a16="http://schemas.microsoft.com/office/drawing/2014/main" id="{DBEBA768-1454-0646-9E72-67CBA90AF81E}"/>
              </a:ext>
            </a:extLst>
          </p:cNvPr>
          <p:cNvCxnSpPr>
            <a:cxnSpLocks/>
          </p:cNvCxnSpPr>
          <p:nvPr/>
        </p:nvCxnSpPr>
        <p:spPr>
          <a:xfrm flipV="1">
            <a:off x="5184068" y="2911298"/>
            <a:ext cx="684076" cy="7337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Přímá spojovací šipka 18">
            <a:extLst>
              <a:ext uri="{FF2B5EF4-FFF2-40B4-BE49-F238E27FC236}">
                <a16:creationId xmlns:a16="http://schemas.microsoft.com/office/drawing/2014/main" id="{6DED2347-0E77-F644-8B80-1B372C6E8F48}"/>
              </a:ext>
            </a:extLst>
          </p:cNvPr>
          <p:cNvCxnSpPr>
            <a:cxnSpLocks/>
          </p:cNvCxnSpPr>
          <p:nvPr/>
        </p:nvCxnSpPr>
        <p:spPr>
          <a:xfrm flipH="1">
            <a:off x="4788024" y="2911298"/>
            <a:ext cx="93610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37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89B95A-DE91-874E-8297-BCBB6EB73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Variantní řešení</a:t>
            </a:r>
          </a:p>
        </p:txBody>
      </p:sp>
      <p:pic>
        <p:nvPicPr>
          <p:cNvPr id="7169" name="Picture 1" descr="page51image7166672">
            <a:extLst>
              <a:ext uri="{FF2B5EF4-FFF2-40B4-BE49-F238E27FC236}">
                <a16:creationId xmlns:a16="http://schemas.microsoft.com/office/drawing/2014/main" id="{F1706198-2E01-8D46-A068-1C079E9C4779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" b="4257"/>
          <a:stretch/>
        </p:blipFill>
        <p:spPr bwMode="auto">
          <a:xfrm>
            <a:off x="395536" y="2636912"/>
            <a:ext cx="396044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 descr="page52image6985408">
            <a:extLst>
              <a:ext uri="{FF2B5EF4-FFF2-40B4-BE49-F238E27FC236}">
                <a16:creationId xmlns:a16="http://schemas.microsoft.com/office/drawing/2014/main" id="{8CEAFB5C-47C3-6640-8219-7AD0EC77D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6" r="12302" b="764"/>
          <a:stretch/>
        </p:blipFill>
        <p:spPr bwMode="auto">
          <a:xfrm>
            <a:off x="4641292" y="2636912"/>
            <a:ext cx="410110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91ECD2F-93CF-BD4E-A496-BFCD62BBB340}"/>
              </a:ext>
            </a:extLst>
          </p:cNvPr>
          <p:cNvSpPr txBox="1"/>
          <p:nvPr/>
        </p:nvSpPr>
        <p:spPr>
          <a:xfrm>
            <a:off x="395536" y="210149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Varianta A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8ADFDBC-4314-0B4A-A945-C4E2E9B3D84E}"/>
              </a:ext>
            </a:extLst>
          </p:cNvPr>
          <p:cNvSpPr txBox="1"/>
          <p:nvPr/>
        </p:nvSpPr>
        <p:spPr>
          <a:xfrm>
            <a:off x="4643099" y="2101498"/>
            <a:ext cx="1635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Varianta B</a:t>
            </a:r>
          </a:p>
        </p:txBody>
      </p:sp>
      <p:cxnSp>
        <p:nvCxnSpPr>
          <p:cNvPr id="7" name="Zakřivená spojnice 6">
            <a:extLst>
              <a:ext uri="{FF2B5EF4-FFF2-40B4-BE49-F238E27FC236}">
                <a16:creationId xmlns:a16="http://schemas.microsoft.com/office/drawing/2014/main" id="{5056AD1B-4E3F-0745-B5A8-2E521E5A2C15}"/>
              </a:ext>
            </a:extLst>
          </p:cNvPr>
          <p:cNvCxnSpPr>
            <a:cxnSpLocks/>
          </p:cNvCxnSpPr>
          <p:nvPr/>
        </p:nvCxnSpPr>
        <p:spPr>
          <a:xfrm rot="10800000">
            <a:off x="2123728" y="4005064"/>
            <a:ext cx="1008112" cy="504056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285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5A5C2C5-0C47-9A46-BB5F-3FAE17A808D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8" y="2564904"/>
            <a:ext cx="7200900" cy="2501900"/>
          </a:xfr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BD8BBC28-CC08-164B-816D-AD7991A6B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Vyhodnocení návrhu informačního systému</a:t>
            </a:r>
          </a:p>
        </p:txBody>
      </p:sp>
    </p:spTree>
    <p:extLst>
      <p:ext uri="{BB962C8B-B14F-4D97-AF65-F5344CB8AC3E}">
        <p14:creationId xmlns:p14="http://schemas.microsoft.com/office/powerpoint/2010/main" val="2161573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91FC92-79A0-4443-88A6-19F1EADE8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Algoritmus IS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15DC9C79-66FE-A941-B559-BD906BE86EC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88" r="1375"/>
          <a:stretch/>
        </p:blipFill>
        <p:spPr>
          <a:xfrm>
            <a:off x="2717748" y="1556792"/>
            <a:ext cx="3943199" cy="5184576"/>
          </a:xfrm>
        </p:spPr>
      </p:pic>
    </p:spTree>
    <p:extLst>
      <p:ext uri="{BB962C8B-B14F-4D97-AF65-F5344CB8AC3E}">
        <p14:creationId xmlns:p14="http://schemas.microsoft.com/office/powerpoint/2010/main" val="342142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178B08-F60F-3742-8D57-A5DCAFD03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Porovnání poskytovatelů IS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7497C597-F029-DD49-8A17-4FA5C0B3CD2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871" y="1556792"/>
            <a:ext cx="4090954" cy="5184576"/>
          </a:xfrm>
        </p:spPr>
      </p:pic>
    </p:spTree>
    <p:extLst>
      <p:ext uri="{BB962C8B-B14F-4D97-AF65-F5344CB8AC3E}">
        <p14:creationId xmlns:p14="http://schemas.microsoft.com/office/powerpoint/2010/main" val="13283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Vyhodnocení návrhu budoucího stavu</a:t>
            </a:r>
          </a:p>
        </p:txBody>
      </p:sp>
      <p:pic>
        <p:nvPicPr>
          <p:cNvPr id="9217" name="Picture 1" descr="page61image6993312">
            <a:extLst>
              <a:ext uri="{FF2B5EF4-FFF2-40B4-BE49-F238E27FC236}">
                <a16:creationId xmlns:a16="http://schemas.microsoft.com/office/drawing/2014/main" id="{44DF1E27-C993-3B41-A62A-B5234950861F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95" y="3068960"/>
            <a:ext cx="730330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91E646F2-427B-5745-A867-E31CC1371B24}"/>
              </a:ext>
            </a:extLst>
          </p:cNvPr>
          <p:cNvSpPr txBox="1">
            <a:spLocks/>
          </p:cNvSpPr>
          <p:nvPr/>
        </p:nvSpPr>
        <p:spPr>
          <a:xfrm>
            <a:off x="612648" y="1700808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cs-CZ" sz="2600" dirty="0">
                <a:cs typeface="Arial" pitchFamily="34" charset="0"/>
              </a:rPr>
              <a:t>Budoucí schéma pracoviště STS Prachatice, a. s.</a:t>
            </a:r>
          </a:p>
          <a:p>
            <a:pPr algn="just"/>
            <a:endParaRPr lang="cs-CZ" sz="2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611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Závěrečné shrnutí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81128"/>
          </a:xfrm>
        </p:spPr>
        <p:txBody>
          <a:bodyPr>
            <a:noAutofit/>
          </a:bodyPr>
          <a:lstStyle/>
          <a:p>
            <a:endParaRPr lang="cs-CZ" sz="2600" dirty="0">
              <a:latin typeface="Arial" pitchFamily="34" charset="0"/>
              <a:cs typeface="Arial" pitchFamily="34" charset="0"/>
            </a:endParaRPr>
          </a:p>
          <a:p>
            <a:r>
              <a:rPr lang="cs-CZ" sz="2600" dirty="0">
                <a:cs typeface="Arial" pitchFamily="34" charset="0"/>
              </a:rPr>
              <a:t>Vypracování SWOT analýzy</a:t>
            </a:r>
          </a:p>
          <a:p>
            <a:r>
              <a:rPr lang="cs-CZ" sz="2600" dirty="0">
                <a:cs typeface="Arial" pitchFamily="34" charset="0"/>
              </a:rPr>
              <a:t>Návrh budoucího schématu pracoviště</a:t>
            </a:r>
          </a:p>
          <a:p>
            <a:r>
              <a:rPr lang="cs-CZ" sz="2600" dirty="0">
                <a:cs typeface="Arial" pitchFamily="34" charset="0"/>
              </a:rPr>
              <a:t>Zavedení snímačů QR kódů</a:t>
            </a:r>
          </a:p>
          <a:p>
            <a:r>
              <a:rPr lang="cs-CZ" sz="2600" dirty="0">
                <a:cs typeface="Arial" pitchFamily="34" charset="0"/>
              </a:rPr>
              <a:t>Zavedení informačního systému na míru</a:t>
            </a:r>
          </a:p>
          <a:p>
            <a:pPr marL="0" indent="0">
              <a:buNone/>
            </a:pPr>
            <a:endParaRPr lang="cs-CZ" sz="2600" dirty="0">
              <a:cs typeface="Arial" pitchFamily="34" charset="0"/>
            </a:endParaRPr>
          </a:p>
          <a:p>
            <a:r>
              <a:rPr lang="cs-CZ" sz="2600" dirty="0">
                <a:cs typeface="Arial" pitchFamily="34" charset="0"/>
              </a:rPr>
              <a:t>Cíl práce byl splněn a navrhované změny by mohly přispět společnosti k celkovému zefektivnění výrobního procesu.</a:t>
            </a:r>
          </a:p>
          <a:p>
            <a:endParaRPr lang="cs-CZ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 descr="12224301_1671218289786461_916112397_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2648" y="228600"/>
            <a:ext cx="814536" cy="81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451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1628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Děkuji za pozornost</a:t>
            </a:r>
          </a:p>
        </p:txBody>
      </p:sp>
      <p:pic>
        <p:nvPicPr>
          <p:cNvPr id="3" name="Obrázek 2" descr="12224301_1671218289786461_916112397_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9923" y="260648"/>
            <a:ext cx="814536" cy="8145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Obsah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53136"/>
          </a:xfrm>
        </p:spPr>
        <p:txBody>
          <a:bodyPr>
            <a:normAutofit fontScale="92500" lnSpcReduction="20000"/>
          </a:bodyPr>
          <a:lstStyle/>
          <a:p>
            <a:endParaRPr lang="cs-CZ" sz="2600" dirty="0">
              <a:cs typeface="Arial" pitchFamily="34" charset="0"/>
            </a:endParaRPr>
          </a:p>
          <a:p>
            <a:pPr algn="just"/>
            <a:r>
              <a:rPr lang="cs-CZ" sz="2600" dirty="0">
                <a:cs typeface="Arial" pitchFamily="34" charset="0"/>
              </a:rPr>
              <a:t>Cíl práce</a:t>
            </a:r>
          </a:p>
          <a:p>
            <a:pPr algn="just"/>
            <a:r>
              <a:rPr lang="cs-CZ" sz="2600" dirty="0">
                <a:cs typeface="Arial" pitchFamily="34" charset="0"/>
              </a:rPr>
              <a:t>Teoreticko-metodická část</a:t>
            </a:r>
          </a:p>
          <a:p>
            <a:pPr algn="just"/>
            <a:r>
              <a:rPr lang="cs-CZ" sz="2600" dirty="0">
                <a:cs typeface="Arial" pitchFamily="34" charset="0"/>
              </a:rPr>
              <a:t>Představení podniku</a:t>
            </a:r>
          </a:p>
          <a:p>
            <a:pPr algn="just"/>
            <a:r>
              <a:rPr lang="cs-CZ" sz="2600" dirty="0">
                <a:cs typeface="Arial" pitchFamily="34" charset="0"/>
              </a:rPr>
              <a:t>Použité metody</a:t>
            </a:r>
          </a:p>
          <a:p>
            <a:pPr lvl="1" algn="just"/>
            <a:r>
              <a:rPr lang="cs-CZ" sz="2300" dirty="0">
                <a:cs typeface="Arial" pitchFamily="34" charset="0"/>
              </a:rPr>
              <a:t>SWOT analýza STS Prachatice, a. s.</a:t>
            </a:r>
          </a:p>
          <a:p>
            <a:pPr lvl="1" algn="just"/>
            <a:r>
              <a:rPr lang="cs-CZ" sz="2300" dirty="0">
                <a:cs typeface="Arial" pitchFamily="34" charset="0"/>
              </a:rPr>
              <a:t>Procesní analýza pracoviště </a:t>
            </a:r>
          </a:p>
          <a:p>
            <a:pPr lvl="1" algn="just"/>
            <a:r>
              <a:rPr lang="cs-CZ" sz="2300" dirty="0">
                <a:cs typeface="Arial" pitchFamily="34" charset="0"/>
              </a:rPr>
              <a:t>Analýza informačního systému</a:t>
            </a:r>
          </a:p>
          <a:p>
            <a:pPr algn="just"/>
            <a:r>
              <a:rPr lang="cs-CZ" sz="2600" dirty="0">
                <a:cs typeface="Arial" pitchFamily="34" charset="0"/>
              </a:rPr>
              <a:t>Vyhodnocení návrhu budoucího stavu</a:t>
            </a:r>
          </a:p>
          <a:p>
            <a:pPr algn="just"/>
            <a:r>
              <a:rPr lang="cs-CZ" sz="2600" dirty="0">
                <a:cs typeface="Arial" pitchFamily="34" charset="0"/>
              </a:rPr>
              <a:t>Závěrečné shrnutí</a:t>
            </a:r>
          </a:p>
          <a:p>
            <a:pPr algn="just"/>
            <a:endParaRPr lang="cs-CZ" sz="2600" dirty="0">
              <a:cs typeface="Arial" pitchFamily="34" charset="0"/>
            </a:endParaRPr>
          </a:p>
          <a:p>
            <a:pPr algn="just"/>
            <a:r>
              <a:rPr lang="cs-CZ" sz="2600" dirty="0">
                <a:cs typeface="Arial" pitchFamily="34" charset="0"/>
              </a:rPr>
              <a:t>Doplňující otázky</a:t>
            </a:r>
          </a:p>
        </p:txBody>
      </p:sp>
      <p:pic>
        <p:nvPicPr>
          <p:cNvPr id="4" name="Obrázek 3" descr="12224301_1671218289786461_916112397_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2648" y="228600"/>
            <a:ext cx="814536" cy="81453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Doplňující otázky vedoucího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sz="2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cs-CZ" sz="2600" dirty="0">
                <a:cs typeface="Arial" pitchFamily="34" charset="0"/>
              </a:rPr>
              <a:t>Vedoucí neuvedla žádné doplňující otázky.</a:t>
            </a:r>
          </a:p>
          <a:p>
            <a:pPr algn="just"/>
            <a:endParaRPr lang="cs-CZ" sz="2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Doplňující otázky oponenta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sz="2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cs-CZ" sz="2600" dirty="0">
                <a:cs typeface="Arial" pitchFamily="34" charset="0"/>
              </a:rPr>
              <a:t>Co by podle Vás mohla firma STS Prachatice, a.s., využít z konceptu průmysl 4.0.?</a:t>
            </a:r>
          </a:p>
          <a:p>
            <a:pPr marL="0" indent="0" algn="just">
              <a:buNone/>
            </a:pPr>
            <a:endParaRPr lang="cs-CZ" sz="2600" dirty="0">
              <a:cs typeface="Arial" pitchFamily="34" charset="0"/>
            </a:endParaRPr>
          </a:p>
          <a:p>
            <a:pPr algn="just"/>
            <a:r>
              <a:rPr lang="cs-CZ" sz="2600" dirty="0">
                <a:cs typeface="Arial" pitchFamily="34" charset="0"/>
              </a:rPr>
              <a:t>Uveďte alespoň 2 další informační systémy. Zkuste se inspirovat u větších strojírenských podniků.</a:t>
            </a:r>
          </a:p>
          <a:p>
            <a:pPr marL="0" indent="0" algn="just">
              <a:buNone/>
            </a:pPr>
            <a:endParaRPr lang="cs-CZ" sz="2600" dirty="0">
              <a:cs typeface="Arial" pitchFamily="34" charset="0"/>
            </a:endParaRPr>
          </a:p>
          <a:p>
            <a:pPr algn="just"/>
            <a:r>
              <a:rPr lang="cs-CZ" sz="2600" dirty="0">
                <a:cs typeface="Arial" pitchFamily="34" charset="0"/>
              </a:rPr>
              <a:t>V kapitole 5.6 se zmiňujete o 2 metodách svařování. Jaký je rozdíl mezi metodou svařování MAG a MIG?</a:t>
            </a:r>
          </a:p>
          <a:p>
            <a:pPr algn="just"/>
            <a:endParaRPr lang="cs-CZ" sz="2600" dirty="0">
              <a:cs typeface="Arial" pitchFamily="34" charset="0"/>
            </a:endParaRPr>
          </a:p>
          <a:p>
            <a:pPr algn="just"/>
            <a:endParaRPr lang="cs-CZ" sz="2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826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Cíl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cs-CZ" sz="2600" dirty="0">
                <a:cs typeface="Arial" pitchFamily="34" charset="0"/>
              </a:rPr>
              <a:t>Cílem práce je analýza současného stavu výrobního procesu a návrh optimalizace procesu vzhledem k úpravě materiálového toku ve zvolené firmě.</a:t>
            </a:r>
          </a:p>
          <a:p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ek 4" descr="12224301_1671218289786461_916112397_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2648" y="228600"/>
            <a:ext cx="814536" cy="8145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7D900D-7BFF-9349-A4E7-723AB642A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Teoreticko-metodická část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1D9FD98-C009-9043-ABCC-97EEA0CDE71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Materiálový a informační tok</a:t>
            </a:r>
          </a:p>
          <a:p>
            <a:r>
              <a:rPr lang="cs-CZ" dirty="0"/>
              <a:t>Optimalizace</a:t>
            </a:r>
          </a:p>
          <a:p>
            <a:r>
              <a:rPr lang="cs-CZ" dirty="0"/>
              <a:t>Výrobní logistika</a:t>
            </a:r>
          </a:p>
          <a:p>
            <a:r>
              <a:rPr lang="cs-CZ" dirty="0"/>
              <a:t>Výrobní proces</a:t>
            </a:r>
          </a:p>
          <a:p>
            <a:r>
              <a:rPr lang="cs-CZ" dirty="0"/>
              <a:t>Průmysl 4.0</a:t>
            </a:r>
          </a:p>
        </p:txBody>
      </p:sp>
    </p:spTree>
    <p:extLst>
      <p:ext uri="{BB962C8B-B14F-4D97-AF65-F5344CB8AC3E}">
        <p14:creationId xmlns:p14="http://schemas.microsoft.com/office/powerpoint/2010/main" val="2911222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Představení podniku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196952"/>
          </a:xfrm>
        </p:spPr>
        <p:txBody>
          <a:bodyPr>
            <a:normAutofit/>
          </a:bodyPr>
          <a:lstStyle/>
          <a:p>
            <a:pPr algn="just"/>
            <a:endParaRPr lang="cs-CZ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cs-CZ" sz="2600" dirty="0">
                <a:cs typeface="Arial" pitchFamily="34" charset="0"/>
              </a:rPr>
              <a:t>STS Prachatice, a. s.</a:t>
            </a:r>
          </a:p>
          <a:p>
            <a:pPr algn="just"/>
            <a:r>
              <a:rPr lang="cs-CZ" sz="2600" dirty="0">
                <a:cs typeface="Arial" pitchFamily="34" charset="0"/>
              </a:rPr>
              <a:t>50 – 99 zaměstnanců,</a:t>
            </a:r>
          </a:p>
          <a:p>
            <a:pPr algn="just"/>
            <a:r>
              <a:rPr lang="cs-CZ" sz="2600" dirty="0">
                <a:cs typeface="Arial" pitchFamily="34" charset="0"/>
              </a:rPr>
              <a:t>vlastní a zakázková výroba.</a:t>
            </a:r>
          </a:p>
        </p:txBody>
      </p:sp>
      <p:pic>
        <p:nvPicPr>
          <p:cNvPr id="1025" name="Picture 1" descr="page30image7003664">
            <a:extLst>
              <a:ext uri="{FF2B5EF4-FFF2-40B4-BE49-F238E27FC236}">
                <a16:creationId xmlns:a16="http://schemas.microsoft.com/office/drawing/2014/main" id="{8A5B6C4A-6CC1-2541-B714-BBA96AA8D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032" y="4266634"/>
            <a:ext cx="5688632" cy="181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Mapa procesů STS Prachatice, a. s.</a:t>
            </a:r>
          </a:p>
        </p:txBody>
      </p:sp>
      <p:pic>
        <p:nvPicPr>
          <p:cNvPr id="3073" name="Picture 1" descr="page32image7008032">
            <a:extLst>
              <a:ext uri="{FF2B5EF4-FFF2-40B4-BE49-F238E27FC236}">
                <a16:creationId xmlns:a16="http://schemas.microsoft.com/office/drawing/2014/main" id="{30770F33-C602-AB48-8ED8-552FDC4CF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" y="2060848"/>
            <a:ext cx="7987298" cy="422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563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Metodika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700808"/>
            <a:ext cx="8153400" cy="4783832"/>
          </a:xfrm>
        </p:spPr>
        <p:txBody>
          <a:bodyPr>
            <a:normAutofit/>
          </a:bodyPr>
          <a:lstStyle/>
          <a:p>
            <a:endParaRPr lang="cs-CZ" sz="2600" dirty="0">
              <a:latin typeface="Arial" pitchFamily="34" charset="0"/>
              <a:cs typeface="Arial" pitchFamily="34" charset="0"/>
            </a:endParaRPr>
          </a:p>
          <a:p>
            <a:r>
              <a:rPr lang="cs-CZ" sz="2600" dirty="0">
                <a:cs typeface="Arial" pitchFamily="34" charset="0"/>
              </a:rPr>
              <a:t>Řízené rozhovory</a:t>
            </a:r>
          </a:p>
          <a:p>
            <a:r>
              <a:rPr lang="cs-CZ" sz="2600" dirty="0">
                <a:cs typeface="Arial" pitchFamily="34" charset="0"/>
              </a:rPr>
              <a:t>SWOT analýza STS Prachatice, a. s.</a:t>
            </a:r>
          </a:p>
          <a:p>
            <a:r>
              <a:rPr lang="cs-CZ" sz="2600" dirty="0">
                <a:cs typeface="Arial" pitchFamily="34" charset="0"/>
              </a:rPr>
              <a:t>Procesní analýza</a:t>
            </a:r>
          </a:p>
          <a:p>
            <a:r>
              <a:rPr lang="cs-CZ" sz="2600" dirty="0">
                <a:cs typeface="Arial" pitchFamily="34" charset="0"/>
              </a:rPr>
              <a:t>Sankeyův diagram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77DCB9-CA52-EB4F-A3F9-378E38716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Silné &amp; slabé stránky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278A56BD-88CB-D64C-A7A6-BFC719BB815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1869254"/>
            <a:ext cx="8153400" cy="1701800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B309BA6-7E76-BE4D-A8AB-83B966FCA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8" y="4221088"/>
            <a:ext cx="81661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643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6EDA6-55C3-CD42-897F-EB638E7E8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Příležitosti &amp; hrozby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ED7C5C54-946C-D540-B12D-88E02936DAE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98"/>
          <a:stretch/>
        </p:blipFill>
        <p:spPr>
          <a:xfrm>
            <a:off x="598314" y="1939821"/>
            <a:ext cx="8153400" cy="1728192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90BBFA5-46EE-C948-AE41-B5F72B7C1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4293096"/>
            <a:ext cx="81661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870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Vlastní 3">
      <a:dk1>
        <a:srgbClr val="000000"/>
      </a:dk1>
      <a:lt1>
        <a:srgbClr val="FFFFFF"/>
      </a:lt1>
      <a:dk2>
        <a:srgbClr val="7F7F7F"/>
      </a:dk2>
      <a:lt2>
        <a:srgbClr val="BFBFBF"/>
      </a:lt2>
      <a:accent1>
        <a:srgbClr val="D8D8D8"/>
      </a:accent1>
      <a:accent2>
        <a:srgbClr val="9A1B1A"/>
      </a:accent2>
      <a:accent3>
        <a:srgbClr val="A5AB81"/>
      </a:accent3>
      <a:accent4>
        <a:srgbClr val="D8B25C"/>
      </a:accent4>
      <a:accent5>
        <a:srgbClr val="9A1B1A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832</TotalTime>
  <Words>329</Words>
  <Application>Microsoft Macintosh PowerPoint</Application>
  <PresentationFormat>Předvádění na obrazovce (4:3)</PresentationFormat>
  <Paragraphs>81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Tw Cen MT</vt:lpstr>
      <vt:lpstr>Wingdings</vt:lpstr>
      <vt:lpstr>Wingdings 2</vt:lpstr>
      <vt:lpstr>Medián</vt:lpstr>
      <vt:lpstr>Optimalizace procesu výroby ve strojírenské firmě</vt:lpstr>
      <vt:lpstr>Obsah</vt:lpstr>
      <vt:lpstr>Cíl práce</vt:lpstr>
      <vt:lpstr>Teoreticko-metodická část</vt:lpstr>
      <vt:lpstr>Představení podniku</vt:lpstr>
      <vt:lpstr>Mapa procesů STS Prachatice, a. s.</vt:lpstr>
      <vt:lpstr>Metodika práce</vt:lpstr>
      <vt:lpstr>Silné &amp; slabé stránky</vt:lpstr>
      <vt:lpstr>Příležitosti &amp; hrozby</vt:lpstr>
      <vt:lpstr>SWOT analýza STS Prachatice, a. s.</vt:lpstr>
      <vt:lpstr>Analýza zpracování zakázky</vt:lpstr>
      <vt:lpstr>Procesní analýza materiálového toku  v rámci společnosti</vt:lpstr>
      <vt:lpstr>Variantní řešení</vt:lpstr>
      <vt:lpstr>Vyhodnocení návrhu informačního systému</vt:lpstr>
      <vt:lpstr>Algoritmus IS</vt:lpstr>
      <vt:lpstr>Porovnání poskytovatelů IS</vt:lpstr>
      <vt:lpstr>Vyhodnocení návrhu budoucího stavu</vt:lpstr>
      <vt:lpstr>Závěrečné shrnutí</vt:lpstr>
      <vt:lpstr>Děkuji za pozornost</vt:lpstr>
      <vt:lpstr>Doplňující otázky vedoucího práce</vt:lpstr>
      <vt:lpstr>Doplňující otázky oponenta práce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Systém odměňování ve vybraném podniku</dc:title>
  <dc:creator>Tomáš Bělehrad</dc:creator>
  <cp:lastModifiedBy>Jitka Důrová</cp:lastModifiedBy>
  <cp:revision>88</cp:revision>
  <dcterms:created xsi:type="dcterms:W3CDTF">2017-01-31T19:48:25Z</dcterms:created>
  <dcterms:modified xsi:type="dcterms:W3CDTF">2020-06-06T19:05:10Z</dcterms:modified>
</cp:coreProperties>
</file>