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5" r:id="rId9"/>
    <p:sldId id="270" r:id="rId10"/>
    <p:sldId id="266" r:id="rId11"/>
    <p:sldId id="267" r:id="rId12"/>
    <p:sldId id="271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D8E2A-18B2-465E-A828-ED5FEC3F07D9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AF545-B071-4BF4-9226-6A5BDDD16F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25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AF545-B071-4BF4-9226-6A5BDDD16FD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63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564904"/>
            <a:ext cx="8964488" cy="1204306"/>
          </a:xfrm>
        </p:spPr>
        <p:txBody>
          <a:bodyPr>
            <a:noAutofit/>
          </a:bodyPr>
          <a:lstStyle/>
          <a:p>
            <a:pPr algn="ctr"/>
            <a:r>
              <a:rPr lang="cs-CZ" sz="3200" dirty="0"/>
              <a:t>Racionalizace svozně-rozvozních aktivit ve vybrané společnosti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13095"/>
            <a:ext cx="7751890" cy="980728"/>
          </a:xfrm>
        </p:spPr>
        <p:txBody>
          <a:bodyPr>
            <a:normAutofit/>
          </a:bodyPr>
          <a:lstStyle/>
          <a:p>
            <a:pPr algn="ctr"/>
            <a:r>
              <a:rPr lang="cs-CZ" sz="1200" b="1" dirty="0"/>
              <a:t>Vysoká škola technická a ekonomická</a:t>
            </a:r>
            <a:endParaRPr lang="cs-CZ" sz="1200" dirty="0"/>
          </a:p>
          <a:p>
            <a:pPr algn="ctr"/>
            <a:r>
              <a:rPr lang="cs-CZ" sz="1200" dirty="0"/>
              <a:t>Ústav technicko-technologický</a:t>
            </a:r>
            <a:endParaRPr lang="cs-CZ" sz="1200" dirty="0"/>
          </a:p>
        </p:txBody>
      </p:sp>
      <p:pic>
        <p:nvPicPr>
          <p:cNvPr id="1032" name="Picture 8" descr="Soubor:Logo vste.jpg – Wikipe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0"/>
            <a:ext cx="1406918" cy="1406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79512" y="5790302"/>
            <a:ext cx="8811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Autor diplomové </a:t>
            </a:r>
            <a:r>
              <a:rPr lang="cs-CZ" b="1" dirty="0" smtClean="0"/>
              <a:t>práce:</a:t>
            </a:r>
            <a:r>
              <a:rPr lang="cs-CZ" b="1" dirty="0"/>
              <a:t>	</a:t>
            </a:r>
            <a:r>
              <a:rPr lang="cs-CZ" b="1" dirty="0" smtClean="0"/>
              <a:t>	</a:t>
            </a:r>
            <a:r>
              <a:rPr lang="cs-CZ" dirty="0" smtClean="0"/>
              <a:t>Bc</a:t>
            </a:r>
            <a:r>
              <a:rPr lang="cs-CZ" dirty="0"/>
              <a:t>. Tomáš David</a:t>
            </a:r>
          </a:p>
          <a:p>
            <a:r>
              <a:rPr lang="cs-CZ" b="1" dirty="0"/>
              <a:t>Vedoucí diplomové </a:t>
            </a:r>
            <a:r>
              <a:rPr lang="cs-CZ" b="1" dirty="0" smtClean="0"/>
              <a:t>práce:</a:t>
            </a:r>
            <a:r>
              <a:rPr lang="cs-CZ" b="1" dirty="0"/>
              <a:t>	</a:t>
            </a:r>
            <a:r>
              <a:rPr lang="cs-CZ" dirty="0" smtClean="0"/>
              <a:t>Ing</a:t>
            </a:r>
            <a:r>
              <a:rPr lang="cs-CZ" dirty="0"/>
              <a:t>. Ondrej Stopka, PhD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9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>
            <a:normAutofit/>
          </a:bodyPr>
          <a:lstStyle/>
          <a:p>
            <a:r>
              <a:rPr lang="cs-CZ" dirty="0" smtClean="0"/>
              <a:t>Ekonomické zhodnocení pro jednotlivé trasy</a:t>
            </a:r>
            <a:endParaRPr lang="cs-CZ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717032"/>
            <a:ext cx="8300027" cy="306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484784"/>
            <a:ext cx="8300027" cy="215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68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371600"/>
          </a:xfrm>
        </p:spPr>
        <p:txBody>
          <a:bodyPr>
            <a:normAutofit/>
          </a:bodyPr>
          <a:lstStyle/>
          <a:p>
            <a:r>
              <a:rPr lang="cs-CZ" dirty="0" smtClean="0"/>
              <a:t>Výsledné zhodnocení plánovaných úspor</a:t>
            </a:r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07861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2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544522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/>
              <a:t>Očekávaná celková úspora paliva po </a:t>
            </a:r>
            <a:r>
              <a:rPr lang="cs-CZ" b="0" dirty="0" smtClean="0"/>
              <a:t>zavedení nových tras je </a:t>
            </a:r>
            <a:r>
              <a:rPr lang="cs-CZ" b="0" dirty="0"/>
              <a:t>až </a:t>
            </a:r>
            <a:r>
              <a:rPr lang="cs-CZ" b="0" dirty="0" smtClean="0"/>
              <a:t>       </a:t>
            </a:r>
            <a:r>
              <a:rPr lang="cs-CZ" dirty="0" smtClean="0"/>
              <a:t>13 199,55 Kč</a:t>
            </a:r>
            <a:r>
              <a:rPr lang="cs-CZ" b="0" dirty="0"/>
              <a:t>, respektive </a:t>
            </a:r>
            <a:r>
              <a:rPr lang="cs-CZ" dirty="0"/>
              <a:t>5,27 </a:t>
            </a:r>
            <a:r>
              <a:rPr lang="cs-CZ" dirty="0" smtClean="0"/>
              <a:t>%</a:t>
            </a:r>
            <a:r>
              <a:rPr lang="cs-CZ" b="0" dirty="0" smtClean="0"/>
              <a:t> (počítáno se stejnou cenou paliva).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Snížení dopravního výkonu podniku o </a:t>
            </a:r>
            <a:r>
              <a:rPr lang="cs-CZ" dirty="0" smtClean="0"/>
              <a:t>4 212 km/rok.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Trasa A</a:t>
            </a:r>
            <a:r>
              <a:rPr lang="cs-CZ" b="0" dirty="0" smtClean="0"/>
              <a:t> - snížení dopravního výkonu </a:t>
            </a:r>
            <a:r>
              <a:rPr lang="cs-CZ" b="0" dirty="0"/>
              <a:t>o 7,08 % a o 3,66 </a:t>
            </a:r>
            <a:r>
              <a:rPr lang="cs-CZ" b="0" dirty="0" smtClean="0"/>
              <a:t>% snížení času obsluhy.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Trasa </a:t>
            </a:r>
            <a:r>
              <a:rPr lang="cs-CZ" dirty="0" smtClean="0"/>
              <a:t>B</a:t>
            </a:r>
            <a:r>
              <a:rPr lang="cs-CZ" b="0" dirty="0" smtClean="0"/>
              <a:t> </a:t>
            </a:r>
            <a:r>
              <a:rPr lang="cs-CZ" b="0" dirty="0"/>
              <a:t>- snížení dopravního výkonu o </a:t>
            </a:r>
            <a:r>
              <a:rPr lang="cs-CZ" b="0" dirty="0" smtClean="0"/>
              <a:t>1,82 </a:t>
            </a:r>
            <a:r>
              <a:rPr lang="cs-CZ" b="0" dirty="0"/>
              <a:t>% </a:t>
            </a:r>
            <a:r>
              <a:rPr lang="cs-CZ" b="0" dirty="0" smtClean="0"/>
              <a:t>při 0,52% zvýšení času obsluhy.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Trasa C</a:t>
            </a:r>
            <a:r>
              <a:rPr lang="cs-CZ" b="0" dirty="0" smtClean="0"/>
              <a:t> </a:t>
            </a:r>
            <a:r>
              <a:rPr lang="cs-CZ" b="0" dirty="0"/>
              <a:t>- snížení dopravního výkonu o </a:t>
            </a:r>
            <a:r>
              <a:rPr lang="cs-CZ" b="0" dirty="0" smtClean="0"/>
              <a:t>7,16 </a:t>
            </a:r>
            <a:r>
              <a:rPr lang="cs-CZ" b="0" dirty="0"/>
              <a:t>% a o </a:t>
            </a:r>
            <a:r>
              <a:rPr lang="cs-CZ" b="0" dirty="0" smtClean="0"/>
              <a:t>2,6 </a:t>
            </a:r>
            <a:r>
              <a:rPr lang="cs-CZ" b="0" dirty="0"/>
              <a:t>% snížení času </a:t>
            </a:r>
            <a:r>
              <a:rPr lang="cs-CZ" b="0" dirty="0" smtClean="0"/>
              <a:t>obsluhy.</a:t>
            </a:r>
            <a:endParaRPr lang="cs-CZ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Nelze vybrat nejlepší použitou metodu: Routin – 3/3 nejkratší trasa; Maďarská metoda 2/3 nejrychlejší trasa =&gt; </a:t>
            </a:r>
            <a:r>
              <a:rPr lang="cs-CZ" dirty="0" smtClean="0"/>
              <a:t>nutná komparace více metod.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Nelze odhadovat přesný ekonomický dopad po pandemii SARS‑CoV‑2 =&gt; </a:t>
            </a:r>
            <a:r>
              <a:rPr lang="cs-CZ" dirty="0" smtClean="0"/>
              <a:t>„</a:t>
            </a:r>
            <a:r>
              <a:rPr lang="cs-CZ" dirty="0"/>
              <a:t>každá optimalizace rozvozových tras, která podniku minimalizuje nějaké finanční náklady byť jen nepatrně, bude vítanou pomocí k tomu, aby podnik přežil i v dalších letech</a:t>
            </a:r>
            <a:r>
              <a:rPr lang="cs-CZ" dirty="0" smtClean="0"/>
              <a:t>.“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257776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oponentky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/>
              <a:t>Uveďte důvody proč vybraná společnost, nezajišťuje přepravu zboží ke svým </a:t>
            </a:r>
            <a:r>
              <a:rPr lang="cs-CZ" b="0" dirty="0" smtClean="0"/>
              <a:t>zákazníkům dodavatelským </a:t>
            </a:r>
            <a:r>
              <a:rPr lang="cs-CZ" b="0" dirty="0"/>
              <a:t>způsobem</a:t>
            </a:r>
            <a:r>
              <a:rPr lang="cs-CZ" b="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Jakým </a:t>
            </a:r>
            <a:r>
              <a:rPr lang="cs-CZ" b="0" dirty="0"/>
              <a:t>způsobem by se dal změnit týdenní rozvozový plán, případně </a:t>
            </a:r>
            <a:r>
              <a:rPr lang="cs-CZ" b="0" dirty="0" smtClean="0"/>
              <a:t>jak by jste změnil </a:t>
            </a:r>
            <a:r>
              <a:rPr lang="cs-CZ" b="0" dirty="0"/>
              <a:t>vozidlový park společnosti</a:t>
            </a:r>
            <a:r>
              <a:rPr lang="cs-CZ" b="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Existuje </a:t>
            </a:r>
            <a:r>
              <a:rPr lang="cs-CZ" b="0" dirty="0"/>
              <a:t>možnost zpětného vytěžování vozidel od odběratelů?</a:t>
            </a:r>
            <a:endParaRPr lang="cs-CZ" b="0" dirty="0" smtClean="0"/>
          </a:p>
        </p:txBody>
      </p:sp>
    </p:spTree>
    <p:extLst>
      <p:ext uri="{BB962C8B-B14F-4D97-AF65-F5344CB8AC3E}">
        <p14:creationId xmlns:p14="http://schemas.microsoft.com/office/powerpoint/2010/main" val="29488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Máte-li doplňující dotazy, rád je zodpovím.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vaši pozornost	</a:t>
            </a:r>
            <a:endParaRPr lang="cs-CZ" dirty="0"/>
          </a:p>
        </p:txBody>
      </p:sp>
      <p:pic>
        <p:nvPicPr>
          <p:cNvPr id="5" name="Zástupný symbol pro obrázek 4" descr="C:\Users\TOM\Downloads\20200310_160829.jpg"/>
          <p:cNvPicPr>
            <a:picLocks noGrp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5" b="14045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00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cs-CZ" dirty="0" smtClean="0"/>
              <a:t>bsah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1054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Cíl práce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/>
              <a:t>Struktura diplomové práce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/>
              <a:t>Představení použité metodiky práce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Představení vybrané společnosti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Představení řešeného problému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Technické zhodnocení pro jednotlivé trasy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Výsledná podoba obsluhovaných tras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Ekonomické </a:t>
            </a:r>
            <a:r>
              <a:rPr lang="cs-CZ" b="0" dirty="0"/>
              <a:t>zhodnocení pro jednotlivé </a:t>
            </a:r>
            <a:r>
              <a:rPr lang="cs-CZ" b="0" dirty="0" smtClean="0"/>
              <a:t>trasy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Výsledné zhodnocení plánovaných úspor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Závěr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Otázky oponentky práce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Prostor pro dotazy státní zkušební komise</a:t>
            </a:r>
            <a:endParaRPr lang="cs-CZ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662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dirty="0" smtClean="0"/>
              <a:t>Cílem této </a:t>
            </a:r>
            <a:r>
              <a:rPr lang="cs-CZ" b="0" dirty="0"/>
              <a:t>diplomové práce je analyzovat stávající svozně-rozvozní aktivity ve vybrané společnosti a navrhnout patřičná opatření v kontextu zefektivnění daných činností s jejich technicko-ekonomickým zhodnocením.</a:t>
            </a:r>
          </a:p>
        </p:txBody>
      </p:sp>
    </p:spTree>
    <p:extLst>
      <p:ext uri="{BB962C8B-B14F-4D97-AF65-F5344CB8AC3E}">
        <p14:creationId xmlns:p14="http://schemas.microsoft.com/office/powerpoint/2010/main" val="249560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/>
          <a:lstStyle/>
          <a:p>
            <a:r>
              <a:rPr lang="cs-CZ" dirty="0" smtClean="0"/>
              <a:t>Struktura diplomové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85000" lnSpcReduction="20000"/>
          </a:bodyPr>
          <a:lstStyle/>
          <a:p>
            <a:r>
              <a:rPr lang="cs-CZ" dirty="0" smtClean="0"/>
              <a:t>Teoretická část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Logistika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Doprava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Distribuce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Operační výzkum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Literární rešerše</a:t>
            </a:r>
          </a:p>
          <a:p>
            <a:r>
              <a:rPr lang="cs-CZ" dirty="0" smtClean="0"/>
              <a:t>Aplikační část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Metodika práce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Představení vybrané </a:t>
            </a:r>
            <a:r>
              <a:rPr lang="cs-CZ" b="0" dirty="0"/>
              <a:t>společnosti</a:t>
            </a:r>
            <a:endParaRPr lang="cs-CZ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/>
              <a:t>Představení řešeného </a:t>
            </a:r>
            <a:r>
              <a:rPr lang="cs-CZ" b="0" dirty="0" smtClean="0"/>
              <a:t>problému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/>
              <a:t>Optimalizace </a:t>
            </a:r>
            <a:r>
              <a:rPr lang="cs-CZ" b="0" dirty="0" smtClean="0"/>
              <a:t>rozvozových tras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/>
              <a:t>Technicko-ekonomické zhodnocení výsledků </a:t>
            </a:r>
            <a:r>
              <a:rPr lang="cs-CZ" b="0" dirty="0" smtClean="0"/>
              <a:t>práce</a:t>
            </a:r>
          </a:p>
          <a:p>
            <a:r>
              <a:rPr lang="cs-CZ" dirty="0" smtClean="0"/>
              <a:t>Závěr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68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Představení použité Metodiky práce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Metody sběru dat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Analýza dokumentů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Pozorování – osobní participace při dvou pracovních dnech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Rozhovory se zaměstnanci</a:t>
            </a:r>
          </a:p>
          <a:p>
            <a:pPr marL="0" lvl="2" indent="0">
              <a:spcAft>
                <a:spcPts val="600"/>
              </a:spcAft>
              <a:buClrTx/>
              <a:buNone/>
            </a:pPr>
            <a:r>
              <a:rPr lang="cs-CZ" sz="2000" b="1" dirty="0"/>
              <a:t>Vědecké metody hodnocení </a:t>
            </a:r>
            <a:r>
              <a:rPr lang="cs-CZ" sz="2000" b="1" dirty="0" smtClean="0"/>
              <a:t>dat</a:t>
            </a:r>
          </a:p>
          <a:p>
            <a:pPr marL="342900" lvl="2" indent="-342900">
              <a:spcAft>
                <a:spcPts val="600"/>
              </a:spcAft>
              <a:buClrTx/>
            </a:pPr>
            <a:r>
              <a:rPr lang="cs-CZ" sz="2000" dirty="0" smtClean="0"/>
              <a:t>Metody analýzy a syntézy</a:t>
            </a:r>
          </a:p>
          <a:p>
            <a:pPr marL="342900" lvl="2" indent="-342900">
              <a:spcAft>
                <a:spcPts val="600"/>
              </a:spcAft>
              <a:buClrTx/>
            </a:pPr>
            <a:r>
              <a:rPr lang="cs-CZ" sz="2000" dirty="0" smtClean="0"/>
              <a:t>Komparace</a:t>
            </a:r>
          </a:p>
          <a:p>
            <a:pPr marL="342900" lvl="2" indent="-342900">
              <a:spcAft>
                <a:spcPts val="600"/>
              </a:spcAft>
              <a:buClrTx/>
            </a:pPr>
            <a:r>
              <a:rPr lang="cs-CZ" sz="2000" dirty="0" smtClean="0"/>
              <a:t>Optimalizační metody operačního výzkumu:</a:t>
            </a:r>
          </a:p>
          <a:p>
            <a:pPr marL="2857500" lvl="5" indent="-342900"/>
            <a:r>
              <a:rPr lang="cs-CZ" b="0" dirty="0" smtClean="0"/>
              <a:t>Maďarská metoda</a:t>
            </a:r>
            <a:endParaRPr lang="cs-CZ" b="0" dirty="0"/>
          </a:p>
          <a:p>
            <a:pPr marL="2857500" lvl="5" indent="-342900"/>
            <a:r>
              <a:rPr lang="cs-CZ" b="0" dirty="0" smtClean="0"/>
              <a:t>Vogelova aproximační metoda</a:t>
            </a:r>
          </a:p>
          <a:p>
            <a:pPr marL="2857500" lvl="5" indent="-342900"/>
            <a:r>
              <a:rPr lang="cs-CZ" b="0" dirty="0" smtClean="0"/>
              <a:t>Metoda nebližšího souseda</a:t>
            </a:r>
          </a:p>
          <a:p>
            <a:pPr marL="2857500" lvl="5" indent="-342900"/>
            <a:r>
              <a:rPr lang="cs-CZ" b="0" i="1" dirty="0" smtClean="0"/>
              <a:t>Optimalizace výchozích tras pomocí aplikace Routin</a:t>
            </a:r>
            <a:endParaRPr lang="cs-CZ" b="0" i="1" dirty="0"/>
          </a:p>
        </p:txBody>
      </p:sp>
    </p:spTree>
    <p:extLst>
      <p:ext uri="{BB962C8B-B14F-4D97-AF65-F5344CB8AC3E}">
        <p14:creationId xmlns:p14="http://schemas.microsoft.com/office/powerpoint/2010/main" val="3046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1371600"/>
          </a:xfrm>
        </p:spPr>
        <p:txBody>
          <a:bodyPr>
            <a:normAutofit/>
          </a:bodyPr>
          <a:lstStyle/>
          <a:p>
            <a:r>
              <a:rPr lang="cs-CZ" dirty="0" smtClean="0"/>
              <a:t>Představení vybrané společnosti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Vybraná společnost </a:t>
            </a:r>
            <a:r>
              <a:rPr lang="cs-CZ" dirty="0" smtClean="0"/>
              <a:t>MB Sving s. r. 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Na trhu od roku 1990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Dominantní postavení na trhu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Divize:</a:t>
            </a:r>
          </a:p>
          <a:p>
            <a:pPr marL="1485900" lvl="2" indent="-342900"/>
            <a:r>
              <a:rPr lang="cs-CZ" b="0" dirty="0" smtClean="0"/>
              <a:t>Divize úklidové techniky</a:t>
            </a:r>
          </a:p>
          <a:p>
            <a:pPr marL="1485900" lvl="2" indent="-342900"/>
            <a:r>
              <a:rPr lang="cs-CZ" b="0" dirty="0" smtClean="0"/>
              <a:t>Divize CHEMO</a:t>
            </a:r>
          </a:p>
          <a:p>
            <a:pPr marL="1485900" lvl="2" indent="-342900"/>
            <a:r>
              <a:rPr lang="cs-CZ" b="0" dirty="0" smtClean="0"/>
              <a:t>Divize STAVO</a:t>
            </a:r>
          </a:p>
          <a:p>
            <a:pPr marL="1485900" lvl="2" indent="-342900"/>
            <a:r>
              <a:rPr lang="cs-CZ" b="0" dirty="0" smtClean="0"/>
              <a:t>Divize GASTRO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www.sving.cz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69160"/>
            <a:ext cx="4104456" cy="1785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Slavíme 30 let logo S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170479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2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>
            <a:normAutofit/>
          </a:bodyPr>
          <a:lstStyle/>
          <a:p>
            <a:r>
              <a:rPr lang="cs-CZ" dirty="0"/>
              <a:t>Představení řešeného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Zvýšený turistický ruch: </a:t>
            </a:r>
            <a:r>
              <a:rPr lang="cs-CZ" b="0" dirty="0" smtClean="0"/>
              <a:t>vyšší poptávka odběratelů – kempy a restaurační zařízení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Pokrytí </a:t>
            </a:r>
            <a:r>
              <a:rPr lang="cs-CZ" dirty="0"/>
              <a:t>sezónní poptávky: </a:t>
            </a:r>
            <a:r>
              <a:rPr lang="cs-CZ" b="0" dirty="0"/>
              <a:t>březen až listopad; 4 rozvozové dny, každý den všechny trasy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Celkem 32 vrcholů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smtClean="0"/>
              <a:t>Trasy A, B, C – výchozí matice vzájemných vzdáleností bodů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34437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371600"/>
          </a:xfrm>
        </p:spPr>
        <p:txBody>
          <a:bodyPr>
            <a:normAutofit/>
          </a:bodyPr>
          <a:lstStyle/>
          <a:p>
            <a:r>
              <a:rPr lang="cs-CZ" dirty="0" smtClean="0"/>
              <a:t>Technické zhodnocení pro jednotlivé trasy</a:t>
            </a:r>
            <a:endParaRPr lang="cs-CZ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36" y="1412774"/>
            <a:ext cx="6480720" cy="17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27" y="3177489"/>
            <a:ext cx="6480720" cy="1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03" y="5013176"/>
            <a:ext cx="6480720" cy="180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19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Výsledná podoba obsluhovaných tras</a:t>
            </a:r>
            <a:endParaRPr lang="cs-CZ" dirty="0"/>
          </a:p>
        </p:txBody>
      </p:sp>
      <p:pic>
        <p:nvPicPr>
          <p:cNvPr id="4" name="Zástupný symbol pro obsah 3" descr="C:\Users\TOM\Documents\ŠKOLA\Diplomka\TA DIPLOMKA!!!\Trasa A Routin Smart Route Planner.jpe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613" y="1484784"/>
            <a:ext cx="2560491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4" y="1484784"/>
            <a:ext cx="277180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"/>
          <a:stretch/>
        </p:blipFill>
        <p:spPr bwMode="auto">
          <a:xfrm>
            <a:off x="210774" y="3789040"/>
            <a:ext cx="2771800" cy="30669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5"/>
            <a:ext cx="288032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C:\Users\TOM\Documents\ŠKOLA\Diplomka\TA DIPLOMKA!!!\Trasa B Routin Smart Route Planner.jpe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8" b="4790"/>
          <a:stretch/>
        </p:blipFill>
        <p:spPr bwMode="auto">
          <a:xfrm>
            <a:off x="2995894" y="3789040"/>
            <a:ext cx="2506959" cy="3054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 descr="C:\Users\TOM\Documents\ŠKOLA\Diplomka\TA DIPLOMKA!!!\Trasa C Routin Smart Route Planner.jpe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3789041"/>
            <a:ext cx="2880320" cy="30689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délník 10"/>
          <p:cNvSpPr/>
          <p:nvPr/>
        </p:nvSpPr>
        <p:spPr>
          <a:xfrm>
            <a:off x="210774" y="1500096"/>
            <a:ext cx="5292079" cy="22889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10773" y="3789041"/>
            <a:ext cx="5292079" cy="3054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508106" y="1484783"/>
            <a:ext cx="2880320" cy="53732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216864" y="1500096"/>
            <a:ext cx="561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A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02277" y="3848225"/>
            <a:ext cx="561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B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508106" y="1484783"/>
            <a:ext cx="561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19" name="Přímá spojnice se šipkou 18"/>
          <p:cNvCxnSpPr/>
          <p:nvPr/>
        </p:nvCxnSpPr>
        <p:spPr>
          <a:xfrm>
            <a:off x="2793012" y="2420888"/>
            <a:ext cx="36003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2835110" y="5085184"/>
            <a:ext cx="36003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6429537" y="3649610"/>
            <a:ext cx="0" cy="3477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305</TotalTime>
  <Words>463</Words>
  <Application>Microsoft Office PowerPoint</Application>
  <PresentationFormat>Předvádění na obrazovce (4:3)</PresentationFormat>
  <Paragraphs>92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Základní</vt:lpstr>
      <vt:lpstr>Racionalizace svozně-rozvozních aktivit ve vybrané společnosti</vt:lpstr>
      <vt:lpstr>Obsah prezentace</vt:lpstr>
      <vt:lpstr>Cíl práce</vt:lpstr>
      <vt:lpstr>Struktura diplomové práce</vt:lpstr>
      <vt:lpstr>Představení použité Metodiky práce </vt:lpstr>
      <vt:lpstr>Představení vybrané společnosti</vt:lpstr>
      <vt:lpstr>Představení řešeného problému</vt:lpstr>
      <vt:lpstr>Technické zhodnocení pro jednotlivé trasy</vt:lpstr>
      <vt:lpstr>Výsledná podoba obsluhovaných tras</vt:lpstr>
      <vt:lpstr>Ekonomické zhodnocení pro jednotlivé trasy</vt:lpstr>
      <vt:lpstr>Výsledné zhodnocení plánovaných úspor</vt:lpstr>
      <vt:lpstr>Závěr</vt:lpstr>
      <vt:lpstr>Otázky oponentky práce</vt:lpstr>
      <vt:lpstr>Děkuji za vaši pozornost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Racionalizace svozně-rozvozních aktivit ve vybrané společnosti</dc:title>
  <dc:creator>Tomáš</dc:creator>
  <cp:lastModifiedBy>Tomáš</cp:lastModifiedBy>
  <cp:revision>24</cp:revision>
  <dcterms:created xsi:type="dcterms:W3CDTF">2020-06-10T15:09:55Z</dcterms:created>
  <dcterms:modified xsi:type="dcterms:W3CDTF">2020-06-10T20:33:07Z</dcterms:modified>
</cp:coreProperties>
</file>