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85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9" r:id="rId12"/>
    <p:sldId id="270" r:id="rId13"/>
    <p:sldId id="272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26E999D-733A-4F31-A658-7BC21293EE34}">
          <p14:sldIdLst>
            <p14:sldId id="256"/>
            <p14:sldId id="257"/>
            <p14:sldId id="259"/>
            <p14:sldId id="260"/>
            <p14:sldId id="261"/>
            <p14:sldId id="262"/>
            <p14:sldId id="264"/>
            <p14:sldId id="265"/>
            <p14:sldId id="266"/>
            <p14:sldId id="268"/>
            <p14:sldId id="269"/>
            <p14:sldId id="270"/>
            <p14:sldId id="272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19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597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91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570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7966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774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377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165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94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793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772C379-9A7C-4C87-A116-CBE9F58B04C5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6021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00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mojione_1F44D.sv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tionary.org/wiki/File:Emoji_u1f4da.sv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A50D5-7BF0-4D84-B358-59F8192F4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8901" y="2264746"/>
            <a:ext cx="9966960" cy="187575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/>
              <a:t>Návrh vhodných logistických technologií ve vybrané firmě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E8C81A-1E10-4B77-B005-E5BD3C970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697" y="4297788"/>
            <a:ext cx="7993454" cy="1875750"/>
          </a:xfrm>
        </p:spPr>
        <p:txBody>
          <a:bodyPr/>
          <a:lstStyle/>
          <a:p>
            <a:r>
              <a:rPr lang="en-GB" dirty="0"/>
              <a:t>Autor </a:t>
            </a:r>
            <a:r>
              <a:rPr lang="cs-CZ" dirty="0"/>
              <a:t>diplomové práce :  Bc. Illia Minakov</a:t>
            </a:r>
          </a:p>
          <a:p>
            <a:r>
              <a:rPr lang="cs-CZ" dirty="0"/>
              <a:t>Vedoucí diplomové práce:  Ing. Ondrej Stopka, P</a:t>
            </a:r>
            <a:r>
              <a:rPr lang="en-GB" dirty="0"/>
              <a:t>h</a:t>
            </a:r>
            <a:r>
              <a:rPr lang="cs-CZ" dirty="0"/>
              <a:t>D. </a:t>
            </a:r>
          </a:p>
          <a:p>
            <a:r>
              <a:rPr lang="cs-CZ" dirty="0"/>
              <a:t>Oponent diplomové práce:  Ing. Pavla Lejsková, PhD.</a:t>
            </a:r>
          </a:p>
          <a:p>
            <a:r>
              <a:rPr lang="cs-CZ" dirty="0"/>
              <a:t>České Budějovice, červen 2020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4BE541B-B9DC-48A8-AE25-2B08275EE470}"/>
              </a:ext>
            </a:extLst>
          </p:cNvPr>
          <p:cNvSpPr/>
          <p:nvPr/>
        </p:nvSpPr>
        <p:spPr>
          <a:xfrm>
            <a:off x="3181313" y="368382"/>
            <a:ext cx="71021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dirty="0"/>
              <a:t>Vysoká škola technická a ekonomická v Českých Budějovicích Ústav technicko-technologický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47ABAEE-86CB-4D35-9DD4-B8C64822C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47"/>
            <a:ext cx="1748901" cy="174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21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FC1100DD-3EA6-4D35-80C6-E3603BC5CF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315027"/>
              </p:ext>
            </p:extLst>
          </p:nvPr>
        </p:nvGraphicFramePr>
        <p:xfrm>
          <a:off x="498764" y="498764"/>
          <a:ext cx="11125200" cy="5368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6174">
                  <a:extLst>
                    <a:ext uri="{9D8B030D-6E8A-4147-A177-3AD203B41FA5}">
                      <a16:colId xmlns:a16="http://schemas.microsoft.com/office/drawing/2014/main" val="3517551737"/>
                    </a:ext>
                  </a:extLst>
                </a:gridCol>
                <a:gridCol w="999098">
                  <a:extLst>
                    <a:ext uri="{9D8B030D-6E8A-4147-A177-3AD203B41FA5}">
                      <a16:colId xmlns:a16="http://schemas.microsoft.com/office/drawing/2014/main" val="707883626"/>
                    </a:ext>
                  </a:extLst>
                </a:gridCol>
                <a:gridCol w="1163782">
                  <a:extLst>
                    <a:ext uri="{9D8B030D-6E8A-4147-A177-3AD203B41FA5}">
                      <a16:colId xmlns:a16="http://schemas.microsoft.com/office/drawing/2014/main" val="2999936187"/>
                    </a:ext>
                  </a:extLst>
                </a:gridCol>
                <a:gridCol w="1357746">
                  <a:extLst>
                    <a:ext uri="{9D8B030D-6E8A-4147-A177-3AD203B41FA5}">
                      <a16:colId xmlns:a16="http://schemas.microsoft.com/office/drawing/2014/main" val="2389681301"/>
                    </a:ext>
                  </a:extLst>
                </a:gridCol>
                <a:gridCol w="1411648">
                  <a:extLst>
                    <a:ext uri="{9D8B030D-6E8A-4147-A177-3AD203B41FA5}">
                      <a16:colId xmlns:a16="http://schemas.microsoft.com/office/drawing/2014/main" val="791640102"/>
                    </a:ext>
                  </a:extLst>
                </a:gridCol>
                <a:gridCol w="1456243">
                  <a:extLst>
                    <a:ext uri="{9D8B030D-6E8A-4147-A177-3AD203B41FA5}">
                      <a16:colId xmlns:a16="http://schemas.microsoft.com/office/drawing/2014/main" val="1834713801"/>
                    </a:ext>
                  </a:extLst>
                </a:gridCol>
                <a:gridCol w="1106765">
                  <a:extLst>
                    <a:ext uri="{9D8B030D-6E8A-4147-A177-3AD203B41FA5}">
                      <a16:colId xmlns:a16="http://schemas.microsoft.com/office/drawing/2014/main" val="762458556"/>
                    </a:ext>
                  </a:extLst>
                </a:gridCol>
                <a:gridCol w="1227015">
                  <a:extLst>
                    <a:ext uri="{9D8B030D-6E8A-4147-A177-3AD203B41FA5}">
                      <a16:colId xmlns:a16="http://schemas.microsoft.com/office/drawing/2014/main" val="49500146"/>
                    </a:ext>
                  </a:extLst>
                </a:gridCol>
                <a:gridCol w="1046729">
                  <a:extLst>
                    <a:ext uri="{9D8B030D-6E8A-4147-A177-3AD203B41FA5}">
                      <a16:colId xmlns:a16="http://schemas.microsoft.com/office/drawing/2014/main" val="3654811228"/>
                    </a:ext>
                  </a:extLst>
                </a:gridCol>
              </a:tblGrid>
              <a:tr h="401781"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Výsledek vícekriteriální analýzy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194568"/>
                  </a:ext>
                </a:extLst>
              </a:tr>
              <a:tr h="19533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Dodavatel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Cena (tis. Kč)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3D vizualizace návrhu a řešení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Konkrétní návrhy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Integrace se zákazníkem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Poradenství po prodeji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Reference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Celkem bodů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Celkem pořadí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85057487"/>
                  </a:ext>
                </a:extLst>
              </a:tr>
              <a:tr h="7530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0,28572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0,11905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0,999985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0,76192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0,7143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0,19048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3,071455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96242075"/>
                  </a:ext>
                </a:extLst>
              </a:tr>
              <a:tr h="7530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0,42858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0,11905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0,57142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0,28572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0,4762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0,38096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2,26193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54057238"/>
                  </a:ext>
                </a:extLst>
              </a:tr>
              <a:tr h="7530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0,14286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0,11905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0,999985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0,57144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0,9524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0,19048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2,976215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15859869"/>
                  </a:ext>
                </a:extLst>
              </a:tr>
              <a:tr h="7530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0,57144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0,11905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0,28571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0,28572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0,2381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0,09524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1,59526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85922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936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BCEDD-5FEC-4308-9F7E-8BEB2D980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1627"/>
            <a:ext cx="10573305" cy="770678"/>
          </a:xfrm>
        </p:spPr>
        <p:txBody>
          <a:bodyPr>
            <a:noAutofit/>
          </a:bodyPr>
          <a:lstStyle/>
          <a:p>
            <a:pPr algn="ctr"/>
            <a:br>
              <a:rPr lang="cs-CZ" sz="2800" dirty="0"/>
            </a:br>
            <a:r>
              <a:rPr lang="cs-CZ" sz="2800" dirty="0"/>
              <a:t>Zlepšení stávající situace v probíhajících procesech</a:t>
            </a:r>
            <a:br>
              <a:rPr lang="cs-CZ" sz="2800" dirty="0"/>
            </a:br>
            <a:br>
              <a:rPr lang="cs-CZ" sz="2800" dirty="0"/>
            </a:br>
            <a:r>
              <a:rPr lang="cs-CZ" sz="2400" dirty="0"/>
              <a:t>Obměna vysokozdvižných vozíků ve skladu</a:t>
            </a:r>
            <a:br>
              <a:rPr lang="cs-CZ" sz="2800" dirty="0"/>
            </a:br>
            <a:endParaRPr lang="cs-CZ" sz="28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4910717-882F-420E-8836-F4C8EA08C3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926517"/>
              </p:ext>
            </p:extLst>
          </p:nvPr>
        </p:nvGraphicFramePr>
        <p:xfrm>
          <a:off x="266329" y="2591192"/>
          <a:ext cx="5459766" cy="3526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9922">
                  <a:extLst>
                    <a:ext uri="{9D8B030D-6E8A-4147-A177-3AD203B41FA5}">
                      <a16:colId xmlns:a16="http://schemas.microsoft.com/office/drawing/2014/main" val="3867814575"/>
                    </a:ext>
                  </a:extLst>
                </a:gridCol>
                <a:gridCol w="1819922">
                  <a:extLst>
                    <a:ext uri="{9D8B030D-6E8A-4147-A177-3AD203B41FA5}">
                      <a16:colId xmlns:a16="http://schemas.microsoft.com/office/drawing/2014/main" val="2735275623"/>
                    </a:ext>
                  </a:extLst>
                </a:gridCol>
                <a:gridCol w="1819922">
                  <a:extLst>
                    <a:ext uri="{9D8B030D-6E8A-4147-A177-3AD203B41FA5}">
                      <a16:colId xmlns:a16="http://schemas.microsoft.com/office/drawing/2014/main" val="315610376"/>
                    </a:ext>
                  </a:extLst>
                </a:gridCol>
              </a:tblGrid>
              <a:tr h="487218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Obměna vysokozdvižných vozíků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661355"/>
                  </a:ext>
                </a:extLst>
              </a:tr>
              <a:tr h="4872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pracovník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Všichni skladníci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33596566"/>
                  </a:ext>
                </a:extLst>
              </a:tr>
              <a:tr h="6609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Zdržení/měsíc (hodin)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432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2957190"/>
                  </a:ext>
                </a:extLst>
              </a:tr>
              <a:tr h="6609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Náklad na zdržení (měsíc, resp. rok)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450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194 400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78125867"/>
                  </a:ext>
                </a:extLst>
              </a:tr>
              <a:tr h="6609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Náklady na údržbu vozíků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400 000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78312919"/>
                  </a:ext>
                </a:extLst>
              </a:tr>
              <a:tr h="4872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594 400 Kč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75348362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240028E-E788-4F20-B797-6EF2C193E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64191"/>
              </p:ext>
            </p:extLst>
          </p:nvPr>
        </p:nvGraphicFramePr>
        <p:xfrm>
          <a:off x="6338656" y="2608947"/>
          <a:ext cx="5587013" cy="3444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4680">
                  <a:extLst>
                    <a:ext uri="{9D8B030D-6E8A-4147-A177-3AD203B41FA5}">
                      <a16:colId xmlns:a16="http://schemas.microsoft.com/office/drawing/2014/main" val="2002464594"/>
                    </a:ext>
                  </a:extLst>
                </a:gridCol>
                <a:gridCol w="1178942">
                  <a:extLst>
                    <a:ext uri="{9D8B030D-6E8A-4147-A177-3AD203B41FA5}">
                      <a16:colId xmlns:a16="http://schemas.microsoft.com/office/drawing/2014/main" val="678520324"/>
                    </a:ext>
                  </a:extLst>
                </a:gridCol>
                <a:gridCol w="1363391">
                  <a:extLst>
                    <a:ext uri="{9D8B030D-6E8A-4147-A177-3AD203B41FA5}">
                      <a16:colId xmlns:a16="http://schemas.microsoft.com/office/drawing/2014/main" val="3680862015"/>
                    </a:ext>
                  </a:extLst>
                </a:gridCol>
              </a:tblGrid>
              <a:tr h="482843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Pořízení a údržba nových vozíků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136406"/>
                  </a:ext>
                </a:extLst>
              </a:tr>
              <a:tr h="48284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vozík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 vozíků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55259579"/>
                  </a:ext>
                </a:extLst>
              </a:tr>
              <a:tr h="48284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Pořízení vozíků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180 000 Kč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2 160 000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31540925"/>
                  </a:ext>
                </a:extLst>
              </a:tr>
              <a:tr h="48284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Prodej vyřazených vozíků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30 000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360 000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33504777"/>
                  </a:ext>
                </a:extLst>
              </a:tr>
              <a:tr h="48284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náklady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150 000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1 800 000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02255848"/>
                  </a:ext>
                </a:extLst>
              </a:tr>
              <a:tr h="103031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Předpokládaná úspora (za rok)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594 400 Kč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194143"/>
                  </a:ext>
                </a:extLst>
              </a:tr>
            </a:tbl>
          </a:graphicData>
        </a:graphic>
      </p:graphicFrame>
      <p:sp>
        <p:nvSpPr>
          <p:cNvPr id="7" name="Obdélník 6">
            <a:extLst>
              <a:ext uri="{FF2B5EF4-FFF2-40B4-BE49-F238E27FC236}">
                <a16:creationId xmlns:a16="http://schemas.microsoft.com/office/drawing/2014/main" id="{1180CD17-F2BC-41DE-AEAC-DC87335DCC20}"/>
              </a:ext>
            </a:extLst>
          </p:cNvPr>
          <p:cNvSpPr/>
          <p:nvPr/>
        </p:nvSpPr>
        <p:spPr>
          <a:xfrm>
            <a:off x="830062" y="2103099"/>
            <a:ext cx="537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Náklady nefunkčních vysokozdvižných vozíků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7F02D6F-1203-48BC-B010-2AFA6438E344}"/>
              </a:ext>
            </a:extLst>
          </p:cNvPr>
          <p:cNvSpPr/>
          <p:nvPr/>
        </p:nvSpPr>
        <p:spPr>
          <a:xfrm>
            <a:off x="7537700" y="2103099"/>
            <a:ext cx="39500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Pořízení a údržba nových vozíků</a:t>
            </a:r>
            <a:r>
              <a:rPr lang="en-GB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9390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574C3-91B8-49A4-B403-4B48579F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Technicko-ekonomické zhodnocení navrhovaných řešení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2997D6C-B6A8-4269-BB24-FC241D917C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907524"/>
              </p:ext>
            </p:extLst>
          </p:nvPr>
        </p:nvGraphicFramePr>
        <p:xfrm>
          <a:off x="1451579" y="2530136"/>
          <a:ext cx="9603274" cy="3510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39318">
                  <a:extLst>
                    <a:ext uri="{9D8B030D-6E8A-4147-A177-3AD203B41FA5}">
                      <a16:colId xmlns:a16="http://schemas.microsoft.com/office/drawing/2014/main" val="1547536832"/>
                    </a:ext>
                  </a:extLst>
                </a:gridCol>
                <a:gridCol w="1518053">
                  <a:extLst>
                    <a:ext uri="{9D8B030D-6E8A-4147-A177-3AD203B41FA5}">
                      <a16:colId xmlns:a16="http://schemas.microsoft.com/office/drawing/2014/main" val="4821924"/>
                    </a:ext>
                  </a:extLst>
                </a:gridCol>
                <a:gridCol w="2545903">
                  <a:extLst>
                    <a:ext uri="{9D8B030D-6E8A-4147-A177-3AD203B41FA5}">
                      <a16:colId xmlns:a16="http://schemas.microsoft.com/office/drawing/2014/main" val="2957384034"/>
                    </a:ext>
                  </a:extLst>
                </a:gridCol>
              </a:tblGrid>
              <a:tr h="605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Opatření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Náklady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Výnosy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30965357"/>
                  </a:ext>
                </a:extLst>
              </a:tr>
              <a:tr h="605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Digitální dvojče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4900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nelze odhadnout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58839304"/>
                  </a:ext>
                </a:extLst>
              </a:tr>
              <a:tr h="605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Pořízení vysokozdvižných vozíků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1800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954,4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7467320"/>
                  </a:ext>
                </a:extLst>
              </a:tr>
              <a:tr h="605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Bezpapírový sklad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50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nelze odhadnout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28011347"/>
                  </a:ext>
                </a:extLst>
              </a:tr>
              <a:tr h="6053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Standardizace Co-</a:t>
                      </a:r>
                      <a:r>
                        <a:rPr lang="cs-CZ" sz="2400" dirty="0" err="1">
                          <a:effectLst/>
                        </a:rPr>
                        <a:t>Packing</a:t>
                      </a:r>
                      <a:r>
                        <a:rPr lang="cs-CZ" sz="2400" dirty="0">
                          <a:effectLst/>
                        </a:rPr>
                        <a:t> QR kódy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nelze odhadnout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45102798"/>
                  </a:ext>
                </a:extLst>
              </a:tr>
              <a:tr h="46387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Celkem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6750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954,4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76958390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9036CBCA-BA4E-4705-9DC5-0D49257000D7}"/>
              </a:ext>
            </a:extLst>
          </p:cNvPr>
          <p:cNvSpPr/>
          <p:nvPr/>
        </p:nvSpPr>
        <p:spPr>
          <a:xfrm>
            <a:off x="1552892" y="1946512"/>
            <a:ext cx="90862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Náklady a výnosy z opatření</a:t>
            </a:r>
            <a:r>
              <a:rPr lang="ru-RU" sz="2800" dirty="0"/>
              <a:t> </a:t>
            </a:r>
            <a:r>
              <a:rPr lang="en-GB" sz="2800" dirty="0"/>
              <a:t>v </a:t>
            </a:r>
            <a:r>
              <a:rPr lang="cs-CZ" sz="2800" dirty="0"/>
              <a:t>tis. Kč</a:t>
            </a:r>
            <a:r>
              <a:rPr lang="en-GB" sz="2800" dirty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701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C4E51-5BEC-41C2-BE21-132A5C31E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23275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/>
              <a:t>Otázky VEDOUCÍHO</a:t>
            </a:r>
            <a:r>
              <a:rPr lang="en-GB" sz="4400" dirty="0"/>
              <a:t> </a:t>
            </a:r>
            <a:r>
              <a:rPr lang="cs-CZ" sz="4400" dirty="0"/>
              <a:t>práce</a:t>
            </a:r>
            <a:r>
              <a:rPr lang="en-GB" sz="4400" dirty="0"/>
              <a:t> a </a:t>
            </a:r>
            <a:r>
              <a:rPr lang="cs-CZ" sz="4400" dirty="0"/>
              <a:t>oponenta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CCF8D0-AF7E-4410-A4C3-85512A970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15732"/>
            <a:ext cx="10160414" cy="3450613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Diskutujte o možnostech aplikování alternativních metod </a:t>
            </a:r>
            <a:r>
              <a:rPr lang="cs-CZ" sz="2800" dirty="0" err="1"/>
              <a:t>multi</a:t>
            </a:r>
            <a:r>
              <a:rPr lang="cs-CZ" sz="2800" dirty="0"/>
              <a:t>-kriteriální analýzy potenciálně využitelných pro účely zpracování rozhodovací analýzy výběru dodavatele pro službu digitální dvojče.</a:t>
            </a:r>
          </a:p>
          <a:p>
            <a:r>
              <a:rPr lang="cs-CZ" sz="2800" dirty="0"/>
              <a:t>Prosím autora DP o zodpovězení dotazu, proč nebyla pořízena relevantní fotodokumentace přímo v daného provozu. </a:t>
            </a:r>
          </a:p>
          <a:p>
            <a:r>
              <a:rPr lang="cs-CZ" sz="2800" dirty="0"/>
              <a:t>Bude některé z Vámi navrhovaných řešení využito ve sledované společnosti?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02473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3BBB1E72-72CF-4CA2-904B-F612B7FCED05}"/>
              </a:ext>
            </a:extLst>
          </p:cNvPr>
          <p:cNvSpPr/>
          <p:nvPr/>
        </p:nvSpPr>
        <p:spPr>
          <a:xfrm>
            <a:off x="1180730" y="577049"/>
            <a:ext cx="1021819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Děkuji za pozornost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A3EFF2B-BC22-4096-BAB7-A98881C2C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26527" y="2086435"/>
            <a:ext cx="3830782" cy="383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5038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80111D-D3ED-4B29-9D11-EBF56B123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12559"/>
            <a:ext cx="9603275" cy="1241195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Obsah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A7C72-FB7E-472A-A522-67E9C69FA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Cíl práce </a:t>
            </a:r>
          </a:p>
          <a:p>
            <a:r>
              <a:rPr lang="cs-CZ" sz="2800" dirty="0"/>
              <a:t>Základní informace o společnosti</a:t>
            </a:r>
          </a:p>
          <a:p>
            <a:r>
              <a:rPr lang="cs-CZ" sz="2800" dirty="0"/>
              <a:t>Aplikační část  </a:t>
            </a:r>
          </a:p>
          <a:p>
            <a:r>
              <a:rPr lang="cs-CZ" sz="2800" dirty="0"/>
              <a:t>Návrhy opatření</a:t>
            </a:r>
          </a:p>
          <a:p>
            <a:r>
              <a:rPr lang="cs-CZ" sz="2800" dirty="0"/>
              <a:t>Otázky vedoucího práce a oponenta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D87FDEA-533D-48F5-BA0B-9F51D75D60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09246" y="2015732"/>
            <a:ext cx="3397846" cy="339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40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7CC3D-143D-4187-830C-A8213EE3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dirty="0"/>
              <a:t>Cíl práce </a:t>
            </a:r>
            <a:br>
              <a:rPr lang="cs-CZ" sz="4800" dirty="0"/>
            </a:br>
            <a:endParaRPr lang="cs-CZ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AA9D27-B3A5-4E34-9946-57BF43453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287480"/>
            <a:ext cx="9603275" cy="287406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Cílem práce je popsat logistické činnosti ve vybrané firmě, identifikovat problémové oblasti a navrhnout logistické technologie pro jejich odstranění.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750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222F2-8AF3-438C-8A34-B624F4B0E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6497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Základní informace o společnosti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B248E-EB17-45E8-B004-BA6CC5B77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Organizace byla založena v roce 1992 jako společnost s ručením omezeným</a:t>
            </a:r>
            <a:endParaRPr lang="en-GB" sz="2800" dirty="0"/>
          </a:p>
          <a:p>
            <a:r>
              <a:rPr lang="cs-CZ" sz="2800" dirty="0"/>
              <a:t>Průměrný počet zaměstnanců v roce 2018 činil 240 osob</a:t>
            </a:r>
          </a:p>
          <a:p>
            <a:r>
              <a:rPr lang="cs-CZ" sz="2800" dirty="0"/>
              <a:t>Organizace X se zabývá poskytováním služeb silniční dopravy a logistických služeb ve formě meziskladu</a:t>
            </a:r>
          </a:p>
        </p:txBody>
      </p:sp>
    </p:spTree>
    <p:extLst>
      <p:ext uri="{BB962C8B-B14F-4D97-AF65-F5344CB8AC3E}">
        <p14:creationId xmlns:p14="http://schemas.microsoft.com/office/powerpoint/2010/main" val="1300528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E41C8-3AF7-45E2-947F-CEA4AB95A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/>
              <a:t>Aplikační část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5E3FFA-6B99-42BE-8998-08B8709BE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3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Použité metody: </a:t>
            </a:r>
          </a:p>
          <a:p>
            <a:pPr marL="0" indent="0">
              <a:buNone/>
            </a:pPr>
            <a:r>
              <a:rPr lang="cs-CZ" sz="2400" dirty="0"/>
              <a:t>   1</a:t>
            </a:r>
            <a:r>
              <a:rPr lang="en-GB" sz="2400" dirty="0"/>
              <a:t>. </a:t>
            </a:r>
            <a:r>
              <a:rPr lang="x-none" sz="2400" dirty="0"/>
              <a:t>Analýza využití logistických technologií</a:t>
            </a:r>
            <a:r>
              <a:rPr lang="cs-CZ" sz="2400" dirty="0"/>
              <a:t> v organizaci X</a:t>
            </a:r>
            <a:r>
              <a:rPr lang="en-GB" sz="2400" dirty="0"/>
              <a:t>;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2. SWOT analýza</a:t>
            </a:r>
            <a:r>
              <a:rPr lang="en-GB" sz="2400" dirty="0"/>
              <a:t>;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3. Vícekriteriální analýza</a:t>
            </a:r>
            <a:r>
              <a:rPr lang="en-GB" sz="2400" dirty="0"/>
              <a:t>.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5499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1CE7C-C97B-4359-A6E6-870C789DC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61639"/>
            <a:ext cx="9603275" cy="1392115"/>
          </a:xfrm>
        </p:spPr>
        <p:txBody>
          <a:bodyPr>
            <a:noAutofit/>
          </a:bodyPr>
          <a:lstStyle/>
          <a:p>
            <a:pPr lvl="2" algn="ctr"/>
            <a:r>
              <a:rPr lang="x-none" sz="3600" dirty="0"/>
              <a:t>ANALÝZA VYUŽITÍ LOGISTICKÝCH TECHNOLOGIÍ</a:t>
            </a:r>
            <a:r>
              <a:rPr lang="cs-CZ" sz="3600" dirty="0"/>
              <a:t> V ORGANIZACI X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AE114F-A01C-4CE3-8A1B-F7B021512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Sběr dat, pozorování, využití vlastních poznatků.</a:t>
            </a:r>
          </a:p>
          <a:p>
            <a:r>
              <a:rPr lang="cs-CZ" sz="2400" dirty="0"/>
              <a:t>Dotazník mezi zaměstnanci</a:t>
            </a:r>
            <a:r>
              <a:rPr lang="en-GB" sz="2400" dirty="0"/>
              <a:t>.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3555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BEAA0-C56A-43AF-8067-A68A34C79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/>
              <a:t>Výsledky </a:t>
            </a:r>
            <a:r>
              <a:rPr lang="x-none" sz="4400" dirty="0"/>
              <a:t>SWOT analýz</a:t>
            </a:r>
            <a:r>
              <a:rPr lang="cs-CZ" sz="4400" dirty="0"/>
              <a:t>y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454FBE3B-D271-4D31-B712-64BE6E4035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721935"/>
              </p:ext>
            </p:extLst>
          </p:nvPr>
        </p:nvGraphicFramePr>
        <p:xfrm>
          <a:off x="6096000" y="2095132"/>
          <a:ext cx="5746809" cy="3391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5698">
                  <a:extLst>
                    <a:ext uri="{9D8B030D-6E8A-4147-A177-3AD203B41FA5}">
                      <a16:colId xmlns:a16="http://schemas.microsoft.com/office/drawing/2014/main" val="2005761778"/>
                    </a:ext>
                  </a:extLst>
                </a:gridCol>
                <a:gridCol w="370870">
                  <a:extLst>
                    <a:ext uri="{9D8B030D-6E8A-4147-A177-3AD203B41FA5}">
                      <a16:colId xmlns:a16="http://schemas.microsoft.com/office/drawing/2014/main" val="1910669063"/>
                    </a:ext>
                  </a:extLst>
                </a:gridCol>
                <a:gridCol w="327629">
                  <a:extLst>
                    <a:ext uri="{9D8B030D-6E8A-4147-A177-3AD203B41FA5}">
                      <a16:colId xmlns:a16="http://schemas.microsoft.com/office/drawing/2014/main" val="802637505"/>
                    </a:ext>
                  </a:extLst>
                </a:gridCol>
                <a:gridCol w="327629">
                  <a:extLst>
                    <a:ext uri="{9D8B030D-6E8A-4147-A177-3AD203B41FA5}">
                      <a16:colId xmlns:a16="http://schemas.microsoft.com/office/drawing/2014/main" val="4102502221"/>
                    </a:ext>
                  </a:extLst>
                </a:gridCol>
                <a:gridCol w="327629">
                  <a:extLst>
                    <a:ext uri="{9D8B030D-6E8A-4147-A177-3AD203B41FA5}">
                      <a16:colId xmlns:a16="http://schemas.microsoft.com/office/drawing/2014/main" val="1048570090"/>
                    </a:ext>
                  </a:extLst>
                </a:gridCol>
                <a:gridCol w="404962">
                  <a:extLst>
                    <a:ext uri="{9D8B030D-6E8A-4147-A177-3AD203B41FA5}">
                      <a16:colId xmlns:a16="http://schemas.microsoft.com/office/drawing/2014/main" val="1068386077"/>
                    </a:ext>
                  </a:extLst>
                </a:gridCol>
                <a:gridCol w="404962">
                  <a:extLst>
                    <a:ext uri="{9D8B030D-6E8A-4147-A177-3AD203B41FA5}">
                      <a16:colId xmlns:a16="http://schemas.microsoft.com/office/drawing/2014/main" val="163755957"/>
                    </a:ext>
                  </a:extLst>
                </a:gridCol>
                <a:gridCol w="404962">
                  <a:extLst>
                    <a:ext uri="{9D8B030D-6E8A-4147-A177-3AD203B41FA5}">
                      <a16:colId xmlns:a16="http://schemas.microsoft.com/office/drawing/2014/main" val="1768226500"/>
                    </a:ext>
                  </a:extLst>
                </a:gridCol>
                <a:gridCol w="404962">
                  <a:extLst>
                    <a:ext uri="{9D8B030D-6E8A-4147-A177-3AD203B41FA5}">
                      <a16:colId xmlns:a16="http://schemas.microsoft.com/office/drawing/2014/main" val="625802159"/>
                    </a:ext>
                  </a:extLst>
                </a:gridCol>
                <a:gridCol w="404962">
                  <a:extLst>
                    <a:ext uri="{9D8B030D-6E8A-4147-A177-3AD203B41FA5}">
                      <a16:colId xmlns:a16="http://schemas.microsoft.com/office/drawing/2014/main" val="2746908293"/>
                    </a:ext>
                  </a:extLst>
                </a:gridCol>
                <a:gridCol w="571272">
                  <a:extLst>
                    <a:ext uri="{9D8B030D-6E8A-4147-A177-3AD203B41FA5}">
                      <a16:colId xmlns:a16="http://schemas.microsoft.com/office/drawing/2014/main" val="1365400833"/>
                    </a:ext>
                  </a:extLst>
                </a:gridCol>
                <a:gridCol w="571272">
                  <a:extLst>
                    <a:ext uri="{9D8B030D-6E8A-4147-A177-3AD203B41FA5}">
                      <a16:colId xmlns:a16="http://schemas.microsoft.com/office/drawing/2014/main" val="759380355"/>
                    </a:ext>
                  </a:extLst>
                </a:gridCol>
              </a:tblGrid>
              <a:tr h="32603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Silné stránky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Slabé stránky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8311079"/>
                  </a:ext>
                </a:extLst>
              </a:tr>
              <a:tr h="69571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W1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W2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W3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W4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W5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Suma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82342875"/>
                  </a:ext>
                </a:extLst>
              </a:tr>
              <a:tr h="69571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Příležitosti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4199825"/>
                  </a:ext>
                </a:extLst>
              </a:tr>
              <a:tr h="69571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59371533"/>
                  </a:ext>
                </a:extLst>
              </a:tr>
              <a:tr h="326035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Hrozby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-4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00521550"/>
                  </a:ext>
                </a:extLst>
              </a:tr>
              <a:tr h="32603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80531232"/>
                  </a:ext>
                </a:extLst>
              </a:tr>
              <a:tr h="32603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Suma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456184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F385D25B-6F65-4EA3-B0FD-056AAE20A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649" y="537053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0B6C7999-B242-46A6-BBEC-CD11CC8C91DE}"/>
              </a:ext>
            </a:extLst>
          </p:cNvPr>
          <p:cNvSpPr txBox="1">
            <a:spLocks/>
          </p:cNvSpPr>
          <p:nvPr/>
        </p:nvSpPr>
        <p:spPr>
          <a:xfrm>
            <a:off x="435005" y="2095130"/>
            <a:ext cx="5166805" cy="37996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Předmětem zkoumání byly silné a slabé stránky s dlouhodobým vlivem na výkonnost podniku v budoucnosti, a také příležitosti a hrozby, jejichž dopad na výkonnost organizace by byl dlouhodobého rázu. </a:t>
            </a:r>
          </a:p>
          <a:p>
            <a:r>
              <a:rPr lang="cs-CZ" dirty="0"/>
              <a:t>Větší počet slabých stránek lze odstranit prostřednictvím příležitostí, proto lze doporučit využití této strategie.</a:t>
            </a:r>
          </a:p>
        </p:txBody>
      </p:sp>
    </p:spTree>
    <p:extLst>
      <p:ext uri="{BB962C8B-B14F-4D97-AF65-F5344CB8AC3E}">
        <p14:creationId xmlns:p14="http://schemas.microsoft.com/office/powerpoint/2010/main" val="701953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0A593-2ABD-49BF-93CC-3812433D2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/>
              <a:t>Návrhy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DB2C97-F4EF-429B-A9AF-BFA334A96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1. Využití služby digitálního dvojčete</a:t>
            </a:r>
            <a:r>
              <a:rPr lang="en-GB" sz="2800" dirty="0"/>
              <a:t>.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2. Zlepšení stávající situace v probíhajících procesech</a:t>
            </a:r>
            <a:r>
              <a:rPr lang="en-GB" sz="2800" dirty="0"/>
              <a:t>.</a:t>
            </a:r>
            <a:endParaRPr lang="cs-CZ" sz="2800" dirty="0"/>
          </a:p>
          <a:p>
            <a:r>
              <a:rPr lang="cs-CZ" sz="2400" dirty="0"/>
              <a:t>Obměna vysokozdvižných vozíků.</a:t>
            </a:r>
          </a:p>
          <a:p>
            <a:r>
              <a:rPr lang="cs-CZ" sz="2400" dirty="0"/>
              <a:t>Implementace jednotných QR kódů</a:t>
            </a:r>
            <a:r>
              <a:rPr lang="en-GB" sz="2400" dirty="0"/>
              <a:t>.</a:t>
            </a:r>
            <a:endParaRPr lang="cs-CZ" sz="2400" dirty="0"/>
          </a:p>
          <a:p>
            <a:r>
              <a:rPr lang="cs-CZ" sz="2400" dirty="0"/>
              <a:t>Bezpapírový sklad - rozšíření informačního systému pro řízení skladu, který funguje na bázi online komunikace</a:t>
            </a:r>
            <a:r>
              <a:rPr lang="ru-RU" sz="2400" dirty="0"/>
              <a:t>.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83593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7AF34-5AC9-4CB5-A62E-B1A09F956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18088"/>
            <a:ext cx="9603275" cy="1049235"/>
          </a:xfrm>
        </p:spPr>
        <p:txBody>
          <a:bodyPr>
            <a:noAutofit/>
          </a:bodyPr>
          <a:lstStyle/>
          <a:p>
            <a:pPr algn="ctr"/>
            <a:r>
              <a:rPr lang="cs-CZ" sz="4000" dirty="0"/>
              <a:t>Shrnutí nabídek dodavatelů</a:t>
            </a:r>
            <a:br>
              <a:rPr lang="cs-CZ" sz="4000" dirty="0"/>
            </a:br>
            <a:r>
              <a:rPr lang="cs-CZ" sz="4000" dirty="0"/>
              <a:t>služby digitálního dvojčete</a:t>
            </a:r>
            <a:br>
              <a:rPr lang="cs-CZ" sz="4000" dirty="0"/>
            </a:br>
            <a:endParaRPr lang="cs-CZ" sz="4000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FD7AFE7-A9DF-4B87-B1AD-EDDC0C07E9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403120"/>
              </p:ext>
            </p:extLst>
          </p:nvPr>
        </p:nvGraphicFramePr>
        <p:xfrm>
          <a:off x="372863" y="2032986"/>
          <a:ext cx="11319032" cy="3975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436">
                  <a:extLst>
                    <a:ext uri="{9D8B030D-6E8A-4147-A177-3AD203B41FA5}">
                      <a16:colId xmlns:a16="http://schemas.microsoft.com/office/drawing/2014/main" val="2314797304"/>
                    </a:ext>
                  </a:extLst>
                </a:gridCol>
                <a:gridCol w="906801">
                  <a:extLst>
                    <a:ext uri="{9D8B030D-6E8A-4147-A177-3AD203B41FA5}">
                      <a16:colId xmlns:a16="http://schemas.microsoft.com/office/drawing/2014/main" val="1271677055"/>
                    </a:ext>
                  </a:extLst>
                </a:gridCol>
                <a:gridCol w="1631987">
                  <a:extLst>
                    <a:ext uri="{9D8B030D-6E8A-4147-A177-3AD203B41FA5}">
                      <a16:colId xmlns:a16="http://schemas.microsoft.com/office/drawing/2014/main" val="72390868"/>
                    </a:ext>
                  </a:extLst>
                </a:gridCol>
                <a:gridCol w="1631987">
                  <a:extLst>
                    <a:ext uri="{9D8B030D-6E8A-4147-A177-3AD203B41FA5}">
                      <a16:colId xmlns:a16="http://schemas.microsoft.com/office/drawing/2014/main" val="3091542424"/>
                    </a:ext>
                  </a:extLst>
                </a:gridCol>
                <a:gridCol w="1812325">
                  <a:extLst>
                    <a:ext uri="{9D8B030D-6E8A-4147-A177-3AD203B41FA5}">
                      <a16:colId xmlns:a16="http://schemas.microsoft.com/office/drawing/2014/main" val="865610246"/>
                    </a:ext>
                  </a:extLst>
                </a:gridCol>
                <a:gridCol w="2357171">
                  <a:extLst>
                    <a:ext uri="{9D8B030D-6E8A-4147-A177-3AD203B41FA5}">
                      <a16:colId xmlns:a16="http://schemas.microsoft.com/office/drawing/2014/main" val="3580391854"/>
                    </a:ext>
                  </a:extLst>
                </a:gridCol>
                <a:gridCol w="1812325">
                  <a:extLst>
                    <a:ext uri="{9D8B030D-6E8A-4147-A177-3AD203B41FA5}">
                      <a16:colId xmlns:a16="http://schemas.microsoft.com/office/drawing/2014/main" val="3255781547"/>
                    </a:ext>
                  </a:extLst>
                </a:gridCol>
              </a:tblGrid>
              <a:tr h="119124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Dodavatel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Cena (tis. Kč)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3D vizualizace návrhu a řešení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Konkrétní návrhy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Integrace se zákazníkem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Poradenství po prodeji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Reference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extLst>
                  <a:ext uri="{0D108BD9-81ED-4DB2-BD59-A6C34878D82A}">
                    <a16:rowId xmlns:a16="http://schemas.microsoft.com/office/drawing/2014/main" val="2200591018"/>
                  </a:ext>
                </a:extLst>
              </a:tr>
              <a:tr h="4366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1 kontrola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4 sklady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extLst>
                  <a:ext uri="{0D108BD9-81ED-4DB2-BD59-A6C34878D82A}">
                    <a16:rowId xmlns:a16="http://schemas.microsoft.com/office/drawing/2014/main" val="1600796729"/>
                  </a:ext>
                </a:extLst>
              </a:tr>
              <a:tr h="66873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není v ceně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není v ceně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není v ceně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5 skladu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extLst>
                  <a:ext uri="{0D108BD9-81ED-4DB2-BD59-A6C34878D82A}">
                    <a16:rowId xmlns:a16="http://schemas.microsoft.com/office/drawing/2014/main" val="3903878237"/>
                  </a:ext>
                </a:extLst>
              </a:tr>
              <a:tr h="9007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4900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se slevou pro zákazníka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3 kontroly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2 sklady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extLst>
                  <a:ext uri="{0D108BD9-81ED-4DB2-BD59-A6C34878D82A}">
                    <a16:rowId xmlns:a16="http://schemas.microsoft.com/office/drawing/2014/main" val="428966375"/>
                  </a:ext>
                </a:extLst>
              </a:tr>
              <a:tr h="7779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4150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Ano, není v ceně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Ne, nutné opět využit službu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Ano, 1 sklad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296" marR="36296" marT="0" marB="0" anchor="b"/>
                </a:tc>
                <a:extLst>
                  <a:ext uri="{0D108BD9-81ED-4DB2-BD59-A6C34878D82A}">
                    <a16:rowId xmlns:a16="http://schemas.microsoft.com/office/drawing/2014/main" val="3869054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509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219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137E034-2AA6-47E2-9F1F-4C0AD5E7DA5D}">
  <we:reference id="wa104380121" version="2.0.0.0" store="cs-CZ" storeType="OMEX"/>
  <we:alternateReferences>
    <we:reference id="wa104380121" version="2.0.0.0" store="WA10438012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8125</TotalTime>
  <Words>747</Words>
  <Application>Microsoft Office PowerPoint</Application>
  <PresentationFormat>Širokoúhlá obrazovka</PresentationFormat>
  <Paragraphs>248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Times New Roman</vt:lpstr>
      <vt:lpstr>Galerie</vt:lpstr>
      <vt:lpstr>Návrh vhodných logistických technologií ve vybrané firmě  </vt:lpstr>
      <vt:lpstr>Obsah </vt:lpstr>
      <vt:lpstr>Cíl práce  </vt:lpstr>
      <vt:lpstr>Základní informace o společnosti </vt:lpstr>
      <vt:lpstr>Aplikační část </vt:lpstr>
      <vt:lpstr>ANALÝZA VYUŽITÍ LOGISTICKÝCH TECHNOLOGIÍ V ORGANIZACI X </vt:lpstr>
      <vt:lpstr>Výsledky SWOT analýzy </vt:lpstr>
      <vt:lpstr>Návrhy opatření</vt:lpstr>
      <vt:lpstr>Shrnutí nabídek dodavatelů služby digitálního dvojčete </vt:lpstr>
      <vt:lpstr>Prezentace aplikace PowerPoint</vt:lpstr>
      <vt:lpstr> Zlepšení stávající situace v probíhajících procesech  Obměna vysokozdvižných vozíků ve skladu </vt:lpstr>
      <vt:lpstr>Technicko-ekonomické zhodnocení navrhovaných řešení</vt:lpstr>
      <vt:lpstr>Otázky VEDOUCÍHO práce a oponenta PRÁCE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vhodných logistických technologií ve vybrané firmě</dc:title>
  <dc:creator>ILLIA</dc:creator>
  <cp:lastModifiedBy>ILLIA</cp:lastModifiedBy>
  <cp:revision>57</cp:revision>
  <dcterms:created xsi:type="dcterms:W3CDTF">2020-04-26T14:35:59Z</dcterms:created>
  <dcterms:modified xsi:type="dcterms:W3CDTF">2020-06-10T18:45:29Z</dcterms:modified>
</cp:coreProperties>
</file>