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2000" b="0" dirty="0"/>
              <a:t>Komparativní graf metod WSA a TOPSIS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List1!$AC$54</c:f>
              <c:strCache>
                <c:ptCount val="1"/>
                <c:pt idx="0">
                  <c:v>Pořadí: Metoda WSA</c:v>
                </c:pt>
              </c:strCache>
            </c:strRef>
          </c:tx>
          <c:invertIfNegative val="0"/>
          <c:cat>
            <c:strRef>
              <c:f>List1!$AB$55:$AB$59</c:f>
              <c:strCache>
                <c:ptCount val="5"/>
                <c:pt idx="0">
                  <c:v>Návrh 1</c:v>
                </c:pt>
                <c:pt idx="1">
                  <c:v>Návrh 2</c:v>
                </c:pt>
                <c:pt idx="2">
                  <c:v>Návrh 3</c:v>
                </c:pt>
                <c:pt idx="3">
                  <c:v>Návrh 4</c:v>
                </c:pt>
                <c:pt idx="4">
                  <c:v>Návrh 5</c:v>
                </c:pt>
              </c:strCache>
            </c:strRef>
          </c:cat>
          <c:val>
            <c:numRef>
              <c:f>List1!$AC$55:$AC$59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List1!$AD$54</c:f>
              <c:strCache>
                <c:ptCount val="1"/>
                <c:pt idx="0">
                  <c:v>Pořadí: Metoda TOPSIS</c:v>
                </c:pt>
              </c:strCache>
            </c:strRef>
          </c:tx>
          <c:invertIfNegative val="0"/>
          <c:cat>
            <c:strRef>
              <c:f>List1!$AB$55:$AB$59</c:f>
              <c:strCache>
                <c:ptCount val="5"/>
                <c:pt idx="0">
                  <c:v>Návrh 1</c:v>
                </c:pt>
                <c:pt idx="1">
                  <c:v>Návrh 2</c:v>
                </c:pt>
                <c:pt idx="2">
                  <c:v>Návrh 3</c:v>
                </c:pt>
                <c:pt idx="3">
                  <c:v>Návrh 4</c:v>
                </c:pt>
                <c:pt idx="4">
                  <c:v>Návrh 5</c:v>
                </c:pt>
              </c:strCache>
            </c:strRef>
          </c:cat>
          <c:val>
            <c:numRef>
              <c:f>List1!$AD$55:$AD$59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7358976"/>
        <c:axId val="123405440"/>
      </c:barChart>
      <c:catAx>
        <c:axId val="1273589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23405440"/>
        <c:crosses val="max"/>
        <c:auto val="1"/>
        <c:lblAlgn val="ctr"/>
        <c:lblOffset val="100"/>
        <c:noMultiLvlLbl val="0"/>
      </c:catAx>
      <c:valAx>
        <c:axId val="123405440"/>
        <c:scaling>
          <c:orientation val="maxMin"/>
          <c:max val="5.9"/>
          <c:min val="1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err="1"/>
                  <a:t>Pořadí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0555555555555555E-2"/>
              <c:y val="0.3224444444444444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127358976"/>
        <c:crosses val="autoZero"/>
        <c:crossBetween val="between"/>
        <c:majorUnit val="1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b="0" dirty="0" err="1"/>
              <a:t>Cena</a:t>
            </a:r>
            <a:r>
              <a:rPr lang="en-US" sz="2000" b="0" dirty="0"/>
              <a:t> </a:t>
            </a:r>
            <a:r>
              <a:rPr lang="en-US" sz="2000" b="0" dirty="0" err="1"/>
              <a:t>za</a:t>
            </a:r>
            <a:r>
              <a:rPr lang="en-US" sz="2000" b="0" dirty="0"/>
              <a:t> </a:t>
            </a:r>
            <a:r>
              <a:rPr lang="en-US" sz="2000" b="0" dirty="0" err="1"/>
              <a:t>paletové</a:t>
            </a:r>
            <a:r>
              <a:rPr lang="en-US" sz="2000" b="0" dirty="0"/>
              <a:t> </a:t>
            </a:r>
            <a:r>
              <a:rPr lang="en-US" sz="2000" b="0" dirty="0" err="1"/>
              <a:t>místo</a:t>
            </a:r>
            <a:endParaRPr lang="en-US" sz="20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List1!$AN$94</c:f>
              <c:strCache>
                <c:ptCount val="1"/>
                <c:pt idx="0">
                  <c:v>Cena za paletové místo</c:v>
                </c:pt>
              </c:strCache>
            </c:strRef>
          </c:tx>
          <c:invertIfNegative val="0"/>
          <c:cat>
            <c:strRef>
              <c:f>List1!$AM$95:$AM$99</c:f>
              <c:strCache>
                <c:ptCount val="5"/>
                <c:pt idx="0">
                  <c:v>Návrh 1</c:v>
                </c:pt>
                <c:pt idx="1">
                  <c:v>Návrh 2</c:v>
                </c:pt>
                <c:pt idx="2">
                  <c:v>Návrh 3</c:v>
                </c:pt>
                <c:pt idx="3">
                  <c:v>Návrh 4</c:v>
                </c:pt>
                <c:pt idx="4">
                  <c:v>Návrh 5</c:v>
                </c:pt>
              </c:strCache>
            </c:strRef>
          </c:cat>
          <c:val>
            <c:numRef>
              <c:f>List1!$AN$95:$AN$99</c:f>
              <c:numCache>
                <c:formatCode>#,##0.00\ [$€-1];[Red]\-#,##0.00\ [$€-1]</c:formatCode>
                <c:ptCount val="5"/>
                <c:pt idx="0">
                  <c:v>53.1</c:v>
                </c:pt>
                <c:pt idx="1">
                  <c:v>95.2</c:v>
                </c:pt>
                <c:pt idx="2">
                  <c:v>145.80000000000001</c:v>
                </c:pt>
                <c:pt idx="3">
                  <c:v>45.1</c:v>
                </c:pt>
                <c:pt idx="4">
                  <c:v>53.4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7957504"/>
        <c:axId val="123407168"/>
      </c:barChart>
      <c:catAx>
        <c:axId val="127957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23407168"/>
        <c:crosses val="autoZero"/>
        <c:auto val="1"/>
        <c:lblAlgn val="ctr"/>
        <c:lblOffset val="100"/>
        <c:noMultiLvlLbl val="0"/>
      </c:catAx>
      <c:valAx>
        <c:axId val="123407168"/>
        <c:scaling>
          <c:orientation val="minMax"/>
        </c:scaling>
        <c:delete val="0"/>
        <c:axPos val="l"/>
        <c:majorGridlines/>
        <c:numFmt formatCode="#,##0\ [$€-803];[Red]\-#,##0\ [$€-803]" sourceLinked="0"/>
        <c:majorTickMark val="none"/>
        <c:minorTickMark val="none"/>
        <c:tickLblPos val="nextTo"/>
        <c:crossAx val="1279575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cs-CZ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2FE-CF05-40CA-93D4-6524A1AAC996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ADF4-104F-403A-8D31-B7398CF98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57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2FE-CF05-40CA-93D4-6524A1AAC996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ADF4-104F-403A-8D31-B7398CF98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18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2FE-CF05-40CA-93D4-6524A1AAC996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ADF4-104F-403A-8D31-B7398CF98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46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2FE-CF05-40CA-93D4-6524A1AAC996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ADF4-104F-403A-8D31-B7398CF98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7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2FE-CF05-40CA-93D4-6524A1AAC996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ADF4-104F-403A-8D31-B7398CF98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66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2FE-CF05-40CA-93D4-6524A1AAC996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ADF4-104F-403A-8D31-B7398CF98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17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2FE-CF05-40CA-93D4-6524A1AAC996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ADF4-104F-403A-8D31-B7398CF98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32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2FE-CF05-40CA-93D4-6524A1AAC996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ADF4-104F-403A-8D31-B7398CF98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9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2FE-CF05-40CA-93D4-6524A1AAC996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ADF4-104F-403A-8D31-B7398CF98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76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2FE-CF05-40CA-93D4-6524A1AAC996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ADF4-104F-403A-8D31-B7398CF98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4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2FE-CF05-40CA-93D4-6524A1AAC996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ADF4-104F-403A-8D31-B7398CF98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48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22FE-CF05-40CA-93D4-6524A1AAC996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9ADF4-104F-403A-8D31-B7398CF98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47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Racionalizace logistických procesů ve vybrané společnosti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 diplomové práce: Bc. Martin Matuška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diplomové práce: Ing. Ondrej Stopka, PhD.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diplomové práce: Ing. Lenka Černá, PhD.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České Budějovice, červen 2020</a:t>
            </a:r>
          </a:p>
          <a:p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92" y="70020"/>
            <a:ext cx="1575520" cy="156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8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Návrh 5 skladovacího systému</a:t>
            </a:r>
            <a:endParaRPr lang="cs-CZ" sz="4000" dirty="0"/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4710110" cy="5400000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07" y="78040"/>
            <a:ext cx="651905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7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Vyhodnocení návrhů</a:t>
            </a:r>
            <a:endParaRPr lang="cs-CZ" sz="4000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355951"/>
              </p:ext>
            </p:extLst>
          </p:nvPr>
        </p:nvGraphicFramePr>
        <p:xfrm>
          <a:off x="2195736" y="1196752"/>
          <a:ext cx="468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867634"/>
              </p:ext>
            </p:extLst>
          </p:nvPr>
        </p:nvGraphicFramePr>
        <p:xfrm>
          <a:off x="2195736" y="4005064"/>
          <a:ext cx="468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07" y="78040"/>
            <a:ext cx="651905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4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Doplňující dotazy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733656" cy="4525963"/>
          </a:xfrm>
        </p:spPr>
        <p:txBody>
          <a:bodyPr>
            <a:no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Do jaké míry se v rámci kapitoly 5 jedná o vlastní návrhy autora, resp. o dílčí výstupy a doporučení v kontextu řešení citovaného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projektu SSI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Schaefer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projekt MAMA190211?</a:t>
            </a:r>
          </a:p>
          <a:p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Ktoré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konkrétne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úzke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miesta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zistené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rámci analýzy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súčasného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stavu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mali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vplyv na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rozhodnutie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o navrhovaných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riešeniach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?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Úzkym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miestom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sledovanej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firme je malá kapacita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rámci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multikriteriálnej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analýzy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ste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stanovili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významnosť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kritérií, strana 48.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Kto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prikladal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význam jednotlivým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kritériám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?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Aké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prínosy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majú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navrhované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riešenia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?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Tie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optimálne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... okrem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spomínaných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DP. Navrhované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riešenia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prinesú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len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navýšenie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paletových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miest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práci sú analyzované len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investičné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náklady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opatrení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ktorých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výstupom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je cena za jedno paletové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miesto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Myslíte si, že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hodnotení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optimalneho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variantu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mohli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brať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do úvahy aj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napr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celkový čas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spracovania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vplyv na úlohy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zamestnancov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optimálna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metóda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uskladnenia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prehľadnosť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o vstupe a výstupe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paliet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...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prípadne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odbúranie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súčasného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systému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skladníkov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nazývaného „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svoj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systém„.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07" y="78040"/>
            <a:ext cx="651905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3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Děkuji za pozornost</a:t>
            </a:r>
            <a:endParaRPr lang="cs-CZ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00223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07" y="78040"/>
            <a:ext cx="651905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000" dirty="0" smtClean="0">
                <a:latin typeface="Arial" pitchFamily="34" charset="0"/>
                <a:cs typeface="Arial" pitchFamily="34" charset="0"/>
              </a:rPr>
              <a:t>Cílem diplomové práce je analyzovat vybrané logistické činnosti ve zvolené společnosti, navrhnout řešení jak tyto procesy efektivně řešit a následně navrhovaná doporučení vhodným způsobem zhodnotit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s-CZ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07" y="78040"/>
            <a:ext cx="651905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5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Výzkumný problém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Nevyhovující technický stav regálového systému, který by neprošel následnou revizí</a:t>
            </a:r>
          </a:p>
          <a:p>
            <a:r>
              <a:rPr lang="cs-CZ" dirty="0" smtClean="0"/>
              <a:t>Nedostatečná kapacita paletových míst ve skladu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07" y="78040"/>
            <a:ext cx="651905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3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Použité metody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Analýza vstupních dat</a:t>
            </a:r>
          </a:p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Rozhovory a pozorování</a:t>
            </a:r>
          </a:p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Metody vícekriteriálního hodnocení variant (WSA a TOPSIS)</a:t>
            </a:r>
          </a:p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Komparace výsledků jednotlivých metod</a:t>
            </a:r>
          </a:p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Vyhodnocení výsledků</a:t>
            </a:r>
          </a:p>
          <a:p>
            <a:endParaRPr lang="cs-CZ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07" y="78040"/>
            <a:ext cx="651905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6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07" y="78040"/>
            <a:ext cx="651905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Stávající stav skladovacího systému</a:t>
            </a:r>
            <a:endParaRPr lang="cs-CZ" dirty="0"/>
          </a:p>
        </p:txBody>
      </p:sp>
      <p:pic>
        <p:nvPicPr>
          <p:cNvPr id="4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4690258" cy="5400000"/>
          </a:xfrm>
        </p:spPr>
      </p:pic>
    </p:spTree>
    <p:extLst>
      <p:ext uri="{BB962C8B-B14F-4D97-AF65-F5344CB8AC3E}">
        <p14:creationId xmlns:p14="http://schemas.microsoft.com/office/powerpoint/2010/main" val="5728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itchFamily="34" charset="0"/>
                <a:ea typeface="Tahoma" pitchFamily="34" charset="0"/>
                <a:cs typeface="Arial" pitchFamily="34" charset="0"/>
              </a:rPr>
              <a:t>Návrh 1 skladovacího systému</a:t>
            </a:r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4740495" cy="5400000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07" y="78040"/>
            <a:ext cx="651905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2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Návrh 2 skladovacího systému</a:t>
            </a:r>
            <a:endParaRPr lang="cs-CZ" sz="4000" dirty="0"/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4686605" cy="5400000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07" y="78040"/>
            <a:ext cx="651905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0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Návrh 3 skladovacího systému</a:t>
            </a:r>
            <a:endParaRPr lang="cs-CZ" sz="4000" dirty="0"/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4740495" cy="5400000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07" y="78040"/>
            <a:ext cx="651905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0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Návrh 4 skladovacího systému</a:t>
            </a:r>
            <a:endParaRPr lang="cs-CZ" sz="4000" dirty="0"/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4710110" cy="5400000"/>
          </a:xfr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07" y="78040"/>
            <a:ext cx="651905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3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318</Words>
  <Application>Microsoft Office PowerPoint</Application>
  <PresentationFormat>Předvádění na obrazovce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Racionalizace logistických procesů ve vybrané společnosti</vt:lpstr>
      <vt:lpstr>Cíl práce</vt:lpstr>
      <vt:lpstr>Výzkumný problém</vt:lpstr>
      <vt:lpstr>Použité metody</vt:lpstr>
      <vt:lpstr>Stávající stav skladovacího systému</vt:lpstr>
      <vt:lpstr>Návrh 1 skladovacího systému</vt:lpstr>
      <vt:lpstr>Návrh 2 skladovacího systému</vt:lpstr>
      <vt:lpstr>Návrh 3 skladovacího systému</vt:lpstr>
      <vt:lpstr>Návrh 4 skladovacího systému</vt:lpstr>
      <vt:lpstr>Návrh 5 skladovacího systému</vt:lpstr>
      <vt:lpstr>Vyhodnocení návrhů</vt:lpstr>
      <vt:lpstr>Doplňující dotazy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Racionalizace logistických procesů ve vybrané společnosti</dc:title>
  <dc:creator>matuska09@gmail.com</dc:creator>
  <cp:lastModifiedBy>matuska09@gmail.com</cp:lastModifiedBy>
  <cp:revision>8</cp:revision>
  <dcterms:created xsi:type="dcterms:W3CDTF">2020-06-08T18:38:49Z</dcterms:created>
  <dcterms:modified xsi:type="dcterms:W3CDTF">2020-06-09T21:33:09Z</dcterms:modified>
</cp:coreProperties>
</file>