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8" r:id="rId3"/>
    <p:sldId id="260" r:id="rId4"/>
    <p:sldId id="265" r:id="rId5"/>
    <p:sldId id="270" r:id="rId6"/>
    <p:sldId id="266" r:id="rId7"/>
    <p:sldId id="262" r:id="rId8"/>
    <p:sldId id="267" r:id="rId9"/>
    <p:sldId id="268" r:id="rId10"/>
    <p:sldId id="263" r:id="rId11"/>
    <p:sldId id="271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034E78-7F5D-4C2E-B375-FC64B27BC917}" styleName="Tmavý sty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00CB67-FE8C-4B02-8266-5C16ECD16F8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F12692A0-0B96-4F10-A8E1-DF753392FBAF}">
      <dgm:prSet/>
      <dgm:spPr/>
      <dgm:t>
        <a:bodyPr/>
        <a:lstStyle/>
        <a:p>
          <a:r>
            <a:rPr lang="cs-CZ"/>
            <a:t>Metody sběru dat</a:t>
          </a:r>
          <a:endParaRPr lang="en-US"/>
        </a:p>
      </dgm:t>
    </dgm:pt>
    <dgm:pt modelId="{1748B999-5237-4E80-8BA7-877505B89C91}" type="parTrans" cxnId="{0DCBFE63-FFD1-499F-864C-2A92ED833C61}">
      <dgm:prSet/>
      <dgm:spPr/>
      <dgm:t>
        <a:bodyPr/>
        <a:lstStyle/>
        <a:p>
          <a:endParaRPr lang="en-US"/>
        </a:p>
      </dgm:t>
    </dgm:pt>
    <dgm:pt modelId="{07BDDDE4-D9AC-4C3D-8178-8D7DCC18460A}" type="sibTrans" cxnId="{0DCBFE63-FFD1-499F-864C-2A92ED833C61}">
      <dgm:prSet/>
      <dgm:spPr/>
      <dgm:t>
        <a:bodyPr/>
        <a:lstStyle/>
        <a:p>
          <a:endParaRPr lang="en-US"/>
        </a:p>
      </dgm:t>
    </dgm:pt>
    <dgm:pt modelId="{F92F4A94-A054-47BB-80EF-04497CE8F53F}">
      <dgm:prSet custT="1"/>
      <dgm:spPr/>
      <dgm:t>
        <a:bodyPr/>
        <a:lstStyle/>
        <a:p>
          <a:r>
            <a:rPr lang="cs-CZ" sz="2000" dirty="0"/>
            <a:t>Analýza dokumentů, pozorování, rozhovor.  </a:t>
          </a:r>
          <a:endParaRPr lang="en-US" sz="2000" dirty="0"/>
        </a:p>
      </dgm:t>
    </dgm:pt>
    <dgm:pt modelId="{252D477F-5DC9-43AA-B080-6BE0F0D7B98D}" type="parTrans" cxnId="{E20A066E-5F41-4C2D-BCFA-22B05BD3936E}">
      <dgm:prSet/>
      <dgm:spPr/>
      <dgm:t>
        <a:bodyPr/>
        <a:lstStyle/>
        <a:p>
          <a:endParaRPr lang="en-US"/>
        </a:p>
      </dgm:t>
    </dgm:pt>
    <dgm:pt modelId="{59AE81F4-CE53-4632-BA40-9F74776911D4}" type="sibTrans" cxnId="{E20A066E-5F41-4C2D-BCFA-22B05BD3936E}">
      <dgm:prSet/>
      <dgm:spPr/>
      <dgm:t>
        <a:bodyPr/>
        <a:lstStyle/>
        <a:p>
          <a:endParaRPr lang="en-US"/>
        </a:p>
      </dgm:t>
    </dgm:pt>
    <dgm:pt modelId="{B2F33BF4-2072-4ADA-A4F4-9C818A050C10}">
      <dgm:prSet/>
      <dgm:spPr/>
      <dgm:t>
        <a:bodyPr/>
        <a:lstStyle/>
        <a:p>
          <a:r>
            <a:rPr lang="cs-CZ" dirty="0"/>
            <a:t>Metody vyhodnocení dat</a:t>
          </a:r>
          <a:endParaRPr lang="en-US" dirty="0"/>
        </a:p>
      </dgm:t>
    </dgm:pt>
    <dgm:pt modelId="{D3D65DD1-3A3E-457D-8A0C-569623E2687D}" type="parTrans" cxnId="{404F9D88-594B-4166-A40D-3B77DA6A81DD}">
      <dgm:prSet/>
      <dgm:spPr/>
      <dgm:t>
        <a:bodyPr/>
        <a:lstStyle/>
        <a:p>
          <a:endParaRPr lang="en-US"/>
        </a:p>
      </dgm:t>
    </dgm:pt>
    <dgm:pt modelId="{F342D6B7-3E8D-44B8-8FA6-518F716AF2A7}" type="sibTrans" cxnId="{404F9D88-594B-4166-A40D-3B77DA6A81DD}">
      <dgm:prSet/>
      <dgm:spPr/>
      <dgm:t>
        <a:bodyPr/>
        <a:lstStyle/>
        <a:p>
          <a:endParaRPr lang="en-US"/>
        </a:p>
      </dgm:t>
    </dgm:pt>
    <dgm:pt modelId="{81B9B6CF-46A5-4E60-B790-7AA6B96AE90D}">
      <dgm:prSet custT="1"/>
      <dgm:spPr/>
      <dgm:t>
        <a:bodyPr/>
        <a:lstStyle/>
        <a:p>
          <a:r>
            <a:rPr lang="cs-CZ" sz="2000" dirty="0"/>
            <a:t>Komparace, abstrakce, modelování, diagram rybí kosti.</a:t>
          </a:r>
          <a:endParaRPr lang="en-US" sz="2000" dirty="0"/>
        </a:p>
      </dgm:t>
    </dgm:pt>
    <dgm:pt modelId="{EFB0C6AD-9717-453C-A6B2-F49F0D19901D}" type="parTrans" cxnId="{FC4BF491-78B0-4875-B4B2-657B44F20F97}">
      <dgm:prSet/>
      <dgm:spPr/>
      <dgm:t>
        <a:bodyPr/>
        <a:lstStyle/>
        <a:p>
          <a:endParaRPr lang="en-US"/>
        </a:p>
      </dgm:t>
    </dgm:pt>
    <dgm:pt modelId="{9A6403A2-32BF-4FCB-9C4C-1C2EB1BA8EA4}" type="sibTrans" cxnId="{FC4BF491-78B0-4875-B4B2-657B44F20F97}">
      <dgm:prSet/>
      <dgm:spPr/>
      <dgm:t>
        <a:bodyPr/>
        <a:lstStyle/>
        <a:p>
          <a:endParaRPr lang="en-US"/>
        </a:p>
      </dgm:t>
    </dgm:pt>
    <dgm:pt modelId="{AA5C516B-18DC-47EF-9929-F90B3DECB599}">
      <dgm:prSet/>
      <dgm:spPr/>
      <dgm:t>
        <a:bodyPr/>
        <a:lstStyle/>
        <a:p>
          <a:r>
            <a:rPr lang="cs-CZ"/>
            <a:t>Metody vícekriteriálního hodnocení variant</a:t>
          </a:r>
          <a:endParaRPr lang="en-US"/>
        </a:p>
      </dgm:t>
    </dgm:pt>
    <dgm:pt modelId="{D0129607-13EC-4993-B1B9-B0A1740A9CB2}" type="parTrans" cxnId="{2B74F208-9745-4D5F-82F7-056341C6A6BB}">
      <dgm:prSet/>
      <dgm:spPr/>
      <dgm:t>
        <a:bodyPr/>
        <a:lstStyle/>
        <a:p>
          <a:endParaRPr lang="en-US"/>
        </a:p>
      </dgm:t>
    </dgm:pt>
    <dgm:pt modelId="{740AB5A6-2937-46A4-A76D-ED5791DEFF56}" type="sibTrans" cxnId="{2B74F208-9745-4D5F-82F7-056341C6A6BB}">
      <dgm:prSet/>
      <dgm:spPr/>
      <dgm:t>
        <a:bodyPr/>
        <a:lstStyle/>
        <a:p>
          <a:endParaRPr lang="en-US"/>
        </a:p>
      </dgm:t>
    </dgm:pt>
    <dgm:pt modelId="{88DF7760-BA15-4DF7-898D-EB35EB466581}">
      <dgm:prSet custT="1"/>
      <dgm:spPr/>
      <dgm:t>
        <a:bodyPr/>
        <a:lstStyle/>
        <a:p>
          <a:r>
            <a:rPr lang="cs-CZ" sz="2000" dirty="0"/>
            <a:t>Metody Fullerova trojúhelníku, metoda WSA, metoda TOPSIS.</a:t>
          </a:r>
          <a:endParaRPr lang="en-US" sz="2000" dirty="0"/>
        </a:p>
      </dgm:t>
    </dgm:pt>
    <dgm:pt modelId="{FEC3DDA8-44C0-4922-A458-A33FDF84D86E}" type="parTrans" cxnId="{31323DE6-00C2-49D7-8B37-EA6DDE1C78B4}">
      <dgm:prSet/>
      <dgm:spPr/>
      <dgm:t>
        <a:bodyPr/>
        <a:lstStyle/>
        <a:p>
          <a:endParaRPr lang="en-US"/>
        </a:p>
      </dgm:t>
    </dgm:pt>
    <dgm:pt modelId="{E176805B-99CA-4536-B5E1-EA9809AEDB2B}" type="sibTrans" cxnId="{31323DE6-00C2-49D7-8B37-EA6DDE1C78B4}">
      <dgm:prSet/>
      <dgm:spPr/>
      <dgm:t>
        <a:bodyPr/>
        <a:lstStyle/>
        <a:p>
          <a:endParaRPr lang="en-US"/>
        </a:p>
      </dgm:t>
    </dgm:pt>
    <dgm:pt modelId="{54BA50A4-2A46-44E0-95A3-03A0155C2996}" type="pres">
      <dgm:prSet presAssocID="{9900CB67-FE8C-4B02-8266-5C16ECD16F87}" presName="root" presStyleCnt="0">
        <dgm:presLayoutVars>
          <dgm:dir/>
          <dgm:resizeHandles val="exact"/>
        </dgm:presLayoutVars>
      </dgm:prSet>
      <dgm:spPr/>
    </dgm:pt>
    <dgm:pt modelId="{BA84831F-3517-4C2A-9C24-C65D73BB7FE4}" type="pres">
      <dgm:prSet presAssocID="{F12692A0-0B96-4F10-A8E1-DF753392FBAF}" presName="compNode" presStyleCnt="0"/>
      <dgm:spPr/>
    </dgm:pt>
    <dgm:pt modelId="{EBB753F3-917C-48D3-B755-3E3F0DAF35AD}" type="pres">
      <dgm:prSet presAssocID="{F12692A0-0B96-4F10-A8E1-DF753392FBAF}" presName="bgRect" presStyleLbl="bgShp" presStyleIdx="0" presStyleCnt="3"/>
      <dgm:spPr/>
    </dgm:pt>
    <dgm:pt modelId="{B2B572A6-35EB-430F-BB70-2DCFBF7A304E}" type="pres">
      <dgm:prSet presAssocID="{F12692A0-0B96-4F10-A8E1-DF753392FBA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019BA35D-432A-4C7C-864E-614C751BE918}" type="pres">
      <dgm:prSet presAssocID="{F12692A0-0B96-4F10-A8E1-DF753392FBAF}" presName="spaceRect" presStyleCnt="0"/>
      <dgm:spPr/>
    </dgm:pt>
    <dgm:pt modelId="{45A0140C-782A-4FD0-9998-C4F61A54E6ED}" type="pres">
      <dgm:prSet presAssocID="{F12692A0-0B96-4F10-A8E1-DF753392FBAF}" presName="parTx" presStyleLbl="revTx" presStyleIdx="0" presStyleCnt="6">
        <dgm:presLayoutVars>
          <dgm:chMax val="0"/>
          <dgm:chPref val="0"/>
        </dgm:presLayoutVars>
      </dgm:prSet>
      <dgm:spPr/>
    </dgm:pt>
    <dgm:pt modelId="{0EE1A3FA-03C2-4C9E-BA71-71ADFDD0BCC5}" type="pres">
      <dgm:prSet presAssocID="{F12692A0-0B96-4F10-A8E1-DF753392FBAF}" presName="desTx" presStyleLbl="revTx" presStyleIdx="1" presStyleCnt="6">
        <dgm:presLayoutVars/>
      </dgm:prSet>
      <dgm:spPr/>
    </dgm:pt>
    <dgm:pt modelId="{EFC805A8-4721-45F4-B681-818BE57DF80A}" type="pres">
      <dgm:prSet presAssocID="{07BDDDE4-D9AC-4C3D-8178-8D7DCC18460A}" presName="sibTrans" presStyleCnt="0"/>
      <dgm:spPr/>
    </dgm:pt>
    <dgm:pt modelId="{16B9DDDE-C153-4D75-ADC8-EF5A742EC9D7}" type="pres">
      <dgm:prSet presAssocID="{B2F33BF4-2072-4ADA-A4F4-9C818A050C10}" presName="compNode" presStyleCnt="0"/>
      <dgm:spPr/>
    </dgm:pt>
    <dgm:pt modelId="{A47F2AE3-FF37-42F0-BE7F-A967F6EA1DB2}" type="pres">
      <dgm:prSet presAssocID="{B2F33BF4-2072-4ADA-A4F4-9C818A050C10}" presName="bgRect" presStyleLbl="bgShp" presStyleIdx="1" presStyleCnt="3"/>
      <dgm:spPr/>
    </dgm:pt>
    <dgm:pt modelId="{8104B7BF-8F9D-4567-AF64-9FD3626D26FB}" type="pres">
      <dgm:prSet presAssocID="{B2F33BF4-2072-4ADA-A4F4-9C818A050C1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A4FEBCEE-3FB2-47A6-B33E-8C48C50D4906}" type="pres">
      <dgm:prSet presAssocID="{B2F33BF4-2072-4ADA-A4F4-9C818A050C10}" presName="spaceRect" presStyleCnt="0"/>
      <dgm:spPr/>
    </dgm:pt>
    <dgm:pt modelId="{250432B6-94F7-421E-8699-317D3F88D40F}" type="pres">
      <dgm:prSet presAssocID="{B2F33BF4-2072-4ADA-A4F4-9C818A050C10}" presName="parTx" presStyleLbl="revTx" presStyleIdx="2" presStyleCnt="6">
        <dgm:presLayoutVars>
          <dgm:chMax val="0"/>
          <dgm:chPref val="0"/>
        </dgm:presLayoutVars>
      </dgm:prSet>
      <dgm:spPr/>
    </dgm:pt>
    <dgm:pt modelId="{6AD7E371-0990-4078-9F5C-C03FEFE71548}" type="pres">
      <dgm:prSet presAssocID="{B2F33BF4-2072-4ADA-A4F4-9C818A050C10}" presName="desTx" presStyleLbl="revTx" presStyleIdx="3" presStyleCnt="6">
        <dgm:presLayoutVars/>
      </dgm:prSet>
      <dgm:spPr/>
    </dgm:pt>
    <dgm:pt modelId="{5FDB3648-5CF9-4E8B-9E0C-4433A5A1025B}" type="pres">
      <dgm:prSet presAssocID="{F342D6B7-3E8D-44B8-8FA6-518F716AF2A7}" presName="sibTrans" presStyleCnt="0"/>
      <dgm:spPr/>
    </dgm:pt>
    <dgm:pt modelId="{1D1CBCCB-5237-4BA5-B8FD-CBEC02A55D8D}" type="pres">
      <dgm:prSet presAssocID="{AA5C516B-18DC-47EF-9929-F90B3DECB599}" presName="compNode" presStyleCnt="0"/>
      <dgm:spPr/>
    </dgm:pt>
    <dgm:pt modelId="{614D3B51-BC5B-4CE1-98D4-9BE28EE51A96}" type="pres">
      <dgm:prSet presAssocID="{AA5C516B-18DC-47EF-9929-F90B3DECB599}" presName="bgRect" presStyleLbl="bgShp" presStyleIdx="2" presStyleCnt="3"/>
      <dgm:spPr/>
    </dgm:pt>
    <dgm:pt modelId="{501DEDCB-6490-44F8-A4B1-114966861F2C}" type="pres">
      <dgm:prSet presAssocID="{AA5C516B-18DC-47EF-9929-F90B3DECB59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4D40F00-BA8A-4F8F-A3A1-5E7E21C20304}" type="pres">
      <dgm:prSet presAssocID="{AA5C516B-18DC-47EF-9929-F90B3DECB599}" presName="spaceRect" presStyleCnt="0"/>
      <dgm:spPr/>
    </dgm:pt>
    <dgm:pt modelId="{4EFC21F6-136A-4614-A719-4B084CC3E200}" type="pres">
      <dgm:prSet presAssocID="{AA5C516B-18DC-47EF-9929-F90B3DECB599}" presName="parTx" presStyleLbl="revTx" presStyleIdx="4" presStyleCnt="6">
        <dgm:presLayoutVars>
          <dgm:chMax val="0"/>
          <dgm:chPref val="0"/>
        </dgm:presLayoutVars>
      </dgm:prSet>
      <dgm:spPr/>
    </dgm:pt>
    <dgm:pt modelId="{A07BE38A-F190-4184-85A5-69609BAB3734}" type="pres">
      <dgm:prSet presAssocID="{AA5C516B-18DC-47EF-9929-F90B3DECB599}" presName="desTx" presStyleLbl="revTx" presStyleIdx="5" presStyleCnt="6">
        <dgm:presLayoutVars/>
      </dgm:prSet>
      <dgm:spPr/>
    </dgm:pt>
  </dgm:ptLst>
  <dgm:cxnLst>
    <dgm:cxn modelId="{2B74F208-9745-4D5F-82F7-056341C6A6BB}" srcId="{9900CB67-FE8C-4B02-8266-5C16ECD16F87}" destId="{AA5C516B-18DC-47EF-9929-F90B3DECB599}" srcOrd="2" destOrd="0" parTransId="{D0129607-13EC-4993-B1B9-B0A1740A9CB2}" sibTransId="{740AB5A6-2937-46A4-A76D-ED5791DEFF56}"/>
    <dgm:cxn modelId="{6691E00D-5B86-4CA1-9CE7-5A0E009C3B83}" type="presOf" srcId="{88DF7760-BA15-4DF7-898D-EB35EB466581}" destId="{A07BE38A-F190-4184-85A5-69609BAB3734}" srcOrd="0" destOrd="0" presId="urn:microsoft.com/office/officeart/2018/2/layout/IconVerticalSolidList"/>
    <dgm:cxn modelId="{7871EA22-ED67-4064-B41B-C76E6EABA7CE}" type="presOf" srcId="{F12692A0-0B96-4F10-A8E1-DF753392FBAF}" destId="{45A0140C-782A-4FD0-9998-C4F61A54E6ED}" srcOrd="0" destOrd="0" presId="urn:microsoft.com/office/officeart/2018/2/layout/IconVerticalSolidList"/>
    <dgm:cxn modelId="{18119B5E-FB10-4268-B39D-717B53E4FA54}" type="presOf" srcId="{81B9B6CF-46A5-4E60-B790-7AA6B96AE90D}" destId="{6AD7E371-0990-4078-9F5C-C03FEFE71548}" srcOrd="0" destOrd="0" presId="urn:microsoft.com/office/officeart/2018/2/layout/IconVerticalSolidList"/>
    <dgm:cxn modelId="{0DCBFE63-FFD1-499F-864C-2A92ED833C61}" srcId="{9900CB67-FE8C-4B02-8266-5C16ECD16F87}" destId="{F12692A0-0B96-4F10-A8E1-DF753392FBAF}" srcOrd="0" destOrd="0" parTransId="{1748B999-5237-4E80-8BA7-877505B89C91}" sibTransId="{07BDDDE4-D9AC-4C3D-8178-8D7DCC18460A}"/>
    <dgm:cxn modelId="{E20A066E-5F41-4C2D-BCFA-22B05BD3936E}" srcId="{F12692A0-0B96-4F10-A8E1-DF753392FBAF}" destId="{F92F4A94-A054-47BB-80EF-04497CE8F53F}" srcOrd="0" destOrd="0" parTransId="{252D477F-5DC9-43AA-B080-6BE0F0D7B98D}" sibTransId="{59AE81F4-CE53-4632-BA40-9F74776911D4}"/>
    <dgm:cxn modelId="{43B66355-8D25-41E6-9491-C34E51D47157}" type="presOf" srcId="{9900CB67-FE8C-4B02-8266-5C16ECD16F87}" destId="{54BA50A4-2A46-44E0-95A3-03A0155C2996}" srcOrd="0" destOrd="0" presId="urn:microsoft.com/office/officeart/2018/2/layout/IconVerticalSolidList"/>
    <dgm:cxn modelId="{A245F87E-B374-4CB4-B6EA-2584FE4460D9}" type="presOf" srcId="{AA5C516B-18DC-47EF-9929-F90B3DECB599}" destId="{4EFC21F6-136A-4614-A719-4B084CC3E200}" srcOrd="0" destOrd="0" presId="urn:microsoft.com/office/officeart/2018/2/layout/IconVerticalSolidList"/>
    <dgm:cxn modelId="{32D7CA84-1BF0-4009-8829-AEF7A840CD51}" type="presOf" srcId="{B2F33BF4-2072-4ADA-A4F4-9C818A050C10}" destId="{250432B6-94F7-421E-8699-317D3F88D40F}" srcOrd="0" destOrd="0" presId="urn:microsoft.com/office/officeart/2018/2/layout/IconVerticalSolidList"/>
    <dgm:cxn modelId="{404F9D88-594B-4166-A40D-3B77DA6A81DD}" srcId="{9900CB67-FE8C-4B02-8266-5C16ECD16F87}" destId="{B2F33BF4-2072-4ADA-A4F4-9C818A050C10}" srcOrd="1" destOrd="0" parTransId="{D3D65DD1-3A3E-457D-8A0C-569623E2687D}" sibTransId="{F342D6B7-3E8D-44B8-8FA6-518F716AF2A7}"/>
    <dgm:cxn modelId="{FC4BF491-78B0-4875-B4B2-657B44F20F97}" srcId="{B2F33BF4-2072-4ADA-A4F4-9C818A050C10}" destId="{81B9B6CF-46A5-4E60-B790-7AA6B96AE90D}" srcOrd="0" destOrd="0" parTransId="{EFB0C6AD-9717-453C-A6B2-F49F0D19901D}" sibTransId="{9A6403A2-32BF-4FCB-9C4C-1C2EB1BA8EA4}"/>
    <dgm:cxn modelId="{7FFC18AA-9BE0-402F-8EFA-854B793DC763}" type="presOf" srcId="{F92F4A94-A054-47BB-80EF-04497CE8F53F}" destId="{0EE1A3FA-03C2-4C9E-BA71-71ADFDD0BCC5}" srcOrd="0" destOrd="0" presId="urn:microsoft.com/office/officeart/2018/2/layout/IconVerticalSolidList"/>
    <dgm:cxn modelId="{31323DE6-00C2-49D7-8B37-EA6DDE1C78B4}" srcId="{AA5C516B-18DC-47EF-9929-F90B3DECB599}" destId="{88DF7760-BA15-4DF7-898D-EB35EB466581}" srcOrd="0" destOrd="0" parTransId="{FEC3DDA8-44C0-4922-A458-A33FDF84D86E}" sibTransId="{E176805B-99CA-4536-B5E1-EA9809AEDB2B}"/>
    <dgm:cxn modelId="{97178496-AABD-41EC-B25D-F3E9E8C71AB1}" type="presParOf" srcId="{54BA50A4-2A46-44E0-95A3-03A0155C2996}" destId="{BA84831F-3517-4C2A-9C24-C65D73BB7FE4}" srcOrd="0" destOrd="0" presId="urn:microsoft.com/office/officeart/2018/2/layout/IconVerticalSolidList"/>
    <dgm:cxn modelId="{A3163D06-4018-4C31-A365-B474BBEA4957}" type="presParOf" srcId="{BA84831F-3517-4C2A-9C24-C65D73BB7FE4}" destId="{EBB753F3-917C-48D3-B755-3E3F0DAF35AD}" srcOrd="0" destOrd="0" presId="urn:microsoft.com/office/officeart/2018/2/layout/IconVerticalSolidList"/>
    <dgm:cxn modelId="{C4C1D54D-E61D-47E6-9DA7-043B7280483D}" type="presParOf" srcId="{BA84831F-3517-4C2A-9C24-C65D73BB7FE4}" destId="{B2B572A6-35EB-430F-BB70-2DCFBF7A304E}" srcOrd="1" destOrd="0" presId="urn:microsoft.com/office/officeart/2018/2/layout/IconVerticalSolidList"/>
    <dgm:cxn modelId="{F586EAF2-D055-4227-A120-47F24985FC34}" type="presParOf" srcId="{BA84831F-3517-4C2A-9C24-C65D73BB7FE4}" destId="{019BA35D-432A-4C7C-864E-614C751BE918}" srcOrd="2" destOrd="0" presId="urn:microsoft.com/office/officeart/2018/2/layout/IconVerticalSolidList"/>
    <dgm:cxn modelId="{8118BA96-0EF2-4F25-BB28-DFC33B17AE65}" type="presParOf" srcId="{BA84831F-3517-4C2A-9C24-C65D73BB7FE4}" destId="{45A0140C-782A-4FD0-9998-C4F61A54E6ED}" srcOrd="3" destOrd="0" presId="urn:microsoft.com/office/officeart/2018/2/layout/IconVerticalSolidList"/>
    <dgm:cxn modelId="{28080016-C106-476B-AEA0-DF60DA9CAD2E}" type="presParOf" srcId="{BA84831F-3517-4C2A-9C24-C65D73BB7FE4}" destId="{0EE1A3FA-03C2-4C9E-BA71-71ADFDD0BCC5}" srcOrd="4" destOrd="0" presId="urn:microsoft.com/office/officeart/2018/2/layout/IconVerticalSolidList"/>
    <dgm:cxn modelId="{484C8304-6BAF-4770-B0AB-BB9E7DAEA6EF}" type="presParOf" srcId="{54BA50A4-2A46-44E0-95A3-03A0155C2996}" destId="{EFC805A8-4721-45F4-B681-818BE57DF80A}" srcOrd="1" destOrd="0" presId="urn:microsoft.com/office/officeart/2018/2/layout/IconVerticalSolidList"/>
    <dgm:cxn modelId="{581063D5-E161-4C16-A4AD-D7F6618A4D43}" type="presParOf" srcId="{54BA50A4-2A46-44E0-95A3-03A0155C2996}" destId="{16B9DDDE-C153-4D75-ADC8-EF5A742EC9D7}" srcOrd="2" destOrd="0" presId="urn:microsoft.com/office/officeart/2018/2/layout/IconVerticalSolidList"/>
    <dgm:cxn modelId="{C926C02A-9488-47C3-B34A-24A34C52B126}" type="presParOf" srcId="{16B9DDDE-C153-4D75-ADC8-EF5A742EC9D7}" destId="{A47F2AE3-FF37-42F0-BE7F-A967F6EA1DB2}" srcOrd="0" destOrd="0" presId="urn:microsoft.com/office/officeart/2018/2/layout/IconVerticalSolidList"/>
    <dgm:cxn modelId="{C3090EB7-2A53-4F12-A2B9-10171272E16B}" type="presParOf" srcId="{16B9DDDE-C153-4D75-ADC8-EF5A742EC9D7}" destId="{8104B7BF-8F9D-4567-AF64-9FD3626D26FB}" srcOrd="1" destOrd="0" presId="urn:microsoft.com/office/officeart/2018/2/layout/IconVerticalSolidList"/>
    <dgm:cxn modelId="{E69BCEDE-64FB-44A4-A5EA-98FA3721B5C7}" type="presParOf" srcId="{16B9DDDE-C153-4D75-ADC8-EF5A742EC9D7}" destId="{A4FEBCEE-3FB2-47A6-B33E-8C48C50D4906}" srcOrd="2" destOrd="0" presId="urn:microsoft.com/office/officeart/2018/2/layout/IconVerticalSolidList"/>
    <dgm:cxn modelId="{03E33A12-DA73-4A02-AD6B-6C6B8ECC6AA7}" type="presParOf" srcId="{16B9DDDE-C153-4D75-ADC8-EF5A742EC9D7}" destId="{250432B6-94F7-421E-8699-317D3F88D40F}" srcOrd="3" destOrd="0" presId="urn:microsoft.com/office/officeart/2018/2/layout/IconVerticalSolidList"/>
    <dgm:cxn modelId="{E4DA1CE9-5A1C-4365-910B-893E796F9AF6}" type="presParOf" srcId="{16B9DDDE-C153-4D75-ADC8-EF5A742EC9D7}" destId="{6AD7E371-0990-4078-9F5C-C03FEFE71548}" srcOrd="4" destOrd="0" presId="urn:microsoft.com/office/officeart/2018/2/layout/IconVerticalSolidList"/>
    <dgm:cxn modelId="{FEA7EA2F-FEA8-4389-A75E-0E412ACF15CD}" type="presParOf" srcId="{54BA50A4-2A46-44E0-95A3-03A0155C2996}" destId="{5FDB3648-5CF9-4E8B-9E0C-4433A5A1025B}" srcOrd="3" destOrd="0" presId="urn:microsoft.com/office/officeart/2018/2/layout/IconVerticalSolidList"/>
    <dgm:cxn modelId="{8C7A7CE3-25FB-4541-BCFC-8BE58EA0876B}" type="presParOf" srcId="{54BA50A4-2A46-44E0-95A3-03A0155C2996}" destId="{1D1CBCCB-5237-4BA5-B8FD-CBEC02A55D8D}" srcOrd="4" destOrd="0" presId="urn:microsoft.com/office/officeart/2018/2/layout/IconVerticalSolidList"/>
    <dgm:cxn modelId="{7EF7A032-2EA3-4E24-823F-97D523820C16}" type="presParOf" srcId="{1D1CBCCB-5237-4BA5-B8FD-CBEC02A55D8D}" destId="{614D3B51-BC5B-4CE1-98D4-9BE28EE51A96}" srcOrd="0" destOrd="0" presId="urn:microsoft.com/office/officeart/2018/2/layout/IconVerticalSolidList"/>
    <dgm:cxn modelId="{81456A6E-3FA7-4F29-B364-B37DC83556DB}" type="presParOf" srcId="{1D1CBCCB-5237-4BA5-B8FD-CBEC02A55D8D}" destId="{501DEDCB-6490-44F8-A4B1-114966861F2C}" srcOrd="1" destOrd="0" presId="urn:microsoft.com/office/officeart/2018/2/layout/IconVerticalSolidList"/>
    <dgm:cxn modelId="{003E4884-021A-46A3-B1B6-94A0A2610BFF}" type="presParOf" srcId="{1D1CBCCB-5237-4BA5-B8FD-CBEC02A55D8D}" destId="{64D40F00-BA8A-4F8F-A3A1-5E7E21C20304}" srcOrd="2" destOrd="0" presId="urn:microsoft.com/office/officeart/2018/2/layout/IconVerticalSolidList"/>
    <dgm:cxn modelId="{9F9DF3F0-2D7B-44FA-95C3-F0496D3CB36B}" type="presParOf" srcId="{1D1CBCCB-5237-4BA5-B8FD-CBEC02A55D8D}" destId="{4EFC21F6-136A-4614-A719-4B084CC3E200}" srcOrd="3" destOrd="0" presId="urn:microsoft.com/office/officeart/2018/2/layout/IconVerticalSolidList"/>
    <dgm:cxn modelId="{480DB0D1-6B14-4FAD-BEED-EA286C40C054}" type="presParOf" srcId="{1D1CBCCB-5237-4BA5-B8FD-CBEC02A55D8D}" destId="{A07BE38A-F190-4184-85A5-69609BAB373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753F3-917C-48D3-B755-3E3F0DAF35AD}">
      <dsp:nvSpPr>
        <dsp:cNvPr id="0" name=""/>
        <dsp:cNvSpPr/>
      </dsp:nvSpPr>
      <dsp:spPr>
        <a:xfrm>
          <a:off x="0" y="379"/>
          <a:ext cx="10261599" cy="8877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572A6-35EB-430F-BB70-2DCFBF7A304E}">
      <dsp:nvSpPr>
        <dsp:cNvPr id="0" name=""/>
        <dsp:cNvSpPr/>
      </dsp:nvSpPr>
      <dsp:spPr>
        <a:xfrm>
          <a:off x="268532" y="200114"/>
          <a:ext cx="488241" cy="4882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0140C-782A-4FD0-9998-C4F61A54E6ED}">
      <dsp:nvSpPr>
        <dsp:cNvPr id="0" name=""/>
        <dsp:cNvSpPr/>
      </dsp:nvSpPr>
      <dsp:spPr>
        <a:xfrm>
          <a:off x="1025306" y="379"/>
          <a:ext cx="4617719" cy="887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9" tIns="93949" rIns="93949" bIns="939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Metody sběru dat</a:t>
          </a:r>
          <a:endParaRPr lang="en-US" sz="2500" kern="1200"/>
        </a:p>
      </dsp:txBody>
      <dsp:txXfrm>
        <a:off x="1025306" y="379"/>
        <a:ext cx="4617719" cy="887711"/>
      </dsp:txXfrm>
    </dsp:sp>
    <dsp:sp modelId="{0EE1A3FA-03C2-4C9E-BA71-71ADFDD0BCC5}">
      <dsp:nvSpPr>
        <dsp:cNvPr id="0" name=""/>
        <dsp:cNvSpPr/>
      </dsp:nvSpPr>
      <dsp:spPr>
        <a:xfrm>
          <a:off x="5643026" y="379"/>
          <a:ext cx="4618573" cy="887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9" tIns="93949" rIns="93949" bIns="9394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Analýza dokumentů, pozorování, rozhovor.  </a:t>
          </a:r>
          <a:endParaRPr lang="en-US" sz="2000" kern="1200" dirty="0"/>
        </a:p>
      </dsp:txBody>
      <dsp:txXfrm>
        <a:off x="5643026" y="379"/>
        <a:ext cx="4618573" cy="887711"/>
      </dsp:txXfrm>
    </dsp:sp>
    <dsp:sp modelId="{A47F2AE3-FF37-42F0-BE7F-A967F6EA1DB2}">
      <dsp:nvSpPr>
        <dsp:cNvPr id="0" name=""/>
        <dsp:cNvSpPr/>
      </dsp:nvSpPr>
      <dsp:spPr>
        <a:xfrm>
          <a:off x="0" y="1110018"/>
          <a:ext cx="10261599" cy="8877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4B7BF-8F9D-4567-AF64-9FD3626D26FB}">
      <dsp:nvSpPr>
        <dsp:cNvPr id="0" name=""/>
        <dsp:cNvSpPr/>
      </dsp:nvSpPr>
      <dsp:spPr>
        <a:xfrm>
          <a:off x="268532" y="1309753"/>
          <a:ext cx="488241" cy="4882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432B6-94F7-421E-8699-317D3F88D40F}">
      <dsp:nvSpPr>
        <dsp:cNvPr id="0" name=""/>
        <dsp:cNvSpPr/>
      </dsp:nvSpPr>
      <dsp:spPr>
        <a:xfrm>
          <a:off x="1025306" y="1110018"/>
          <a:ext cx="4617719" cy="887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9" tIns="93949" rIns="93949" bIns="939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Metody vyhodnocení dat</a:t>
          </a:r>
          <a:endParaRPr lang="en-US" sz="2500" kern="1200" dirty="0"/>
        </a:p>
      </dsp:txBody>
      <dsp:txXfrm>
        <a:off x="1025306" y="1110018"/>
        <a:ext cx="4617719" cy="887711"/>
      </dsp:txXfrm>
    </dsp:sp>
    <dsp:sp modelId="{6AD7E371-0990-4078-9F5C-C03FEFE71548}">
      <dsp:nvSpPr>
        <dsp:cNvPr id="0" name=""/>
        <dsp:cNvSpPr/>
      </dsp:nvSpPr>
      <dsp:spPr>
        <a:xfrm>
          <a:off x="5643026" y="1110018"/>
          <a:ext cx="4618573" cy="887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9" tIns="93949" rIns="93949" bIns="9394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Komparace, abstrakce, modelování, diagram rybí kosti.</a:t>
          </a:r>
          <a:endParaRPr lang="en-US" sz="2000" kern="1200" dirty="0"/>
        </a:p>
      </dsp:txBody>
      <dsp:txXfrm>
        <a:off x="5643026" y="1110018"/>
        <a:ext cx="4618573" cy="887711"/>
      </dsp:txXfrm>
    </dsp:sp>
    <dsp:sp modelId="{614D3B51-BC5B-4CE1-98D4-9BE28EE51A96}">
      <dsp:nvSpPr>
        <dsp:cNvPr id="0" name=""/>
        <dsp:cNvSpPr/>
      </dsp:nvSpPr>
      <dsp:spPr>
        <a:xfrm>
          <a:off x="0" y="2219657"/>
          <a:ext cx="10261599" cy="8877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DEDCB-6490-44F8-A4B1-114966861F2C}">
      <dsp:nvSpPr>
        <dsp:cNvPr id="0" name=""/>
        <dsp:cNvSpPr/>
      </dsp:nvSpPr>
      <dsp:spPr>
        <a:xfrm>
          <a:off x="268532" y="2419392"/>
          <a:ext cx="488241" cy="4882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FC21F6-136A-4614-A719-4B084CC3E200}">
      <dsp:nvSpPr>
        <dsp:cNvPr id="0" name=""/>
        <dsp:cNvSpPr/>
      </dsp:nvSpPr>
      <dsp:spPr>
        <a:xfrm>
          <a:off x="1025306" y="2219657"/>
          <a:ext cx="4617719" cy="887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9" tIns="93949" rIns="93949" bIns="939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Metody vícekriteriálního hodnocení variant</a:t>
          </a:r>
          <a:endParaRPr lang="en-US" sz="2500" kern="1200"/>
        </a:p>
      </dsp:txBody>
      <dsp:txXfrm>
        <a:off x="1025306" y="2219657"/>
        <a:ext cx="4617719" cy="887711"/>
      </dsp:txXfrm>
    </dsp:sp>
    <dsp:sp modelId="{A07BE38A-F190-4184-85A5-69609BAB3734}">
      <dsp:nvSpPr>
        <dsp:cNvPr id="0" name=""/>
        <dsp:cNvSpPr/>
      </dsp:nvSpPr>
      <dsp:spPr>
        <a:xfrm>
          <a:off x="5643026" y="2219657"/>
          <a:ext cx="4618573" cy="887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9" tIns="93949" rIns="93949" bIns="9394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Metody Fullerova trojúhelníku, metoda WSA, metoda TOPSIS.</a:t>
          </a:r>
          <a:endParaRPr lang="en-US" sz="2000" kern="1200" dirty="0"/>
        </a:p>
      </dsp:txBody>
      <dsp:txXfrm>
        <a:off x="5643026" y="2219657"/>
        <a:ext cx="4618573" cy="887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30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62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391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9A4B6-3089-4C3B-BE0E-9FA91E7B9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355D7F-1E86-4741-B683-4BE5385B7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890F99-AF18-4A70-8B0F-DA01A5DCC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A48202-20E5-48F9-868D-517435DC1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CEF78C-1700-4047-A344-256A859F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FB6FB4-8B4C-45F9-BA8F-8972B3F35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8D8C5A-A7E3-460A-A9AE-01FD5FB2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2559494-2196-401D-973D-EF569EBA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9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03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20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34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1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7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5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4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76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1640906-2CA5-4C2E-B36A-7D30C0DD9D0B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D57AC1-059E-4904-B43F-EB15B540F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79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C3726-9F08-4599-A821-237F0472B9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Zavedení elektronického Kanbanu pro řízení materiálového toku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10877B-BFC6-49C6-9A54-F447AC2AB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645919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Autor diplomové práce: Bc. Kateřina Kurzová</a:t>
            </a:r>
          </a:p>
          <a:p>
            <a:pPr algn="l"/>
            <a:r>
              <a:rPr lang="cs-CZ" dirty="0"/>
              <a:t>Vedoucí diplomové práce: doc. Ing. Rudolf Kampf, Ph.D. </a:t>
            </a:r>
          </a:p>
          <a:p>
            <a:pPr algn="l"/>
            <a:r>
              <a:rPr lang="cs-CZ" dirty="0"/>
              <a:t>Oponent diplomové práce:  Ing. Jaroslav Mašek, PhD.</a:t>
            </a:r>
          </a:p>
          <a:p>
            <a:pPr algn="l"/>
            <a:r>
              <a:rPr lang="cs-CZ" dirty="0"/>
              <a:t>České Budějovice, červen 2020</a:t>
            </a:r>
          </a:p>
          <a:p>
            <a:endParaRPr lang="cs-CZ" dirty="0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3A0DE12F-C449-4D33-AD8E-AAC777674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00200" cy="16002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45EF889-18B5-4AA0-BBA5-648E036D6592}"/>
              </a:ext>
            </a:extLst>
          </p:cNvPr>
          <p:cNvSpPr txBox="1"/>
          <p:nvPr/>
        </p:nvSpPr>
        <p:spPr>
          <a:xfrm>
            <a:off x="1600200" y="12890"/>
            <a:ext cx="10303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Vysoká škola technická a ekonomická v Českých Budějovicích</a:t>
            </a:r>
          </a:p>
          <a:p>
            <a:r>
              <a:rPr lang="cs-CZ" sz="3200" dirty="0"/>
              <a:t>Ústav 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2672919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0BE27-13EA-44CE-8E09-F312F453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D94ECA-9A99-47BB-A921-6B02731A0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0">
              <a:lnSpc>
                <a:spcPct val="90000"/>
              </a:lnSpc>
              <a:buNone/>
            </a:pPr>
            <a:r>
              <a:rPr lang="cs-CZ" sz="2000" dirty="0"/>
              <a:t>Bude Váš návrh ve firmě realizovaný?</a:t>
            </a:r>
          </a:p>
          <a:p>
            <a:pPr lvl="1" indent="0">
              <a:lnSpc>
                <a:spcPct val="90000"/>
              </a:lnSpc>
              <a:buNone/>
            </a:pPr>
            <a:endParaRPr lang="cs-CZ" sz="2000" dirty="0"/>
          </a:p>
          <a:p>
            <a:pPr lvl="1" indent="0">
              <a:lnSpc>
                <a:spcPct val="90000"/>
              </a:lnSpc>
              <a:buNone/>
            </a:pPr>
            <a:r>
              <a:rPr lang="cs-CZ" sz="2000" dirty="0"/>
              <a:t>Vyjmenujte výhody a nevýhody elektronického Kanbanu.</a:t>
            </a:r>
          </a:p>
          <a:p>
            <a:pPr lvl="1" indent="0">
              <a:lnSpc>
                <a:spcPct val="90000"/>
              </a:lnSpc>
              <a:buNone/>
            </a:pPr>
            <a:endParaRPr lang="cs-CZ" sz="2000" dirty="0"/>
          </a:p>
          <a:p>
            <a:pPr lvl="1" indent="0">
              <a:lnSpc>
                <a:spcPct val="90000"/>
              </a:lnSpc>
              <a:buNone/>
            </a:pPr>
            <a:r>
              <a:rPr lang="cs-CZ" sz="2000" dirty="0"/>
              <a:t>Jaký vliv bude mít zavedení elektronického Kanbanu na dodavatele nebo zákazníky?</a:t>
            </a:r>
          </a:p>
        </p:txBody>
      </p:sp>
    </p:spTree>
    <p:extLst>
      <p:ext uri="{BB962C8B-B14F-4D97-AF65-F5344CB8AC3E}">
        <p14:creationId xmlns:p14="http://schemas.microsoft.com/office/powerpoint/2010/main" val="864600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8F8E4-E2F5-453C-8DF0-1DAA6AA5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5894832" cy="1188720"/>
          </a:xfrm>
        </p:spPr>
        <p:txBody>
          <a:bodyPr>
            <a:normAutofit/>
          </a:bodyPr>
          <a:lstStyle/>
          <a:p>
            <a:r>
              <a:rPr lang="cs-CZ" dirty="0"/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D6D037-83DD-4EE4-A5AC-D64EB1B3A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3" y="2638044"/>
            <a:ext cx="5963317" cy="3263206"/>
          </a:xfrm>
        </p:spPr>
        <p:txBody>
          <a:bodyPr>
            <a:normAutofit/>
          </a:bodyPr>
          <a:lstStyle/>
          <a:p>
            <a:pPr lvl="1" indent="0">
              <a:buNone/>
            </a:pPr>
            <a:r>
              <a:rPr lang="cs-CZ" sz="2000" dirty="0"/>
              <a:t>Vysvětlete rozdíl mezi pojmem logistický vlak, jak se používá v dopravě a jak ho používáte ve své práci.</a:t>
            </a:r>
          </a:p>
          <a:p>
            <a:pPr lvl="1" indent="0">
              <a:buNone/>
            </a:pPr>
            <a:endParaRPr lang="cs-CZ" sz="2000" dirty="0"/>
          </a:p>
          <a:p>
            <a:pPr lvl="1" indent="0">
              <a:buNone/>
            </a:pPr>
            <a:r>
              <a:rPr lang="cs-CZ" sz="2000" dirty="0"/>
              <a:t>Jaký je názor společnosti, ve které jste psala práci na Vaše návrhy?</a:t>
            </a:r>
          </a:p>
          <a:p>
            <a:endParaRPr lang="cs-CZ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CD5757-70DF-4A72-B8BA-D5E5ACAA8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6706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A93A49-7FC9-4173-84F4-14FF7005D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1298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budova, interiér, vsedě, červená&#10;&#10;Popis byl vytvořen automaticky">
            <a:extLst>
              <a:ext uri="{FF2B5EF4-FFF2-40B4-BE49-F238E27FC236}">
                <a16:creationId xmlns:a16="http://schemas.microsoft.com/office/drawing/2014/main" id="{56141BCD-C6E2-49A7-AF28-63BD53CF552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99" r="2" b="6152"/>
          <a:stretch/>
        </p:blipFill>
        <p:spPr bwMode="auto">
          <a:xfrm>
            <a:off x="7927007" y="1293275"/>
            <a:ext cx="2906182" cy="4279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7218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52709942-4A6A-4846-9DFB-27122DDE0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668" y="640080"/>
            <a:ext cx="10915252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1CCA0640-6CAD-4925-9CCA-5E9F27CA49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2767"/>
            <a:ext cx="10585166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B52A86-A6C9-4534-A34F-712C8F09051E}"/>
              </a:ext>
            </a:extLst>
          </p:cNvPr>
          <p:cNvSpPr/>
          <p:nvPr/>
        </p:nvSpPr>
        <p:spPr>
          <a:xfrm>
            <a:off x="1120624" y="1122807"/>
            <a:ext cx="9954443" cy="4297680"/>
          </a:xfrm>
          <a:prstGeom prst="rect">
            <a:avLst/>
          </a:prstGeom>
          <a:noFill/>
          <a:ln>
            <a:noFill/>
          </a:ln>
        </p:spPr>
        <p:txBody>
          <a:bodyPr vert="horz" lIns="182880" tIns="182880" rIns="182880" bIns="18288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0" cap="all" spc="200">
                <a:ln w="0"/>
                <a:solidFill>
                  <a:srgbClr val="1D2C3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67970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9FCA8-0115-4490-9B93-A8A8E12EE7F2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dirty="0">
                <a:solidFill>
                  <a:srgbClr val="262626"/>
                </a:solidFill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10401-7AB4-40E6-A09D-20264D947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Cílem diplomové práce je zavedení elektronického Kanbanu pro řízení materiálového toku. Pro zavedení elektronického Kanbanu budou využity metody vícekriteriálního rozhodování. </a:t>
            </a:r>
          </a:p>
        </p:txBody>
      </p:sp>
    </p:spTree>
    <p:extLst>
      <p:ext uri="{BB962C8B-B14F-4D97-AF65-F5344CB8AC3E}">
        <p14:creationId xmlns:p14="http://schemas.microsoft.com/office/powerpoint/2010/main" val="1533755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9F146-76CC-4A84-A68B-9B9459931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>
                <a:solidFill>
                  <a:srgbClr val="262626"/>
                </a:solidFill>
              </a:rPr>
              <a:t>Použité metody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1A85340-CBD0-4EBD-9ED1-E36AA4809B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223688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527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D821C50-E8C1-4972-A077-64A1F02FC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75405" y="950977"/>
            <a:ext cx="9041190" cy="4956047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7E6AFC3-5170-470E-B753-635FD7CE60B7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" r="3" b="5364"/>
          <a:stretch/>
        </p:blipFill>
        <p:spPr>
          <a:xfrm>
            <a:off x="2647147" y="1271016"/>
            <a:ext cx="7353551" cy="4315968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4C25D72C-CBD6-4479-9043-6B4FB2A5B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380" y="624518"/>
            <a:ext cx="2157984" cy="2157984"/>
          </a:xfrm>
          <a:prstGeom prst="ellipse">
            <a:avLst/>
          </a:prstGeom>
          <a:solidFill>
            <a:srgbClr val="40404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B3EA26-47E4-4F16-BF64-9BAC9AB3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72" y="789110"/>
            <a:ext cx="1828800" cy="1828800"/>
          </a:xfrm>
          <a:prstGeom prst="ellipse">
            <a:avLst/>
          </a:prstGeom>
          <a:noFill/>
          <a:ln>
            <a:solidFill>
              <a:srgbClr val="FFFFFF"/>
            </a:solidFill>
          </a:ln>
        </p:spPr>
        <p:txBody>
          <a:bodyPr vert="horz" lIns="182880" tIns="182880" rIns="182880" bIns="182880" rtlCol="0" anchor="ctr" anchorCtr="1">
            <a:normAutofit/>
          </a:bodyPr>
          <a:lstStyle/>
          <a:p>
            <a:r>
              <a:rPr lang="en-US" sz="1300" dirty="0" err="1">
                <a:solidFill>
                  <a:srgbClr val="FFFFFF"/>
                </a:solidFill>
              </a:rPr>
              <a:t>Výchozí</a:t>
            </a:r>
            <a:r>
              <a:rPr lang="en-US" sz="1300" dirty="0">
                <a:solidFill>
                  <a:srgbClr val="FFFFFF"/>
                </a:solidFill>
              </a:rPr>
              <a:t> </a:t>
            </a:r>
            <a:r>
              <a:rPr lang="en-US" sz="1300" dirty="0" err="1">
                <a:solidFill>
                  <a:srgbClr val="FFFFFF"/>
                </a:solidFill>
              </a:rPr>
              <a:t>stav</a:t>
            </a:r>
            <a:endParaRPr lang="en-US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13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Obsah obrázku žlutá, vsedě, stůl, muž&#10;&#10;Popis byl vytvořen automaticky">
            <a:extLst>
              <a:ext uri="{FF2B5EF4-FFF2-40B4-BE49-F238E27FC236}">
                <a16:creationId xmlns:a16="http://schemas.microsoft.com/office/drawing/2014/main" id="{4ED06E59-4372-4609-A752-2B33D85781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</a:blip>
          <a:srcRect t="2500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8EE9D61-BC05-49A1-B61C-A9C05E1E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chemeClr val="bg1">
              <a:alpha val="45000"/>
            </a:schemeClr>
          </a:solidFill>
        </p:spPr>
        <p:txBody>
          <a:bodyPr>
            <a:normAutofit/>
          </a:bodyPr>
          <a:lstStyle/>
          <a:p>
            <a:r>
              <a:rPr lang="cs-CZ"/>
              <a:t>DŮVODY K VYUŽITÍ ELEKTRONICKÉHO KANBANU</a:t>
            </a:r>
            <a:endParaRPr lang="cs-CZ" dirty="0"/>
          </a:p>
        </p:txBody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F7920E00-7B94-4803-B6E7-64AE4978F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cs-CZ" sz="2000" dirty="0"/>
              <a:t>Nadměrná manipulace s kanbanovými kartami</a:t>
            </a:r>
          </a:p>
          <a:p>
            <a:endParaRPr lang="cs-CZ" dirty="0"/>
          </a:p>
          <a:p>
            <a:r>
              <a:rPr lang="cs-CZ" sz="2000" dirty="0"/>
              <a:t>Potřebný čas pro :</a:t>
            </a:r>
          </a:p>
          <a:p>
            <a:pPr lvl="1"/>
            <a:r>
              <a:rPr lang="cs-CZ" sz="2000" dirty="0"/>
              <a:t>Provedení změn</a:t>
            </a:r>
          </a:p>
          <a:p>
            <a:pPr lvl="1"/>
            <a:r>
              <a:rPr lang="cs-CZ" sz="2000" dirty="0"/>
              <a:t>Pružné reakce</a:t>
            </a:r>
          </a:p>
          <a:p>
            <a:pPr lvl="1"/>
            <a:endParaRPr lang="cs-CZ" dirty="0"/>
          </a:p>
          <a:p>
            <a:r>
              <a:rPr lang="cs-CZ" sz="2000" dirty="0"/>
              <a:t>Průmysl čtvrté generace</a:t>
            </a:r>
          </a:p>
        </p:txBody>
      </p:sp>
    </p:spTree>
    <p:extLst>
      <p:ext uri="{BB962C8B-B14F-4D97-AF65-F5344CB8AC3E}">
        <p14:creationId xmlns:p14="http://schemas.microsoft.com/office/powerpoint/2010/main" val="382055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3BB44-1960-4B1E-BDA8-3537E266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A6643D-5EF5-4FC7-86FF-9B167CCC5E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Varianty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A09FE-4E5E-4EAD-B1FA-BFBA5E2CA4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Varianta 1 – současný stav</a:t>
            </a:r>
          </a:p>
          <a:p>
            <a:r>
              <a:rPr lang="cs-CZ" sz="2000" dirty="0"/>
              <a:t>Varianta 2 – zavedení elektronického Kanbanu s využitím jednorázových karet s RFID tagy</a:t>
            </a:r>
          </a:p>
          <a:p>
            <a:r>
              <a:rPr lang="cs-CZ" sz="2000" dirty="0"/>
              <a:t>Varianta 3 – zavedení elektronického Kanbanu s využitím jednorázových karet s čárovými kódy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71C48A-3844-4522-8BDE-9F5CBFD30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Kritéria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CBB76B-4D03-4D2D-B8F2-C3EBE154F1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Cena projektu</a:t>
            </a:r>
          </a:p>
          <a:p>
            <a:r>
              <a:rPr lang="cs-CZ" sz="2000" dirty="0"/>
              <a:t>Úroveň sjednocenosti systému</a:t>
            </a:r>
          </a:p>
          <a:p>
            <a:r>
              <a:rPr lang="cs-CZ" sz="2000" dirty="0"/>
              <a:t>Počet ručního skenování karty</a:t>
            </a:r>
          </a:p>
          <a:p>
            <a:r>
              <a:rPr lang="cs-CZ" sz="2000" dirty="0"/>
              <a:t>Ekologická zátěž</a:t>
            </a:r>
          </a:p>
          <a:p>
            <a:r>
              <a:rPr lang="cs-CZ" sz="2000" dirty="0"/>
              <a:t>Schopnost pružné reakce na změny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17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07BC8-C02F-4D96-AE64-CE0496B5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3066937" cy="1188720"/>
          </a:xfrm>
        </p:spPr>
        <p:txBody>
          <a:bodyPr>
            <a:normAutofit/>
          </a:bodyPr>
          <a:lstStyle/>
          <a:p>
            <a:r>
              <a:rPr lang="cs-CZ" sz="2600"/>
              <a:t>ELEKTRONICKÝ KANBAN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297F00-41F8-4890-8AFB-072BF38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4" y="2638044"/>
            <a:ext cx="3063765" cy="3263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Změny</a:t>
            </a:r>
          </a:p>
          <a:p>
            <a:r>
              <a:rPr lang="cs-CZ" sz="2000" dirty="0"/>
              <a:t>Tisk karet </a:t>
            </a:r>
          </a:p>
          <a:p>
            <a:r>
              <a:rPr lang="cs-CZ" sz="2000" dirty="0"/>
              <a:t>Úprava času potřebného na znovu dodáni</a:t>
            </a:r>
          </a:p>
          <a:p>
            <a:r>
              <a:rPr lang="cs-CZ" sz="2000" dirty="0"/>
              <a:t>Nastavení systému</a:t>
            </a:r>
          </a:p>
          <a:p>
            <a:r>
              <a:rPr lang="cs-CZ" sz="2000" dirty="0"/>
              <a:t>Kanbanová karta</a:t>
            </a:r>
          </a:p>
          <a:p>
            <a:endParaRPr lang="cs-CZ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BEBD03-E4CE-4B72-8DF2-6E737BDDF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4182" y="964692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221359-7E5B-428B-8817-A7C510427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802" y="1128683"/>
            <a:ext cx="6558192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C73E01CE-4840-4E84-9DFD-97EFEEDFD37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66" y="1595987"/>
            <a:ext cx="6227064" cy="367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3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EE99CA9E-E89F-4609-BDAA-A16CCA5D5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21F13E5-A60D-4605-9FC6-400476C8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>
                <a:solidFill>
                  <a:srgbClr val="262626"/>
                </a:solidFill>
              </a:rPr>
              <a:t>ZMĚNA KANBANOVÝCH KARET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BBA592E-5A11-4453-8690-B18701145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120" y="1545817"/>
            <a:ext cx="4297680" cy="1310792"/>
          </a:xfrm>
          <a:prstGeom prst="rect">
            <a:avLst/>
          </a:prstGeom>
        </p:spPr>
      </p:pic>
      <p:pic>
        <p:nvPicPr>
          <p:cNvPr id="4" name="Zástupný obsah 3" descr="Obsah obrázku kreslení&#10;&#10;Popis byl vytvořen automaticky">
            <a:extLst>
              <a:ext uri="{FF2B5EF4-FFF2-40B4-BE49-F238E27FC236}">
                <a16:creationId xmlns:a16="http://schemas.microsoft.com/office/drawing/2014/main" id="{8864CB52-FB86-461B-B232-1BB03E5DE93D}"/>
              </a:ext>
            </a:extLst>
          </p:cNvPr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8" r="22652" b="-1"/>
          <a:stretch/>
        </p:blipFill>
        <p:spPr bwMode="auto">
          <a:xfrm>
            <a:off x="1798320" y="1067449"/>
            <a:ext cx="4297680" cy="2267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615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B3995-396C-46EC-BD5C-3967F738D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cs-CZ" kern="120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Ekonomicko-technické zhodnocení </a:t>
            </a:r>
            <a:r>
              <a:rPr lang="cs-CZ">
                <a:solidFill>
                  <a:srgbClr val="262626"/>
                </a:solidFill>
              </a:rPr>
              <a:t>navržen</a:t>
            </a:r>
            <a:r>
              <a:rPr lang="cs-CZ" kern="120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é varianty</a:t>
            </a:r>
            <a:endParaRPr lang="en-US" kern="120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479D334-84FC-45A1-8EF9-856B5747B7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683398"/>
              </p:ext>
            </p:extLst>
          </p:nvPr>
        </p:nvGraphicFramePr>
        <p:xfrm>
          <a:off x="965200" y="2681856"/>
          <a:ext cx="10261602" cy="3020892"/>
        </p:xfrm>
        <a:graphic>
          <a:graphicData uri="http://schemas.openxmlformats.org/drawingml/2006/table">
            <a:tbl>
              <a:tblPr firstRow="1" firstCol="1" bandRow="1"/>
              <a:tblGrid>
                <a:gridCol w="3627440">
                  <a:extLst>
                    <a:ext uri="{9D8B030D-6E8A-4147-A177-3AD203B41FA5}">
                      <a16:colId xmlns:a16="http://schemas.microsoft.com/office/drawing/2014/main" val="3136099093"/>
                    </a:ext>
                  </a:extLst>
                </a:gridCol>
                <a:gridCol w="2563014">
                  <a:extLst>
                    <a:ext uri="{9D8B030D-6E8A-4147-A177-3AD203B41FA5}">
                      <a16:colId xmlns:a16="http://schemas.microsoft.com/office/drawing/2014/main" val="2328105760"/>
                    </a:ext>
                  </a:extLst>
                </a:gridCol>
                <a:gridCol w="2600403">
                  <a:extLst>
                    <a:ext uri="{9D8B030D-6E8A-4147-A177-3AD203B41FA5}">
                      <a16:colId xmlns:a16="http://schemas.microsoft.com/office/drawing/2014/main" val="1512683319"/>
                    </a:ext>
                  </a:extLst>
                </a:gridCol>
                <a:gridCol w="1470745">
                  <a:extLst>
                    <a:ext uri="{9D8B030D-6E8A-4147-A177-3AD203B41FA5}">
                      <a16:colId xmlns:a16="http://schemas.microsoft.com/office/drawing/2014/main" val="3880681460"/>
                    </a:ext>
                  </a:extLst>
                </a:gridCol>
              </a:tblGrid>
              <a:tr h="431556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Současný stav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Navržený stav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Rozdíl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223643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 potřebný na znovu dodání [min]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343549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karet [ks]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1317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936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968637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Počet skenování [ks]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731699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Mzda brigádník [EUR]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 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 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880670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Softwarové úpravy [EUR]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-2000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881570"/>
                  </a:ext>
                </a:extLst>
              </a:tr>
              <a:tr h="43155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Počáteční investice [EUR]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7640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-7640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336" marR="95336" marT="132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69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10453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341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Times New Roman</vt:lpstr>
      <vt:lpstr>Balík</vt:lpstr>
      <vt:lpstr>Zavedení elektronického Kanbanu pro řízení materiálového toku </vt:lpstr>
      <vt:lpstr>Cíl práce</vt:lpstr>
      <vt:lpstr>Použité metody</vt:lpstr>
      <vt:lpstr>Výchozí stav</vt:lpstr>
      <vt:lpstr>DŮVODY K VYUŽITÍ ELEKTRONICKÉHO KANBANU</vt:lpstr>
      <vt:lpstr>Rozhodování</vt:lpstr>
      <vt:lpstr>ELEKTRONICKÝ KANBAN</vt:lpstr>
      <vt:lpstr>ZMĚNA KANBANOVÝCH KARET</vt:lpstr>
      <vt:lpstr>Ekonomicko-technické zhodnocení navržené varianty</vt:lpstr>
      <vt:lpstr>Otázky vedoucího práce</vt:lpstr>
      <vt:lpstr>Otázky oponenta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Zavedení elektronického Kanbanu pro řízení materiálového toku</dc:title>
  <dc:creator>Kateřina Kurzová</dc:creator>
  <cp:lastModifiedBy>Kateřina Kurzová</cp:lastModifiedBy>
  <cp:revision>4</cp:revision>
  <dcterms:created xsi:type="dcterms:W3CDTF">2020-06-09T18:43:47Z</dcterms:created>
  <dcterms:modified xsi:type="dcterms:W3CDTF">2020-06-09T19:03:51Z</dcterms:modified>
</cp:coreProperties>
</file>