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79" r:id="rId6"/>
    <p:sldId id="280" r:id="rId7"/>
    <p:sldId id="273" r:id="rId8"/>
    <p:sldId id="281" r:id="rId9"/>
    <p:sldId id="282" r:id="rId10"/>
    <p:sldId id="283" r:id="rId11"/>
    <p:sldId id="270" r:id="rId12"/>
    <p:sldId id="284" r:id="rId13"/>
    <p:sldId id="285" r:id="rId14"/>
  </p:sldIdLst>
  <p:sldSz cx="9906000" cy="6858000" type="A4"/>
  <p:notesSz cx="6858000" cy="9144000"/>
  <p:defaultTextStyle>
    <a:defPPr>
      <a:defRPr lang="cs-CZ"/>
    </a:defPPr>
    <a:lvl1pPr marL="0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51850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103701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55552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207403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59254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311105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62956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414807" algn="l" defTabSz="1103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1478"/>
  </p:normalViewPr>
  <p:slideViewPr>
    <p:cSldViewPr>
      <p:cViewPr>
        <p:scale>
          <a:sx n="91" d="100"/>
          <a:sy n="91" d="100"/>
        </p:scale>
        <p:origin x="-1626" y="-72"/>
      </p:cViewPr>
      <p:guideLst>
        <p:guide orient="horz" pos="21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D4865-A5FE-484F-8CED-C2C503AA4ADF}" type="datetimeFigureOut">
              <a:rPr lang="cs-CZ" smtClean="0"/>
              <a:pPr/>
              <a:t>09.06.2020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52E91-E752-4182-ABDC-F3D2D09E7F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84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2E91-E752-4182-ABDC-F3D2D09E7F5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50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52E91-E752-4182-ABDC-F3D2D09E7F5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8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B01-613A-46E5-B725-79BBF29BFB59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11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F84C-5B32-4DA5-92C0-8903B34D95A4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7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6576" y="274639"/>
            <a:ext cx="70786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7A2A-C5BD-49DB-A933-5C0260CAE576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61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1203-478F-4F55-A678-3C2237D94FC5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9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977-A5E0-4737-B799-53F382F417BC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5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5B03-8933-4626-B2D7-7C62371CC61F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0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26B-06EC-4E4B-B945-66B249C4DFAE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37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D1EB-5788-4D07-9216-B5BC2DC9BC54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6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F27-5456-43CA-A1BF-F8B927AA5C72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4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629D-0357-4B54-ACA8-8285C184F1EC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79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7407-AB1B-4728-AC23-E412F88C5C84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63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45BFC-FB53-49A0-A3A6-0F51B89AF7D5}" type="datetime1">
              <a:rPr lang="cs-CZ" smtClean="0"/>
              <a:pPr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03C3-69CC-4987-B350-F3DFF6063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1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76978" y="2"/>
            <a:ext cx="4895479" cy="20584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</a:t>
            </a:r>
            <a:b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A EKONOMICKÁ</a:t>
            </a:r>
            <a:b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  <a:br>
              <a:rPr lang="cs-CZ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4488" y="4725144"/>
            <a:ext cx="6540608" cy="2016457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diplomové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Jana Kučerová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diplomové práce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Ing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Rudolf Kampf, Ph.D. </a:t>
            </a:r>
          </a:p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diplomové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Peter Blaho, PhD.</a:t>
            </a:r>
          </a:p>
          <a:p>
            <a:pPr algn="l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Budějovice, červen 2020</a:t>
            </a:r>
            <a:endParaRPr lang="fr-C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>
                  <a:lumMod val="75000"/>
                </a:schemeClr>
              </a:buClr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ysoká škola technická a ekonomická v Českých Budějovicích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"/>
            <a:ext cx="1856655" cy="18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8446" y="2852936"/>
            <a:ext cx="9389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řešení organizačně-dopravní </a:t>
            </a:r>
          </a:p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situace v Albi ČR a.s.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 prevence, do školení a do bezpečného pracovního prostředí jsou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oproti tomu stojí zdraví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zaměstnanců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lidský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život, které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mají nevyčíslitelnou hodnotu.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41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882898" y="539876"/>
            <a:ext cx="8140204" cy="11160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Doplňující </a:t>
            </a:r>
            <a:r>
              <a:rPr lang="cs-CZ" altLang="cs-CZ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1844828"/>
            <a:ext cx="8707082" cy="4464495"/>
          </a:xfrm>
        </p:spPr>
        <p:txBody>
          <a:bodyPr rtlCol="0"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s-CZ" sz="2400" dirty="0" smtClean="0">
                <a:latin typeface="Arial" charset="0"/>
                <a:ea typeface="Arial" charset="0"/>
                <a:cs typeface="Arial" charset="0"/>
              </a:rPr>
              <a:t>od vedoucího práce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Bude řád schválen v této podobě?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Jaké jsou kategorie zařazení pracovníků a jaké jsou podmínky pro jejich zařazení?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Prosím o vyjádření k „podobnosti“ 19%?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8504" y="548680"/>
            <a:ext cx="89154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1772816"/>
            <a:ext cx="8915400" cy="42484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oponenta: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Budou Vaše návrhy implementované do praxe?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Pokud ano, v čem viděla Vámi popisovaná společnost silné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slabé stránky Vašeho návrhu?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42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4098" name="Picture 2" descr="Žlutočerné výstražné pruhy levé plocha H0 obtisk | Hobby-Rob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30858" r="3246" b="2343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40632" y="1988840"/>
            <a:ext cx="6984776" cy="2592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altLang="cs-CZ" sz="8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Děkuji </a:t>
            </a:r>
          </a:p>
          <a:p>
            <a:pPr>
              <a:defRPr/>
            </a:pPr>
            <a:r>
              <a:rPr lang="cs-CZ" altLang="cs-CZ" sz="8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za pozornost.</a:t>
            </a:r>
            <a:endParaRPr lang="cs-CZ" altLang="cs-CZ" sz="8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908050" y="539875"/>
            <a:ext cx="80899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Cíl diplomové práce</a:t>
            </a:r>
            <a:endParaRPr lang="cs-CZ" altLang="cs-CZ" sz="4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88504" y="2060849"/>
            <a:ext cx="8835632" cy="39302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Cílem práce je provést analýzu organizačně-dopravních procesů s ohledem na možná bezpečnostní rizika u zvolené společnosti, na základě výsledků zpracovat organizačně-dopravní řád pro vybranou společnost.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9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908050" y="539875"/>
            <a:ext cx="80899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Metodika práce</a:t>
            </a:r>
            <a:endParaRPr lang="cs-CZ" altLang="cs-CZ" sz="4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88504" y="1844828"/>
            <a:ext cx="8779089" cy="45361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charset="0"/>
                <a:cs typeface="Arial" charset="0"/>
              </a:rPr>
              <a:t>Sběr </a:t>
            </a:r>
            <a:r>
              <a:rPr lang="cs-CZ" sz="2400" dirty="0" smtClean="0">
                <a:latin typeface="Arial" charset="0"/>
                <a:cs typeface="Arial" charset="0"/>
              </a:rPr>
              <a:t>dat – odborná literatura, </a:t>
            </a:r>
            <a:r>
              <a:rPr lang="cs-CZ" sz="2400" dirty="0" smtClean="0">
                <a:latin typeface="Arial" charset="0"/>
                <a:cs typeface="Arial" charset="0"/>
              </a:rPr>
              <a:t>statistiky, zákony a vyhlášky ČR.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charset="0"/>
                <a:cs typeface="Arial" charset="0"/>
              </a:rPr>
              <a:t>Analýza projektové dokumentace k novostavbě.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charset="0"/>
                <a:cs typeface="Arial" charset="0"/>
              </a:rPr>
              <a:t>Metody hodnocení rizik: Analýza pomocí kontrolního sezamu - Checklist, Metoda Co když - What-if Analysis, Bodová metoda.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altLang="cs-CZ" sz="2400" dirty="0">
              <a:latin typeface="Arial" charset="0"/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882898" y="548680"/>
            <a:ext cx="8140204" cy="11160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Teoretická část</a:t>
            </a:r>
            <a:endParaRPr lang="cs-CZ" altLang="cs-CZ" sz="4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8504" y="1916832"/>
            <a:ext cx="8915400" cy="413305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Logistika.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 rizik – postup při stanovení rizik, metody hodnocení rizik BOZP.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Bezpečnost a ochrana zdraví při práci – legislativa, práva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povinnosti zaměstnance a zaměstnavatele, kategorizace práce.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Provozní řád skladu – jeho náležitosti, požadavky na bezpečnost práce ve skladu.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0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882898" y="404664"/>
            <a:ext cx="8140204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Praktická část</a:t>
            </a:r>
            <a:endParaRPr lang="cs-CZ" altLang="cs-CZ" sz="4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60512" y="1628800"/>
            <a:ext cx="8915400" cy="46805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o objektu: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novostavba skladové haly s administrativně technickým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sociálním vestavkem,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výstavba zahájena v roce 2018, dokončení v roce 2020.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Podklady pro vyhodnocení bezpečnostních rizik: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předpokládaná rizika na základě projektové dokumentace,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ředpokládaná rizika dle výročních zpráv Státního úřadu inspekce práce.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5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42617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Zvýšená hodnota rizika u následujících činností: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2132856"/>
            <a:ext cx="8915400" cy="39933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Ruční manipulace s břemenem.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Provoz manipulátorů.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v rámci činností lze považovat za největší hrozbu z hlediska bezpečnosti práce lidský faktor.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2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050" y="332656"/>
            <a:ext cx="80899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latin typeface="Arial" charset="0"/>
                <a:cs typeface="Arial" charset="0"/>
              </a:rPr>
              <a:t>Návrhy řešení</a:t>
            </a:r>
            <a:endParaRPr lang="cs-CZ" sz="4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48543" y="1643023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Asistenční b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ezpečnostní systém pro komunikaci manipulátorů a osob.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69" y="2852936"/>
            <a:ext cx="59766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8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Návrhy řešení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484787"/>
            <a:ext cx="8915400" cy="46413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Světelná projekce bezpečnostního značení.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3" y="2420888"/>
            <a:ext cx="301223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04" y="2420888"/>
            <a:ext cx="3147116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0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Splnění cíle diplomové práce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504" y="1772817"/>
            <a:ext cx="89154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Organizačně-dopravní řád distribučního skladu.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Bezpečnostní pokyny.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Brožura pro zaměstnance.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03C3-69CC-4987-B350-F3DFF606373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99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319</Words>
  <Application>Microsoft Office PowerPoint</Application>
  <PresentationFormat>A4 (210 x 297 mm)</PresentationFormat>
  <Paragraphs>70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 VYSOKÁ ŠKOLA TECHNICKÁ A EKONOMICKÁ V ČESKÝCH BUDĚJOVICÍCH </vt:lpstr>
      <vt:lpstr>Cíl diplomové práce</vt:lpstr>
      <vt:lpstr>Metodika práce</vt:lpstr>
      <vt:lpstr>Teoretická část</vt:lpstr>
      <vt:lpstr>Praktická část</vt:lpstr>
      <vt:lpstr>Zvýšená hodnota rizika u následujících činností:</vt:lpstr>
      <vt:lpstr>Návrhy řešení</vt:lpstr>
      <vt:lpstr>Návrhy řešení</vt:lpstr>
      <vt:lpstr>Splnění cíle diplomové práce</vt:lpstr>
      <vt:lpstr>Závěr</vt:lpstr>
      <vt:lpstr>Doplňující dotazy</vt:lpstr>
      <vt:lpstr>Doplňující dotazy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bezpečnosti a plynulosti silničního provozu ve vybrané lokalitě</dc:title>
  <dc:creator>Miroslav Šťastný</dc:creator>
  <cp:lastModifiedBy>Jana Kučerová</cp:lastModifiedBy>
  <cp:revision>126</cp:revision>
  <dcterms:created xsi:type="dcterms:W3CDTF">2017-06-08T19:39:07Z</dcterms:created>
  <dcterms:modified xsi:type="dcterms:W3CDTF">2020-06-09T19:10:43Z</dcterms:modified>
</cp:coreProperties>
</file>