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3" r:id="rId9"/>
    <p:sldId id="271" r:id="rId10"/>
    <p:sldId id="272" r:id="rId11"/>
    <p:sldId id="264" r:id="rId12"/>
    <p:sldId id="269" r:id="rId13"/>
    <p:sldId id="266" r:id="rId14"/>
    <p:sldId id="267" r:id="rId15"/>
    <p:sldId id="268" r:id="rId16"/>
  </p:sldIdLst>
  <p:sldSz cx="9721850" cy="7200900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FF"/>
    <a:srgbClr val="CC66FF"/>
    <a:srgbClr val="66FF33"/>
    <a:srgbClr val="00FF00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96" autoAdjust="0"/>
    <p:restoredTop sz="94660"/>
  </p:normalViewPr>
  <p:slideViewPr>
    <p:cSldViewPr>
      <p:cViewPr varScale="1">
        <p:scale>
          <a:sx n="82" d="100"/>
          <a:sy n="82" d="100"/>
        </p:scale>
        <p:origin x="-1470" y="-90"/>
      </p:cViewPr>
      <p:guideLst>
        <p:guide orient="horz" pos="2268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4"/>
  <c:chart>
    <c:view3D>
      <c:rAngAx val="1"/>
    </c:view3D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>
        <c:manualLayout>
          <c:layoutTarget val="inner"/>
          <c:xMode val="edge"/>
          <c:yMode val="edge"/>
          <c:x val="0.16806429493845929"/>
          <c:y val="2.0803870104472242E-2"/>
          <c:w val="0.69974080888655266"/>
          <c:h val="0.65605249343832039"/>
        </c:manualLayout>
      </c:layout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Procentuální podíl z celkové spotřeby </c:v>
                </c:pt>
              </c:strCache>
            </c:strRef>
          </c:tx>
          <c:spPr>
            <a:solidFill>
              <a:srgbClr val="DCB9FF"/>
            </a:solidFill>
            <a:ln>
              <a:noFill/>
            </a:ln>
          </c:spPr>
          <c:dLbls>
            <c:dLbl>
              <c:idx val="0"/>
              <c:layout>
                <c:manualLayout>
                  <c:x val="2.1770682148040642E-2"/>
                  <c:y val="-2.0915032679738568E-2"/>
                </c:manualLayout>
              </c:layout>
              <c:showVal val="1"/>
            </c:dLbl>
            <c:dLbl>
              <c:idx val="1"/>
              <c:layout>
                <c:manualLayout>
                  <c:x val="2.0319189056375211E-2"/>
                  <c:y val="-1.5686480366424789E-2"/>
                </c:manualLayout>
              </c:layout>
              <c:showVal val="1"/>
            </c:dLbl>
            <c:dLbl>
              <c:idx val="2"/>
              <c:layout>
                <c:manualLayout>
                  <c:x val="8.7082728592162567E-3"/>
                  <c:y val="-1.830065359477124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64.23</c:v>
                </c:pt>
                <c:pt idx="1">
                  <c:v>29.259999999999987</c:v>
                </c:pt>
                <c:pt idx="2">
                  <c:v>6.51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Procentuální podíl z celkového počtu položek</c:v>
                </c:pt>
              </c:strCache>
            </c:strRef>
          </c:tx>
          <c:spPr>
            <a:solidFill>
              <a:srgbClr val="C2E7FE"/>
            </a:solidFill>
            <a:ln>
              <a:noFill/>
            </a:ln>
          </c:spPr>
          <c:dLbls>
            <c:dLbl>
              <c:idx val="0"/>
              <c:layout>
                <c:manualLayout>
                  <c:x val="2.0319303338171262E-2"/>
                  <c:y val="-1.3071895424836603E-2"/>
                </c:manualLayout>
              </c:layout>
              <c:showVal val="1"/>
            </c:dLbl>
            <c:dLbl>
              <c:idx val="1"/>
              <c:layout>
                <c:manualLayout>
                  <c:x val="2.0319303338171262E-2"/>
                  <c:y val="-2.0915238536359383E-2"/>
                </c:manualLayout>
              </c:layout>
              <c:showVal val="1"/>
            </c:dLbl>
            <c:dLbl>
              <c:idx val="2"/>
              <c:layout>
                <c:manualLayout>
                  <c:x val="1.4513788098693761E-2"/>
                  <c:y val="-2.091503267973856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14.29</c:v>
                </c:pt>
                <c:pt idx="1">
                  <c:v>28.57</c:v>
                </c:pt>
                <c:pt idx="2">
                  <c:v>57.14</c:v>
                </c:pt>
              </c:numCache>
            </c:numRef>
          </c:val>
        </c:ser>
        <c:shape val="box"/>
        <c:axId val="100254848"/>
        <c:axId val="100256768"/>
        <c:axId val="0"/>
      </c:bar3DChart>
      <c:catAx>
        <c:axId val="1002548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Kategorie</a:t>
                </a:r>
              </a:p>
            </c:rich>
          </c:tx>
          <c:layout>
            <c:manualLayout>
              <c:xMode val="edge"/>
              <c:yMode val="edge"/>
              <c:x val="0.4426011679599558"/>
              <c:y val="0.75444495908599662"/>
            </c:manualLayout>
          </c:layout>
        </c:title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0256768"/>
        <c:crosses val="autoZero"/>
        <c:auto val="1"/>
        <c:lblAlgn val="ctr"/>
        <c:lblOffset val="100"/>
      </c:catAx>
      <c:valAx>
        <c:axId val="100256768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cs-CZ" sz="1200"/>
                  <a:t>Procentuální podíl </a:t>
                </a:r>
                <a:br>
                  <a:rPr lang="cs-CZ" sz="1200"/>
                </a:br>
                <a:r>
                  <a:rPr lang="cs-CZ" sz="1200" b="0"/>
                  <a:t>(v %)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0254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3010868198804669E-2"/>
          <c:y val="0.85953188204415631"/>
          <c:w val="0.47141583717129698"/>
          <c:h val="9.1393752251556784E-2"/>
        </c:manualLayout>
      </c:layout>
      <c:txPr>
        <a:bodyPr/>
        <a:lstStyle/>
        <a:p>
          <a:pPr>
            <a:defRPr sz="1200"/>
          </a:pPr>
          <a:endParaRPr lang="cs-CZ"/>
        </a:p>
      </c:txPr>
    </c:legend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4"/>
  <c:chart>
    <c:view3D>
      <c:rAngAx val="1"/>
    </c:view3D>
    <c:sideWall>
      <c:spPr>
        <a:solidFill>
          <a:schemeClr val="bg1">
            <a:lumMod val="95000"/>
          </a:schemeClr>
        </a:solidFill>
      </c:spPr>
    </c:sideWall>
    <c:backWall>
      <c:spPr>
        <a:solidFill>
          <a:schemeClr val="bg1">
            <a:lumMod val="95000"/>
          </a:schemeClr>
        </a:solidFill>
      </c:spPr>
    </c:backWall>
    <c:plotArea>
      <c:layout>
        <c:manualLayout>
          <c:layoutTarget val="inner"/>
          <c:xMode val="edge"/>
          <c:yMode val="edge"/>
          <c:x val="0.16806429493845926"/>
          <c:y val="2.1344449590859974E-2"/>
          <c:w val="0.70844908174576859"/>
          <c:h val="0.66389563069322255"/>
        </c:manualLayout>
      </c:layout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Procentuální podíl z celkové spotřeby </c:v>
                </c:pt>
              </c:strCache>
            </c:strRef>
          </c:tx>
          <c:spPr>
            <a:solidFill>
              <a:srgbClr val="DCB9FF"/>
            </a:solidFill>
            <a:ln>
              <a:noFill/>
            </a:ln>
          </c:spPr>
          <c:dLbls>
            <c:dLbl>
              <c:idx val="0"/>
              <c:layout>
                <c:manualLayout>
                  <c:x val="2.0319303338171262E-2"/>
                  <c:y val="-1.3071895424836603E-2"/>
                </c:manualLayout>
              </c:layout>
              <c:showVal val="1"/>
            </c:dLbl>
            <c:dLbl>
              <c:idx val="1"/>
              <c:layout>
                <c:manualLayout>
                  <c:x val="8.7082728592162567E-3"/>
                  <c:y val="-1.045751633986928E-2"/>
                </c:manualLayout>
              </c:layout>
              <c:showVal val="1"/>
            </c:dLbl>
            <c:dLbl>
              <c:idx val="2"/>
              <c:layout>
                <c:manualLayout>
                  <c:x val="7.2568940493468806E-3"/>
                  <c:y val="-1.830065359477124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78.709999999999994</c:v>
                </c:pt>
                <c:pt idx="1">
                  <c:v>15.92</c:v>
                </c:pt>
                <c:pt idx="2">
                  <c:v>5.37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Procentuální podíl z celkového počtu položek</c:v>
                </c:pt>
              </c:strCache>
            </c:strRef>
          </c:tx>
          <c:spPr>
            <a:solidFill>
              <a:srgbClr val="C2E7FE"/>
            </a:solidFill>
            <a:ln>
              <a:noFill/>
            </a:ln>
          </c:spPr>
          <c:dLbls>
            <c:dLbl>
              <c:idx val="0"/>
              <c:layout>
                <c:manualLayout>
                  <c:x val="1.8867924528301886E-2"/>
                  <c:y val="-1.3071895424836603E-2"/>
                </c:manualLayout>
              </c:layout>
              <c:showVal val="1"/>
            </c:dLbl>
            <c:dLbl>
              <c:idx val="1"/>
              <c:layout>
                <c:manualLayout>
                  <c:x val="2.3222060957910011E-2"/>
                  <c:y val="-2.0915032679738564E-2"/>
                </c:manualLayout>
              </c:layout>
              <c:showVal val="1"/>
            </c:dLbl>
            <c:dLbl>
              <c:idx val="2"/>
              <c:layout>
                <c:manualLayout>
                  <c:x val="2.0319303338171155E-2"/>
                  <c:y val="-1.5686274509803921E-2"/>
                </c:manualLayout>
              </c:layout>
              <c:showVal val="1"/>
            </c:dLbl>
            <c:delete val="1"/>
          </c:dLbls>
          <c:cat>
            <c:strRef>
              <c:f>List1!$A$2:$A$4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10.53</c:v>
                </c:pt>
                <c:pt idx="1">
                  <c:v>26.32</c:v>
                </c:pt>
                <c:pt idx="2">
                  <c:v>63.15</c:v>
                </c:pt>
              </c:numCache>
            </c:numRef>
          </c:val>
        </c:ser>
        <c:shape val="box"/>
        <c:axId val="158295936"/>
        <c:axId val="157749248"/>
        <c:axId val="0"/>
      </c:bar3DChart>
      <c:catAx>
        <c:axId val="158295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Kategorie</a:t>
                </a:r>
              </a:p>
            </c:rich>
          </c:tx>
          <c:layout>
            <c:manualLayout>
              <c:xMode val="edge"/>
              <c:yMode val="edge"/>
              <c:x val="0.44985806200930262"/>
              <c:y val="0.75705933817096394"/>
            </c:manualLayout>
          </c:layout>
        </c:title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7749248"/>
        <c:crosses val="autoZero"/>
        <c:auto val="1"/>
        <c:lblAlgn val="ctr"/>
        <c:lblOffset val="100"/>
      </c:catAx>
      <c:valAx>
        <c:axId val="157749248"/>
        <c:scaling>
          <c:orientation val="minMax"/>
          <c:max val="100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cs-CZ" sz="1200"/>
                  <a:t>Procentuální podíl </a:t>
                </a:r>
                <a:br>
                  <a:rPr lang="cs-CZ" sz="1200"/>
                </a:br>
                <a:r>
                  <a:rPr lang="cs-CZ" sz="1200" b="0"/>
                  <a:t>(v %)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8295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7045701290241483E-2"/>
          <c:y val="0.85953188204415631"/>
          <c:w val="0.49754065574894585"/>
          <c:h val="9.139375225155677E-2"/>
        </c:manualLayout>
      </c:layout>
      <c:txPr>
        <a:bodyPr/>
        <a:lstStyle/>
        <a:p>
          <a:pPr>
            <a:defRPr sz="1200"/>
          </a:pPr>
          <a:endParaRPr lang="cs-CZ"/>
        </a:p>
      </c:txPr>
    </c:legend>
    <c:plotVisOnly val="1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AngAx val="1"/>
    </c:view3D>
    <c:floor>
      <c:spPr>
        <a:solidFill>
          <a:sysClr val="window" lastClr="FFFFFF">
            <a:lumMod val="95000"/>
          </a:sysClr>
        </a:solidFill>
      </c:spPr>
    </c:floor>
    <c:sideWall>
      <c:spPr>
        <a:solidFill>
          <a:sysClr val="window" lastClr="FFFFFF">
            <a:lumMod val="95000"/>
          </a:sysClr>
        </a:solidFill>
      </c:spPr>
    </c:sideWall>
    <c:backWall>
      <c:spPr>
        <a:solidFill>
          <a:sysClr val="window" lastClr="FFFFFF">
            <a:lumMod val="95000"/>
          </a:sysClr>
        </a:solidFill>
      </c:spPr>
    </c:backWall>
    <c:plotArea>
      <c:layout>
        <c:manualLayout>
          <c:layoutTarget val="inner"/>
          <c:xMode val="edge"/>
          <c:yMode val="edge"/>
          <c:x val="0.15742274249529162"/>
          <c:y val="6.9395480894357417E-2"/>
          <c:w val="0.65978994506066879"/>
          <c:h val="0.68226714651711617"/>
        </c:manualLayout>
      </c:layout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DCB9FF"/>
            </a:solidFill>
          </c:spPr>
          <c:dLbls>
            <c:dLbl>
              <c:idx val="0"/>
              <c:layout>
                <c:manualLayout>
                  <c:x val="2.542251527296293E-2"/>
                  <c:y val="-2.5154496920864303E-2"/>
                </c:manualLayout>
              </c:layout>
              <c:tx>
                <c:rich>
                  <a:bodyPr/>
                  <a:lstStyle/>
                  <a:p>
                    <a:r>
                      <a:rPr lang="cs-CZ" dirty="0" smtClean="0"/>
                      <a:t> </a:t>
                    </a:r>
                    <a:r>
                      <a:rPr lang="en-US" dirty="0" smtClean="0"/>
                      <a:t>85560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9030206177134912E-2"/>
                  <c:y val="-2.377871033270700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List1!$A$2:$A$3</c:f>
              <c:strCache>
                <c:ptCount val="2"/>
                <c:pt idx="0">
                  <c:v>1. třída</c:v>
                </c:pt>
                <c:pt idx="1">
                  <c:v>2. třída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85560</c:v>
                </c:pt>
                <c:pt idx="1">
                  <c:v>118110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Návrh</c:v>
                </c:pt>
              </c:strCache>
            </c:strRef>
          </c:tx>
          <c:spPr>
            <a:solidFill>
              <a:srgbClr val="C2E7FE"/>
            </a:solidFill>
          </c:spPr>
          <c:dLbls>
            <c:dLbl>
              <c:idx val="0"/>
              <c:layout>
                <c:manualLayout>
                  <c:x val="3.1814824368790934E-2"/>
                  <c:y val="-3.3447866186449696E-2"/>
                </c:manualLayout>
              </c:layout>
              <c:showVal val="1"/>
            </c:dLbl>
            <c:dLbl>
              <c:idx val="1"/>
              <c:layout>
                <c:manualLayout>
                  <c:x val="3.0070025984484813E-2"/>
                  <c:y val="-3.424438684593421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List1!$A$2:$A$3</c:f>
              <c:strCache>
                <c:ptCount val="2"/>
                <c:pt idx="0">
                  <c:v>1. třída</c:v>
                </c:pt>
                <c:pt idx="1">
                  <c:v>2. třída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76570</c:v>
                </c:pt>
                <c:pt idx="1">
                  <c:v>112220</c:v>
                </c:pt>
              </c:numCache>
            </c:numRef>
          </c:val>
        </c:ser>
        <c:shape val="box"/>
        <c:axId val="157907200"/>
        <c:axId val="157921664"/>
        <c:axId val="0"/>
      </c:bar3DChart>
      <c:catAx>
        <c:axId val="1579072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Materiálové</a:t>
                </a:r>
                <a:r>
                  <a:rPr lang="cs-CZ" sz="1200" baseline="0"/>
                  <a:t> třídy</a:t>
                </a:r>
                <a:endParaRPr lang="cs-CZ" sz="1200"/>
              </a:p>
            </c:rich>
          </c:tx>
          <c:layout>
            <c:manualLayout>
              <c:xMode val="edge"/>
              <c:yMode val="edge"/>
              <c:x val="0.3854670125595695"/>
              <c:y val="0.82937162266481423"/>
            </c:manualLayout>
          </c:layout>
        </c:title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7921664"/>
        <c:crosses val="autoZero"/>
        <c:auto val="1"/>
        <c:lblAlgn val="ctr"/>
        <c:lblOffset val="100"/>
      </c:catAx>
      <c:valAx>
        <c:axId val="157921664"/>
        <c:scaling>
          <c:orientation val="minMax"/>
          <c:max val="1200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cs-CZ" sz="1200"/>
                  <a:t>Náklady na pořízení </a:t>
                </a:r>
                <a:br>
                  <a:rPr lang="cs-CZ" sz="1200"/>
                </a:br>
                <a:r>
                  <a:rPr lang="cs-CZ" sz="1200" b="0"/>
                  <a:t>(v Kč)</a:t>
                </a:r>
              </a:p>
            </c:rich>
          </c:tx>
          <c:layout>
            <c:manualLayout>
              <c:xMode val="edge"/>
              <c:yMode val="edge"/>
              <c:x val="2.4843608966481689E-2"/>
              <c:y val="0.21338763173154249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7907200"/>
        <c:crosses val="autoZero"/>
        <c:crossBetween val="between"/>
        <c:majorUnit val="20000"/>
      </c:valAx>
    </c:plotArea>
    <c:legend>
      <c:legendPos val="r"/>
      <c:layout/>
      <c:txPr>
        <a:bodyPr/>
        <a:lstStyle/>
        <a:p>
          <a:pPr>
            <a:defRPr sz="1200"/>
          </a:pPr>
          <a:endParaRPr lang="cs-CZ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AngAx val="1"/>
    </c:view3D>
    <c:floor>
      <c:spPr>
        <a:solidFill>
          <a:sysClr val="window" lastClr="FFFFFF">
            <a:lumMod val="95000"/>
          </a:sysClr>
        </a:solidFill>
      </c:spPr>
    </c:floor>
    <c:sideWall>
      <c:spPr>
        <a:solidFill>
          <a:srgbClr val="F2F2F2"/>
        </a:solidFill>
      </c:spPr>
    </c:sideWall>
    <c:backWall>
      <c:spPr>
        <a:solidFill>
          <a:srgbClr val="F2F2F2"/>
        </a:solidFill>
      </c:spPr>
    </c:backWall>
    <c:plotArea>
      <c:layout>
        <c:manualLayout>
          <c:layoutTarget val="inner"/>
          <c:xMode val="edge"/>
          <c:yMode val="edge"/>
          <c:x val="0.17021685741655021"/>
          <c:y val="9.3266662770228145E-2"/>
          <c:w val="0.6579636837680467"/>
          <c:h val="0.62221036709846667"/>
        </c:manualLayout>
      </c:layout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DCB9FF"/>
            </a:solidFill>
          </c:spPr>
          <c:dLbls>
            <c:dLbl>
              <c:idx val="0"/>
              <c:layout>
                <c:manualLayout>
                  <c:x val="2.0319303338171262E-2"/>
                  <c:y val="-2.8758169934640518E-2"/>
                </c:manualLayout>
              </c:layout>
              <c:showVal val="1"/>
            </c:dLbl>
            <c:dLbl>
              <c:idx val="1"/>
              <c:layout>
                <c:manualLayout>
                  <c:x val="2.1832205868123664E-2"/>
                  <c:y val="-2.693044518123605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List1!$A$2:$A$3</c:f>
              <c:strCache>
                <c:ptCount val="2"/>
                <c:pt idx="0">
                  <c:v>1. třída</c:v>
                </c:pt>
                <c:pt idx="1">
                  <c:v>2. třída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196180.69</c:v>
                </c:pt>
                <c:pt idx="1">
                  <c:v>157465.24000000011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Návrh</c:v>
                </c:pt>
              </c:strCache>
            </c:strRef>
          </c:tx>
          <c:spPr>
            <a:solidFill>
              <a:srgbClr val="C2E7FE"/>
            </a:solidFill>
          </c:spPr>
          <c:dLbls>
            <c:dLbl>
              <c:idx val="0"/>
              <c:layout>
                <c:manualLayout>
                  <c:x val="3.4138177971034148E-2"/>
                  <c:y val="-2.8965732078921145E-2"/>
                </c:manualLayout>
              </c:layout>
              <c:showVal val="1"/>
            </c:dLbl>
            <c:dLbl>
              <c:idx val="1"/>
              <c:layout>
                <c:manualLayout>
                  <c:x val="3.3983584342305403E-2"/>
                  <c:y val="-2.236615877815239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List1!$A$2:$A$3</c:f>
              <c:strCache>
                <c:ptCount val="2"/>
                <c:pt idx="0">
                  <c:v>1. třída</c:v>
                </c:pt>
                <c:pt idx="1">
                  <c:v>2. třída</c:v>
                </c:pt>
              </c:strCache>
            </c:strRef>
          </c:cat>
          <c:val>
            <c:numRef>
              <c:f>List1!$C$2:$C$3</c:f>
              <c:numCache>
                <c:formatCode>#,##0.00</c:formatCode>
                <c:ptCount val="2"/>
                <c:pt idx="0" formatCode="General">
                  <c:v>163089.78</c:v>
                </c:pt>
                <c:pt idx="1">
                  <c:v>135156.07</c:v>
                </c:pt>
              </c:numCache>
            </c:numRef>
          </c:val>
        </c:ser>
        <c:shape val="box"/>
        <c:axId val="158162944"/>
        <c:axId val="158262400"/>
        <c:axId val="0"/>
      </c:bar3DChart>
      <c:catAx>
        <c:axId val="1581629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Materiálové</a:t>
                </a:r>
                <a:r>
                  <a:rPr lang="cs-CZ" sz="1200" baseline="0"/>
                  <a:t> třídy</a:t>
                </a:r>
                <a:endParaRPr lang="cs-CZ" sz="1200"/>
              </a:p>
            </c:rich>
          </c:tx>
          <c:layout>
            <c:manualLayout>
              <c:xMode val="edge"/>
              <c:yMode val="edge"/>
              <c:x val="0.40153251888506686"/>
              <c:y val="0.80051402398229621"/>
            </c:manualLayout>
          </c:layout>
        </c:title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8262400"/>
        <c:crosses val="autoZero"/>
        <c:auto val="1"/>
        <c:lblAlgn val="ctr"/>
        <c:lblOffset val="100"/>
      </c:catAx>
      <c:valAx>
        <c:axId val="158262400"/>
        <c:scaling>
          <c:orientation val="minMax"/>
          <c:max val="2000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cs-CZ" sz="1200" dirty="0"/>
                  <a:t>Náklady na skladování </a:t>
                </a:r>
                <a:br>
                  <a:rPr lang="cs-CZ" sz="1200" dirty="0"/>
                </a:br>
                <a:r>
                  <a:rPr lang="cs-CZ" sz="1200" b="0" dirty="0"/>
                  <a:t>(v Kč)</a:t>
                </a:r>
              </a:p>
            </c:rich>
          </c:tx>
          <c:layout>
            <c:manualLayout>
              <c:xMode val="edge"/>
              <c:yMode val="edge"/>
              <c:x val="3.6740749750411056E-2"/>
              <c:y val="0.1787408615027251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58162944"/>
        <c:crosses val="autoZero"/>
        <c:crossBetween val="between"/>
        <c:majorUnit val="40000"/>
      </c:valAx>
    </c:plotArea>
    <c:legend>
      <c:legendPos val="r"/>
      <c:layout>
        <c:manualLayout>
          <c:xMode val="edge"/>
          <c:yMode val="edge"/>
          <c:x val="0.83536358753414153"/>
          <c:y val="0.37429303689979926"/>
          <c:w val="0.10948401769082201"/>
          <c:h val="0.17559693273634919"/>
        </c:manualLayout>
      </c:layout>
      <c:txPr>
        <a:bodyPr/>
        <a:lstStyle/>
        <a:p>
          <a:pPr>
            <a:defRPr sz="1200"/>
          </a:pPr>
          <a:endParaRPr lang="cs-CZ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AngAx val="1"/>
    </c:view3D>
    <c:floor>
      <c:spPr>
        <a:solidFill>
          <a:srgbClr val="F2F2F2"/>
        </a:solidFill>
      </c:spPr>
    </c:floor>
    <c:sideWall>
      <c:spPr>
        <a:solidFill>
          <a:srgbClr val="F2F2F2"/>
        </a:solidFill>
      </c:spPr>
    </c:sideWall>
    <c:backWall>
      <c:spPr>
        <a:solidFill>
          <a:srgbClr val="F2F2F2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Současný stav</c:v>
                </c:pt>
              </c:strCache>
            </c:strRef>
          </c:tx>
          <c:spPr>
            <a:solidFill>
              <a:srgbClr val="DCB9FF"/>
            </a:solidFill>
          </c:spPr>
          <c:dLbls>
            <c:dLbl>
              <c:idx val="0"/>
              <c:layout>
                <c:manualLayout>
                  <c:x val="2.7680096227298001E-2"/>
                  <c:y val="-2.7525033362262849E-2"/>
                </c:manualLayout>
              </c:layout>
              <c:showVal val="1"/>
            </c:dLbl>
            <c:dLbl>
              <c:idx val="1"/>
              <c:layout>
                <c:manualLayout>
                  <c:x val="1.9284954386021048E-2"/>
                  <c:y val="-3.644315246683734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List1!$A$2:$A$3</c:f>
              <c:strCache>
                <c:ptCount val="2"/>
                <c:pt idx="0">
                  <c:v>1. třída</c:v>
                </c:pt>
                <c:pt idx="1">
                  <c:v>2. třída</c:v>
                </c:pt>
              </c:strCache>
            </c:strRef>
          </c:cat>
          <c:val>
            <c:numRef>
              <c:f>List1!$B$2:$B$3</c:f>
              <c:numCache>
                <c:formatCode>#,##0.00</c:formatCode>
                <c:ptCount val="2"/>
                <c:pt idx="0" formatCode="#,##0">
                  <c:v>2805039.19</c:v>
                </c:pt>
                <c:pt idx="1">
                  <c:v>2242152.63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Návrh</c:v>
                </c:pt>
              </c:strCache>
            </c:strRef>
          </c:tx>
          <c:spPr>
            <a:solidFill>
              <a:srgbClr val="C2E7FE"/>
            </a:solidFill>
          </c:spPr>
          <c:dLbls>
            <c:dLbl>
              <c:idx val="0"/>
              <c:layout>
                <c:manualLayout>
                  <c:x val="4.1685622497830289E-2"/>
                  <c:y val="-3.6804512174763306E-2"/>
                </c:manualLayout>
              </c:layout>
              <c:showVal val="1"/>
            </c:dLbl>
            <c:dLbl>
              <c:idx val="1"/>
              <c:layout>
                <c:manualLayout>
                  <c:x val="4.5148540392668156E-2"/>
                  <c:y val="-2.892329323640390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cat>
            <c:strRef>
              <c:f>List1!$A$2:$A$3</c:f>
              <c:strCache>
                <c:ptCount val="2"/>
                <c:pt idx="0">
                  <c:v>1. třída</c:v>
                </c:pt>
                <c:pt idx="1">
                  <c:v>2. třída</c:v>
                </c:pt>
              </c:strCache>
            </c:strRef>
          </c:cat>
          <c:val>
            <c:numRef>
              <c:f>List1!$C$2:$C$3</c:f>
              <c:numCache>
                <c:formatCode>#,##0.00</c:formatCode>
                <c:ptCount val="2"/>
                <c:pt idx="0">
                  <c:v>2331550.2599999998</c:v>
                </c:pt>
                <c:pt idx="1">
                  <c:v>1922369.3</c:v>
                </c:pt>
              </c:numCache>
            </c:numRef>
          </c:val>
        </c:ser>
        <c:shape val="box"/>
        <c:axId val="124947456"/>
        <c:axId val="124961920"/>
        <c:axId val="0"/>
      </c:bar3DChart>
      <c:catAx>
        <c:axId val="124947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cs-CZ" sz="1200"/>
                  <a:t>Materiálové třídy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24961920"/>
        <c:crosses val="autoZero"/>
        <c:auto val="1"/>
        <c:lblAlgn val="ctr"/>
        <c:lblOffset val="100"/>
      </c:catAx>
      <c:valAx>
        <c:axId val="1249619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cs-CZ" sz="1200"/>
                  <a:t>Vázanost kapitálu v zásobách </a:t>
                </a:r>
                <a:br>
                  <a:rPr lang="cs-CZ" sz="1200"/>
                </a:br>
                <a:r>
                  <a:rPr lang="cs-CZ" sz="1200" b="0"/>
                  <a:t>(v Kč)</a:t>
                </a:r>
              </a:p>
            </c:rich>
          </c:tx>
          <c:layout/>
        </c:title>
        <c:numFmt formatCode="#,##0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249474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cs-CZ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2" y="0"/>
            <a:ext cx="9721849" cy="5392202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9139" y="3523640"/>
            <a:ext cx="8587634" cy="1757020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9139" y="1920240"/>
            <a:ext cx="8587634" cy="1574597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384751"/>
            <a:ext cx="9721850" cy="4800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7015937" y="0"/>
            <a:ext cx="48609" cy="72009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7067785" y="0"/>
            <a:ext cx="2673510" cy="72009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10374" y="288373"/>
            <a:ext cx="2025385" cy="614410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86093" y="320042"/>
            <a:ext cx="6400217" cy="61441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07470" y="6696335"/>
            <a:ext cx="4078843" cy="38338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8749665" cy="1315364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721850" cy="2732646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732646"/>
            <a:ext cx="9721850" cy="4800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7192" y="124815"/>
            <a:ext cx="8519581" cy="1718615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7471" y="1920240"/>
            <a:ext cx="8529303" cy="72009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86092" y="1862633"/>
            <a:ext cx="4293817" cy="4855007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41942" y="1862633"/>
            <a:ext cx="4293817" cy="4855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86093" y="1783939"/>
            <a:ext cx="4295506" cy="751123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3" y="2571988"/>
            <a:ext cx="4295506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938566" y="1783939"/>
            <a:ext cx="4297192" cy="751123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38566" y="2571988"/>
            <a:ext cx="4297192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445" y="160020"/>
            <a:ext cx="2683231" cy="102732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10186" y="1830290"/>
            <a:ext cx="6294793" cy="47868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8445" y="1816519"/>
            <a:ext cx="2624900" cy="480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3036206" y="0"/>
            <a:ext cx="48609" cy="152659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3036206" y="0"/>
            <a:ext cx="48609" cy="152659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993" y="163221"/>
            <a:ext cx="2684726" cy="102732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87312" y="1559048"/>
            <a:ext cx="6642197" cy="564185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4993" y="1814627"/>
            <a:ext cx="2624900" cy="480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4994" y="1228954"/>
            <a:ext cx="2683231" cy="211226"/>
          </a:xfrm>
        </p:spPr>
        <p:txBody>
          <a:bodyPr/>
          <a:lstStyle/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036206" y="0"/>
            <a:ext cx="48609" cy="72009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3036206" y="0"/>
            <a:ext cx="48609" cy="72009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27656" y="1228954"/>
            <a:ext cx="5522011" cy="21122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866327" y="1228954"/>
            <a:ext cx="780240" cy="211226"/>
          </a:xfrm>
        </p:spPr>
        <p:txBody>
          <a:bodyPr/>
          <a:lstStyle/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507690"/>
            <a:ext cx="9721850" cy="4800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2" y="2"/>
            <a:ext cx="9721849" cy="15054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86094" y="160020"/>
            <a:ext cx="8749665" cy="1313615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86094" y="1863952"/>
            <a:ext cx="8749665" cy="485688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86092" y="6800849"/>
            <a:ext cx="2268432" cy="288036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77C3564-21E0-46D7-A086-B9C31211578B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07468" y="6800849"/>
            <a:ext cx="5855777" cy="288036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22868" y="6800849"/>
            <a:ext cx="780240" cy="288036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117F437-FE4E-48B3-86D5-391C48815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13823" y="2957508"/>
            <a:ext cx="9408027" cy="180023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50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Racionalizace procesů v oblasti zásobovací logistiky ve vybraném podniku</a:t>
            </a:r>
            <a:endParaRPr lang="cs-CZ" sz="5000" dirty="0">
              <a:solidFill>
                <a:schemeClr val="accent6">
                  <a:lumMod val="40000"/>
                  <a:lumOff val="6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4927" y="5243524"/>
            <a:ext cx="9476923" cy="1800212"/>
          </a:xfrm>
        </p:spPr>
        <p:txBody>
          <a:bodyPr>
            <a:noAutofit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Autor práce: Bc. Šárka Křížková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Vedoucí práce: Ing. Ondrej Stopka, PhD.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Oponent práce: Ing. Eva 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Brumerčíková</a:t>
            </a:r>
            <a:r>
              <a:rPr lang="cs-CZ" sz="24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, PhD.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České Budějovice, červen 2020</a:t>
            </a:r>
            <a:endParaRPr lang="cs-CZ" sz="2400" dirty="0">
              <a:solidFill>
                <a:schemeClr val="tx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46281" y="742930"/>
            <a:ext cx="7575569" cy="1500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Vysoká škola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 technická a ekonomická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dirty="0">
                <a:solidFill>
                  <a:schemeClr val="tx1">
                    <a:lumMod val="7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v</a:t>
            </a:r>
            <a:r>
              <a:rPr lang="cs-CZ" sz="2400" dirty="0" smtClean="0">
                <a:solidFill>
                  <a:schemeClr val="tx1">
                    <a:lumMod val="75000"/>
                  </a:schemeClr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Českých Budějovicích 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Ústav technicko-technologický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Obrázek 5" descr="760px-Logo_Všte.jpg"/>
          <p:cNvPicPr>
            <a:picLocks noChangeAspect="1"/>
          </p:cNvPicPr>
          <p:nvPr/>
        </p:nvPicPr>
        <p:blipFill>
          <a:blip r:embed="rId2" cstate="print"/>
          <a:srcRect r="4517" b="4167"/>
          <a:stretch>
            <a:fillRect/>
          </a:stretch>
        </p:blipFill>
        <p:spPr>
          <a:xfrm>
            <a:off x="451614" y="600054"/>
            <a:ext cx="1722387" cy="17252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9235756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Rozdíl ve vázanosti kapitálu v zásobách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31835" y="1743062"/>
          <a:ext cx="8001056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88959" y="5672152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chemeClr val="accent1">
                  <a:lumMod val="75000"/>
                </a:schemeClr>
              </a:buClr>
            </a:pPr>
            <a:r>
              <a:rPr lang="cs-CZ" dirty="0" smtClean="0"/>
              <a:t>1. třída 	- 473 488,93 Kč </a:t>
            </a:r>
          </a:p>
          <a:p>
            <a:r>
              <a:rPr lang="cs-CZ" dirty="0" smtClean="0"/>
              <a:t>II. třída 	- 319 783,33 Kč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Zhodnocení ušetřeného kapitálu vázaného v zásobách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793 271 Kč ušetřeného kapitálu</a:t>
            </a:r>
          </a:p>
          <a:p>
            <a:r>
              <a:rPr lang="cs-CZ" dirty="0" smtClean="0"/>
              <a:t>Vložení prostředků na termínovaný účet </a:t>
            </a:r>
          </a:p>
          <a:p>
            <a:r>
              <a:rPr lang="cs-CZ" dirty="0" smtClean="0"/>
              <a:t>Roční </a:t>
            </a:r>
            <a:r>
              <a:rPr lang="cs-CZ" dirty="0" smtClean="0"/>
              <a:t>úroková míra </a:t>
            </a:r>
            <a:r>
              <a:rPr lang="cs-CZ" dirty="0" smtClean="0"/>
              <a:t>1,55 %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Roční výnos: </a:t>
            </a:r>
            <a:r>
              <a:rPr lang="cs-CZ" dirty="0" smtClean="0"/>
              <a:t>12 295,70 Kč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9235756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Celkový přínos 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6094" y="1863952"/>
            <a:ext cx="9018301" cy="4856889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cs typeface="Times New Roman" pitchFamily="18" charset="0"/>
              </a:rPr>
              <a:t>Výnos z vkladu na termínovaný účet: 12 295,70 Kč</a:t>
            </a:r>
          </a:p>
          <a:p>
            <a:pPr>
              <a:buNone/>
            </a:pPr>
            <a:endParaRPr lang="cs-CZ" dirty="0" smtClean="0">
              <a:cs typeface="Times New Roman" pitchFamily="18" charset="0"/>
            </a:endParaRPr>
          </a:p>
          <a:p>
            <a:r>
              <a:rPr lang="cs-CZ" dirty="0" smtClean="0">
                <a:cs typeface="Times New Roman" pitchFamily="18" charset="0"/>
              </a:rPr>
              <a:t>Úspora v nákladech na skladování:	 55 400,08 Kč</a:t>
            </a:r>
          </a:p>
          <a:p>
            <a:pPr>
              <a:buNone/>
            </a:pPr>
            <a:endParaRPr lang="cs-CZ" dirty="0" smtClean="0">
              <a:cs typeface="Times New Roman" pitchFamily="18" charset="0"/>
            </a:endParaRPr>
          </a:p>
          <a:p>
            <a:r>
              <a:rPr lang="cs-CZ" dirty="0" smtClean="0">
                <a:cs typeface="Times New Roman" pitchFamily="18" charset="0"/>
              </a:rPr>
              <a:t>Úspora v nákladech na pořízení: 	 14 880,00 Kč</a:t>
            </a:r>
          </a:p>
          <a:p>
            <a:endParaRPr lang="cs-CZ" dirty="0" smtClean="0">
              <a:cs typeface="Times New Roman" pitchFamily="18" charset="0"/>
            </a:endParaRPr>
          </a:p>
          <a:p>
            <a:r>
              <a:rPr lang="cs-CZ" b="1" dirty="0" smtClean="0">
                <a:cs typeface="Times New Roman" pitchFamily="18" charset="0"/>
              </a:rPr>
              <a:t>Celkový přínos: 			        82 575,78 Kč</a:t>
            </a:r>
            <a:endParaRPr lang="cs-CZ" b="1" dirty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Závěrečné shrnutí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Optimální výše pojistné zásoby</a:t>
            </a:r>
          </a:p>
          <a:p>
            <a:r>
              <a:rPr lang="cs-CZ" dirty="0" smtClean="0"/>
              <a:t>Zlepšení procesu zásobování</a:t>
            </a:r>
          </a:p>
          <a:p>
            <a:r>
              <a:rPr lang="cs-CZ" dirty="0" smtClean="0"/>
              <a:t>Efektivnější řízení zásob</a:t>
            </a:r>
          </a:p>
          <a:p>
            <a:r>
              <a:rPr lang="cs-CZ" dirty="0" smtClean="0"/>
              <a:t>Finanční úspora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1600186"/>
            <a:ext cx="9721850" cy="5286412"/>
          </a:xfrm>
        </p:spPr>
        <p:txBody>
          <a:bodyPr anchor="ctr">
            <a:noAutofit/>
          </a:bodyPr>
          <a:lstStyle/>
          <a:p>
            <a:pPr algn="ctr">
              <a:buNone/>
            </a:pPr>
            <a:r>
              <a:rPr lang="cs-CZ" sz="6000" b="1" dirty="0" smtClean="0">
                <a:latin typeface="+mj-lt"/>
                <a:ea typeface="Tahoma" pitchFamily="34" charset="0"/>
                <a:cs typeface="Tahoma" pitchFamily="34" charset="0"/>
              </a:rPr>
              <a:t>DĚKUJI </a:t>
            </a:r>
            <a:br>
              <a:rPr lang="cs-CZ" sz="6000" b="1" dirty="0" smtClean="0">
                <a:latin typeface="+mj-lt"/>
                <a:ea typeface="Tahoma" pitchFamily="34" charset="0"/>
                <a:cs typeface="Tahoma" pitchFamily="34" charset="0"/>
              </a:rPr>
            </a:br>
            <a:r>
              <a:rPr lang="cs-CZ" sz="6000" b="1" dirty="0" smtClean="0">
                <a:latin typeface="+mj-lt"/>
                <a:ea typeface="Tahoma" pitchFamily="34" charset="0"/>
                <a:cs typeface="Tahoma" pitchFamily="34" charset="0"/>
              </a:rPr>
              <a:t>ZA </a:t>
            </a:r>
            <a:br>
              <a:rPr lang="cs-CZ" sz="6000" b="1" dirty="0" smtClean="0">
                <a:latin typeface="+mj-lt"/>
                <a:ea typeface="Tahoma" pitchFamily="34" charset="0"/>
                <a:cs typeface="Tahoma" pitchFamily="34" charset="0"/>
              </a:rPr>
            </a:br>
            <a:r>
              <a:rPr lang="cs-CZ" sz="6000" b="1" dirty="0" smtClean="0">
                <a:latin typeface="+mj-lt"/>
                <a:ea typeface="Tahoma" pitchFamily="34" charset="0"/>
                <a:cs typeface="Tahoma" pitchFamily="34" charset="0"/>
              </a:rPr>
              <a:t>POZORNOST </a:t>
            </a:r>
            <a:endParaRPr lang="cs-CZ" sz="6000" b="1" dirty="0"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Doplňující otázky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b="1" dirty="0" smtClean="0"/>
          </a:p>
          <a:p>
            <a:pPr>
              <a:spcAft>
                <a:spcPts val="600"/>
              </a:spcAft>
              <a:buNone/>
            </a:pPr>
            <a:r>
              <a:rPr lang="cs-CZ" b="1" dirty="0" smtClean="0"/>
              <a:t>Vedoucí práce</a:t>
            </a:r>
          </a:p>
          <a:p>
            <a:r>
              <a:rPr lang="cs-CZ" dirty="0" smtClean="0"/>
              <a:t>Existují i další adekvátní metody řízení zásob, které mohly být pro účely řešení hlavního cíle DP aplikovány? </a:t>
            </a:r>
          </a:p>
          <a:p>
            <a:pPr>
              <a:buNone/>
            </a:pPr>
            <a:endParaRPr lang="cs-CZ" dirty="0" smtClean="0"/>
          </a:p>
          <a:p>
            <a:pPr>
              <a:spcAft>
                <a:spcPts val="600"/>
              </a:spcAft>
              <a:buNone/>
            </a:pPr>
            <a:r>
              <a:rPr lang="cs-CZ" b="1" dirty="0" smtClean="0"/>
              <a:t>Oponent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err="1" smtClean="0"/>
              <a:t>niektorých</a:t>
            </a:r>
            <a:r>
              <a:rPr lang="cs-CZ" dirty="0" smtClean="0"/>
              <a:t> položkách </a:t>
            </a:r>
            <a:r>
              <a:rPr lang="cs-CZ" dirty="0" err="1" smtClean="0"/>
              <a:t>pri</a:t>
            </a:r>
            <a:r>
              <a:rPr lang="cs-CZ" dirty="0" smtClean="0"/>
              <a:t> porovnávaní </a:t>
            </a:r>
            <a:r>
              <a:rPr lang="cs-CZ" dirty="0" err="1" smtClean="0"/>
              <a:t>súčasnej</a:t>
            </a:r>
            <a:r>
              <a:rPr lang="cs-CZ" dirty="0" smtClean="0"/>
              <a:t> a </a:t>
            </a:r>
            <a:r>
              <a:rPr lang="cs-CZ" dirty="0" err="1" smtClean="0"/>
              <a:t>navrhovanej</a:t>
            </a:r>
            <a:r>
              <a:rPr lang="cs-CZ" dirty="0" smtClean="0"/>
              <a:t> výšky zásob Vám nevyšla úspora, </a:t>
            </a:r>
            <a:r>
              <a:rPr lang="cs-CZ" dirty="0" err="1" smtClean="0"/>
              <a:t>práve</a:t>
            </a:r>
            <a:r>
              <a:rPr lang="cs-CZ" dirty="0" smtClean="0"/>
              <a:t> naopak, navrhujete </a:t>
            </a:r>
            <a:r>
              <a:rPr lang="cs-CZ" dirty="0" err="1" smtClean="0"/>
              <a:t>vyššiu</a:t>
            </a:r>
            <a:r>
              <a:rPr lang="cs-CZ" dirty="0" smtClean="0"/>
              <a:t> </a:t>
            </a:r>
            <a:r>
              <a:rPr lang="cs-CZ" dirty="0" err="1" smtClean="0"/>
              <a:t>poistnú</a:t>
            </a:r>
            <a:r>
              <a:rPr lang="cs-CZ" dirty="0" smtClean="0"/>
              <a:t> zásobu. </a:t>
            </a:r>
            <a:r>
              <a:rPr lang="cs-CZ" dirty="0" err="1" smtClean="0"/>
              <a:t>Viete</a:t>
            </a:r>
            <a:r>
              <a:rPr lang="cs-CZ" dirty="0" smtClean="0"/>
              <a:t> to </a:t>
            </a:r>
            <a:r>
              <a:rPr lang="cs-CZ" dirty="0" err="1" smtClean="0"/>
              <a:t>vysvetliť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Ako</a:t>
            </a:r>
            <a:r>
              <a:rPr lang="cs-CZ" dirty="0" smtClean="0"/>
              <a:t> jednu z možností </a:t>
            </a:r>
            <a:r>
              <a:rPr lang="cs-CZ" dirty="0" err="1" smtClean="0"/>
              <a:t>využitia</a:t>
            </a:r>
            <a:r>
              <a:rPr lang="cs-CZ" dirty="0" smtClean="0"/>
              <a:t> </a:t>
            </a:r>
            <a:r>
              <a:rPr lang="cs-CZ" dirty="0" err="1" smtClean="0"/>
              <a:t>usporených</a:t>
            </a:r>
            <a:r>
              <a:rPr lang="cs-CZ" dirty="0" smtClean="0"/>
              <a:t> </a:t>
            </a:r>
            <a:r>
              <a:rPr lang="cs-CZ" dirty="0" err="1" smtClean="0"/>
              <a:t>financii</a:t>
            </a:r>
            <a:r>
              <a:rPr lang="cs-CZ" dirty="0" smtClean="0"/>
              <a:t> navrhujete terminovaný vklad. Je možné, dané úspory </a:t>
            </a:r>
            <a:r>
              <a:rPr lang="cs-CZ" dirty="0" err="1" smtClean="0"/>
              <a:t>využiť</a:t>
            </a:r>
            <a:r>
              <a:rPr lang="cs-CZ" dirty="0" smtClean="0"/>
              <a:t> v podniku? Mali by </a:t>
            </a:r>
            <a:r>
              <a:rPr lang="cs-CZ" dirty="0" err="1" smtClean="0"/>
              <a:t>ste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podnik návrh, kde by </a:t>
            </a:r>
            <a:r>
              <a:rPr lang="cs-CZ" dirty="0" err="1" smtClean="0"/>
              <a:t>mohol</a:t>
            </a:r>
            <a:r>
              <a:rPr lang="cs-CZ" dirty="0" smtClean="0"/>
              <a:t> </a:t>
            </a:r>
            <a:r>
              <a:rPr lang="cs-CZ" dirty="0" err="1" smtClean="0"/>
              <a:t>danú</a:t>
            </a:r>
            <a:r>
              <a:rPr lang="cs-CZ" dirty="0" smtClean="0"/>
              <a:t> úsporu </a:t>
            </a:r>
            <a:r>
              <a:rPr lang="cs-CZ" dirty="0" err="1" smtClean="0"/>
              <a:t>investovať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zvýšenie</a:t>
            </a:r>
            <a:r>
              <a:rPr lang="cs-CZ" dirty="0" smtClean="0"/>
              <a:t> kvality </a:t>
            </a:r>
            <a:r>
              <a:rPr lang="cs-CZ" dirty="0" err="1" smtClean="0"/>
              <a:t>svojich</a:t>
            </a:r>
            <a:r>
              <a:rPr lang="cs-CZ" dirty="0" smtClean="0"/>
              <a:t> </a:t>
            </a:r>
            <a:r>
              <a:rPr lang="cs-CZ" dirty="0" err="1" smtClean="0"/>
              <a:t>výrobkov</a:t>
            </a:r>
            <a:r>
              <a:rPr lang="cs-CZ" dirty="0" smtClean="0"/>
              <a:t>? 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769" y="99988"/>
            <a:ext cx="9290081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Tahoma" pitchFamily="34" charset="0"/>
                <a:cs typeface="Arial" pitchFamily="34" charset="0"/>
              </a:rPr>
              <a:t>Motivace a důvody k řešení daného problému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  <a:ea typeface="Tahoma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Zajímavé téma</a:t>
            </a:r>
          </a:p>
          <a:p>
            <a:r>
              <a:rPr lang="cs-CZ" dirty="0" smtClean="0"/>
              <a:t>Základní znalost problematiky z praxe</a:t>
            </a:r>
          </a:p>
          <a:p>
            <a:r>
              <a:rPr lang="cs-CZ" dirty="0" smtClean="0"/>
              <a:t>Osobní zájem</a:t>
            </a:r>
          </a:p>
          <a:p>
            <a:r>
              <a:rPr lang="cs-CZ" dirty="0" smtClean="0"/>
              <a:t>Prohloubení znalostí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Cíl práce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6094" y="1863952"/>
            <a:ext cx="8875425" cy="4856889"/>
          </a:xfrm>
        </p:spPr>
        <p:txBody>
          <a:bodyPr/>
          <a:lstStyle/>
          <a:p>
            <a:endParaRPr lang="cs-CZ" dirty="0" smtClean="0"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Cílem práce je analyzovat současný stav v oblasti zásobovací logistiky ve vybraném podniku. Aplikací specifických metod zkoumání navrhnout vhodná opatření pro zefektivnění řízení zásob, potažmo zásobování podniku jako takové.</a:t>
            </a:r>
            <a:endParaRPr lang="cs-CZ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Použité metody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Zpracování a vyhodnocení interních dat</a:t>
            </a:r>
          </a:p>
          <a:p>
            <a:r>
              <a:rPr lang="cs-CZ" dirty="0" smtClean="0"/>
              <a:t>Analýza ABC</a:t>
            </a:r>
          </a:p>
          <a:p>
            <a:r>
              <a:rPr lang="cs-CZ" dirty="0" smtClean="0"/>
              <a:t>Výpočet pojistné zásoby</a:t>
            </a:r>
          </a:p>
          <a:p>
            <a:r>
              <a:rPr lang="cs-CZ" dirty="0" smtClean="0"/>
              <a:t>Návrh a výpočet objednacích systémů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Tahoma" pitchFamily="34" charset="0"/>
                <a:cs typeface="Tahoma" pitchFamily="34" charset="0"/>
              </a:rPr>
              <a:t>Analýza ABC – Vstupní materiál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85775" y="1863725"/>
          <a:ext cx="875030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a typeface="Tahoma" pitchFamily="34" charset="0"/>
                <a:cs typeface="Tahoma" pitchFamily="34" charset="0"/>
              </a:rPr>
              <a:t>Analýza ABC – Výrobní materiál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85775" y="1863725"/>
          <a:ext cx="875030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Vlastní návrhy v kontextu řízení zásob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Výpočet pojistné zásoby</a:t>
            </a:r>
          </a:p>
          <a:p>
            <a:r>
              <a:rPr lang="cs-CZ" dirty="0" smtClean="0"/>
              <a:t>Porovnání původní a navrhované pojistné zásoby</a:t>
            </a:r>
          </a:p>
          <a:p>
            <a:r>
              <a:rPr lang="cs-CZ" dirty="0" smtClean="0"/>
              <a:t>Návrh a výpočet objednacích systémů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9235756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Rozdíl v nákladech na pořízení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931835" y="1600186"/>
          <a:ext cx="7947050" cy="4165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788959" y="5672152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chemeClr val="accent1">
                  <a:lumMod val="75000"/>
                </a:schemeClr>
              </a:buClr>
            </a:pPr>
            <a:r>
              <a:rPr lang="cs-CZ" dirty="0" smtClean="0"/>
              <a:t>1. třída 	- 8 990 Kč</a:t>
            </a:r>
          </a:p>
          <a:p>
            <a:r>
              <a:rPr lang="cs-CZ" dirty="0" smtClean="0"/>
              <a:t>II. třída 	- 5 890 Kč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94" y="163221"/>
            <a:ext cx="9235756" cy="1315364"/>
          </a:xfrm>
        </p:spPr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Rozdíl v nákladech na skladování</a:t>
            </a:r>
            <a:endParaRPr lang="cs-CZ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60397" y="1528748"/>
          <a:ext cx="8143932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88959" y="5672152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Clr>
                <a:schemeClr val="accent1">
                  <a:lumMod val="75000"/>
                </a:schemeClr>
              </a:buClr>
            </a:pPr>
            <a:r>
              <a:rPr lang="cs-CZ" dirty="0" smtClean="0"/>
              <a:t>1. třída 	- 33 090,91 Kč </a:t>
            </a:r>
          </a:p>
          <a:p>
            <a:r>
              <a:rPr lang="cs-CZ" dirty="0" smtClean="0"/>
              <a:t>II. třída 	- 22 309,17 Kč</a:t>
            </a:r>
          </a:p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3720</TotalTime>
  <Words>380</Words>
  <Application>Microsoft Office PowerPoint</Application>
  <PresentationFormat>Vlastní</PresentationFormat>
  <Paragraphs>105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Modul</vt:lpstr>
      <vt:lpstr>Racionalizace procesů v oblasti zásobovací logistiky ve vybraném podniku</vt:lpstr>
      <vt:lpstr>Motivace a důvody k řešení daného problému</vt:lpstr>
      <vt:lpstr>Cíl práce</vt:lpstr>
      <vt:lpstr>Použité metody</vt:lpstr>
      <vt:lpstr>Analýza ABC – Vstupní materiál</vt:lpstr>
      <vt:lpstr>Analýza ABC – Výrobní materiál</vt:lpstr>
      <vt:lpstr>Vlastní návrhy v kontextu řízení zásob</vt:lpstr>
      <vt:lpstr>Rozdíl v nákladech na pořízení</vt:lpstr>
      <vt:lpstr>Rozdíl v nákladech na skladování</vt:lpstr>
      <vt:lpstr>Rozdíl ve vázanosti kapitálu v zásobách</vt:lpstr>
      <vt:lpstr>Zhodnocení ušetřeného kapitálu vázaného v zásobách</vt:lpstr>
      <vt:lpstr>Celkový přínos </vt:lpstr>
      <vt:lpstr>Závěrečné shrnutí</vt:lpstr>
      <vt:lpstr>Snímek 14</vt:lpstr>
      <vt:lpstr>Doplňující otázky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 logistiky  ve firmě Aluprogress a.s.</dc:title>
  <dc:creator>lenovo</dc:creator>
  <cp:lastModifiedBy>Šárka Křížková</cp:lastModifiedBy>
  <cp:revision>10</cp:revision>
  <dcterms:created xsi:type="dcterms:W3CDTF">2018-06-11T06:56:48Z</dcterms:created>
  <dcterms:modified xsi:type="dcterms:W3CDTF">2020-06-10T09:36:11Z</dcterms:modified>
</cp:coreProperties>
</file>