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6" r:id="rId2"/>
    <p:sldId id="259" r:id="rId3"/>
    <p:sldId id="260" r:id="rId4"/>
    <p:sldId id="262" r:id="rId5"/>
    <p:sldId id="263" r:id="rId6"/>
    <p:sldId id="269" r:id="rId7"/>
    <p:sldId id="264" r:id="rId8"/>
    <p:sldId id="271" r:id="rId9"/>
    <p:sldId id="272" r:id="rId10"/>
    <p:sldId id="273" r:id="rId11"/>
    <p:sldId id="275" r:id="rId12"/>
    <p:sldId id="276" r:id="rId13"/>
    <p:sldId id="277" r:id="rId14"/>
    <p:sldId id="268" r:id="rId15"/>
    <p:sldId id="267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80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A9FFF-9137-4D7A-9A2C-7844381862AF}" type="datetimeFigureOut">
              <a:rPr lang="cs-CZ" smtClean="0"/>
              <a:t>9. 6. 2020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271E15-0F2B-4562-B2E1-3BE77B79B7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5889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71E15-0F2B-4562-B2E1-3BE77B79B77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16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71E15-0F2B-4562-B2E1-3BE77B79B77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24803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71E15-0F2B-4562-B2E1-3BE77B79B771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8656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71E15-0F2B-4562-B2E1-3BE77B79B771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7292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2FB7-FA7B-42BA-9848-F83B55965BE1}" type="datetimeFigureOut">
              <a:rPr lang="cs-CZ" smtClean="0"/>
              <a:t>9. 6. 2020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126DE-02A9-49AF-92E2-59AF66FC8DF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2FB7-FA7B-42BA-9848-F83B55965BE1}" type="datetimeFigureOut">
              <a:rPr lang="cs-CZ" smtClean="0"/>
              <a:t>9. 6. 2020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126DE-02A9-49AF-92E2-59AF66FC8D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2FB7-FA7B-42BA-9848-F83B55965BE1}" type="datetimeFigureOut">
              <a:rPr lang="cs-CZ" smtClean="0"/>
              <a:t>9. 6. 2020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126DE-02A9-49AF-92E2-59AF66FC8D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2FB7-FA7B-42BA-9848-F83B55965BE1}" type="datetimeFigureOut">
              <a:rPr lang="cs-CZ" smtClean="0"/>
              <a:t>9. 6. 2020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126DE-02A9-49AF-92E2-59AF66FC8D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2FB7-FA7B-42BA-9848-F83B55965BE1}" type="datetimeFigureOut">
              <a:rPr lang="cs-CZ" smtClean="0"/>
              <a:t>9. 6. 2020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52126DE-02A9-49AF-92E2-59AF66FC8D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2FB7-FA7B-42BA-9848-F83B55965BE1}" type="datetimeFigureOut">
              <a:rPr lang="cs-CZ" smtClean="0"/>
              <a:t>9. 6. 2020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126DE-02A9-49AF-92E2-59AF66FC8D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2FB7-FA7B-42BA-9848-F83B55965BE1}" type="datetimeFigureOut">
              <a:rPr lang="cs-CZ" smtClean="0"/>
              <a:t>9. 6. 2020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126DE-02A9-49AF-92E2-59AF66FC8D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2FB7-FA7B-42BA-9848-F83B55965BE1}" type="datetimeFigureOut">
              <a:rPr lang="cs-CZ" smtClean="0"/>
              <a:t>9. 6. 2020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126DE-02A9-49AF-92E2-59AF66FC8D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2FB7-FA7B-42BA-9848-F83B55965BE1}" type="datetimeFigureOut">
              <a:rPr lang="cs-CZ" smtClean="0"/>
              <a:t>9. 6. 2020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126DE-02A9-49AF-92E2-59AF66FC8D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2FB7-FA7B-42BA-9848-F83B55965BE1}" type="datetimeFigureOut">
              <a:rPr lang="cs-CZ" smtClean="0"/>
              <a:t>9. 6. 2020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126DE-02A9-49AF-92E2-59AF66FC8D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2FB7-FA7B-42BA-9848-F83B55965BE1}" type="datetimeFigureOut">
              <a:rPr lang="cs-CZ" smtClean="0"/>
              <a:t>9. 6. 2020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126DE-02A9-49AF-92E2-59AF66FC8D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43D2FB7-FA7B-42BA-9848-F83B55965BE1}" type="datetimeFigureOut">
              <a:rPr lang="cs-CZ" smtClean="0"/>
              <a:t>9. 6. 2020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52126DE-02A9-49AF-92E2-59AF66FC8DF8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56" y="116632"/>
            <a:ext cx="1080120" cy="108012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vastudio.cz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shop.az-reklama.cz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91680" y="332656"/>
            <a:ext cx="5936704" cy="936104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Vysoká škola technická a ekonomická v Českých Budějovicích</a:t>
            </a:r>
            <a:endParaRPr lang="cs-CZ" b="1" dirty="0">
              <a:solidFill>
                <a:srgbClr val="99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19572" y="2348880"/>
            <a:ext cx="78488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Racionalizace procesů v oblasti zásobovací logistiky ve vybraném podniku</a:t>
            </a: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19572" y="4924518"/>
            <a:ext cx="76328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Autor diplomové práce: Bc. Václav Kotrba </a:t>
            </a:r>
            <a:b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Vedoucí práce: Ing. Ondrej Stopka, PhD.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Oponent práce: Doc. Ing. Petr Průša, Ph.D.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716016" y="6133366"/>
            <a:ext cx="41404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České Budějovice, červen 2020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720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27154" y="711860"/>
            <a:ext cx="8229600" cy="4987507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Stanovení nežádoucích jevů provedeno na základě konzultace se zaměstnancem podniku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sz="2400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971600" y="188640"/>
            <a:ext cx="83567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Strom současné reality procesu skladování: </a:t>
            </a:r>
            <a:endParaRPr lang="cs-CZ" sz="2800" b="1" dirty="0"/>
          </a:p>
        </p:txBody>
      </p:sp>
      <p:pic>
        <p:nvPicPr>
          <p:cNvPr id="5" name="Obrázek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88" y="1484784"/>
            <a:ext cx="4332796" cy="3816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040" y="1472558"/>
            <a:ext cx="4167432" cy="3828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88" y="5467583"/>
            <a:ext cx="8665592" cy="1080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5650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27" y="1196752"/>
            <a:ext cx="9144000" cy="4987507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Návrh na snížení chybovosti predikce poptávky: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Vyšší využívání matematických metod (typu EOQ, optimální pojistná zásoba) při tvorbě predikce poptávky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Odborné školení v oblasti matematických metod řízení zásob pro nákupčího podniku (cena 7 800 Kč/osoba) (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www.sovastudio.cz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2020)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Pomocí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aplikace metod řízení zásob, lze výrazně zvýšit kvalitu predikce poptávky až o 20 % (Šubrt, a kolektiv, 2015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Návrh na snížení nekvalitních produktů od dodavatelů: 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Pravidelné kvartální hodnocení kvality dodavatelů (jakost zboží, včasnost dodávky, kvalita dodávky)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Pravidelným kvartálním hodnocením dodavatelů lze dosáhnout zvýšení kvality dodávek průměrně o 10 % (Horáková, Kubát, 1999)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23528" y="20529"/>
            <a:ext cx="96490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Technicko-ekonomické zhodnocení návrhů racionalizace: 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36898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4987507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Návrh na zvýšení kvality skladového vybavení: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Pořízení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oboustranných konzolových regálu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do skladu hutního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materiálu v Moravských Budějovicích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Skladování tyčového materiálu o délce 6 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cena za odpovídající regál 31 088 Kč bez DPH. (</a:t>
            </a:r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cs-CZ" sz="2000" u="sng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eshop.az-reklama.cz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2020)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Při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pořízení navrhovaných regálů by vytíženost vzrostla o 5 % (Kotrbová, 2020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973204" y="235588"/>
            <a:ext cx="83567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Technicko-ekonomické zhodnocení návrhů: 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65303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4987507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Analýza současného stavu zásobovacího systému zvolené společnosti (Rozhovor, SWOT analýza)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Vybraný segment produktů (ABC analýza – analýza tržeb, XYZ analýza – analýza obrátkovosti,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Kraljicova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matice – míra zásobovacího rizika)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Výpočet optimálního objednacího množství a optimální pojistná zásoba (6 položek zkoumaného segmentu)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Strom současné reality procesu zásobování a skladování (identifikace klíčového problému)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Tři návrhy racionalizace zásobovacího procesu společnosti a jejich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technicko-ekonomické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zhodnocení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973204" y="235588"/>
            <a:ext cx="83567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Diskuze výsledků a přínos práce: </a:t>
            </a:r>
            <a:endParaRPr lang="cs-CZ" sz="2800" b="1" dirty="0"/>
          </a:p>
        </p:txBody>
      </p:sp>
      <p:pic>
        <p:nvPicPr>
          <p:cNvPr id="7" name="Obrázek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25144"/>
            <a:ext cx="8712968" cy="1800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9752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411760" y="393692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 za pozornost. </a:t>
            </a:r>
            <a:endParaRPr lang="cs-CZ" sz="3600" b="1" dirty="0">
              <a:solidFill>
                <a:srgbClr val="99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853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0698" y="1628800"/>
            <a:ext cx="7931224" cy="4709160"/>
          </a:xfrm>
        </p:spPr>
        <p:txBody>
          <a:bodyPr>
            <a:normAutofit/>
          </a:bodyPr>
          <a:lstStyle/>
          <a:p>
            <a:pPr algn="just">
              <a:buFont typeface="Courier New" panose="02070309020205020404" pitchFamily="49" charset="0"/>
              <a:buChar char="o"/>
            </a:pPr>
            <a:endParaRPr lang="cs-CZ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691680" y="404664"/>
            <a:ext cx="669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cs-CZ" sz="2800" b="1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tázky </a:t>
            </a:r>
            <a:r>
              <a:rPr lang="cs-CZ" sz="2800" b="1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vedoucího a </a:t>
            </a:r>
            <a:r>
              <a:rPr lang="cs-CZ" sz="2800" b="1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oponenta práce: </a:t>
            </a:r>
            <a:endParaRPr lang="cs-CZ" sz="2800" b="1" dirty="0">
              <a:solidFill>
                <a:srgbClr val="99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352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92"/>
          </a:xfrm>
        </p:spPr>
        <p:txBody>
          <a:bodyPr>
            <a:normAutofit/>
          </a:bodyPr>
          <a:lstStyle/>
          <a:p>
            <a:pPr marL="137160" indent="0" algn="just">
              <a:buNone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Hlavní cíl: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Cílem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práce je analyzovat současný stav v oblasti zásobovací logistiky ve vybraném podniku. Aplikací specifických metod zkoumání navrhnout vhodná opatření pro zefektivnění řízení zásob, potažmo zásobování podniku jako takové.</a:t>
            </a:r>
          </a:p>
          <a:p>
            <a:pPr marL="137160" indent="0" algn="just">
              <a:buNone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indent="0" algn="just">
              <a:buNone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Dílčí cíle: 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SWOT analýza zásobování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ABC analýza a XYZ analýza vybraného segmentu produktů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Výpočet EOQ a optimální výše pojistné zásoby pro vybraný segment produktů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Strom současné reality procesu zásobování a procesu skladování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Vytvoření racionalizačních návrhů a jejich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technicko-ekonomické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zhodnocení</a:t>
            </a:r>
          </a:p>
          <a:p>
            <a:pPr algn="just">
              <a:buFont typeface="Courier New" panose="02070309020205020404" pitchFamily="49" charset="0"/>
              <a:buChar char="o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Courier New" panose="02070309020205020404" pitchFamily="49" charset="0"/>
              <a:buChar char="o"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Courier New" panose="02070309020205020404" pitchFamily="49" charset="0"/>
              <a:buChar char="o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331640" y="424285"/>
            <a:ext cx="489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 práce: </a:t>
            </a:r>
            <a:endParaRPr lang="cs-CZ" sz="3200" b="1" dirty="0">
              <a:solidFill>
                <a:srgbClr val="99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999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Courier New" panose="02070309020205020404" pitchFamily="49" charset="0"/>
              <a:buChar char="o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Lze pomocí využití specifických metod zkoumání navrhnout vhodná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opatření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pro zefektivnění zásobovacího procesu společnosti FERRUM, s.r.o.?</a:t>
            </a:r>
          </a:p>
          <a:p>
            <a:pPr algn="just">
              <a:buFont typeface="Courier New" panose="02070309020205020404" pitchFamily="49" charset="0"/>
              <a:buChar char="o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etoda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sběru, shromažďování, zpracování dat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etoda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analýzy a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dedukce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Metoda cíleného rozhovoru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Metoda SWOT analýzy 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Metoda ABC a XYZ analýzy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Metoda vlastního výpočtu EOQ, metoda vlastního výpočtu optimální výše pojistné zásoby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Metoda vypracování stromu současné reality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403648" y="332656"/>
            <a:ext cx="7740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Výzkumná otázka a použité metody:</a:t>
            </a:r>
            <a:endParaRPr lang="cs-CZ" sz="3200" b="1" dirty="0">
              <a:solidFill>
                <a:srgbClr val="99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780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052736"/>
            <a:ext cx="8229600" cy="5501248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Činnost společnosti: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ákup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prodej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hutních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materiálů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Výroba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podlahových ocelových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roštů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ámečnická výroba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Výroba ocelových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konstrukcí do železobetonových staveb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Zásobování společnosti: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Centrála firmy Moravské Budějovice (z centrály do poboček)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Pobočky Třebíč, Tábor, Velké Meziříčí, Jemnice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Plánování zásob – objem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prodeje v předchozích obdobích a ze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zkušenosti zaměstnanců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Referent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nákupu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nákup vysokoobrátkového materiálu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bchodní zástupci – nákup nízkoobrátkového materiálu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IS MONEY S5 pro vystavování objednávek a řízení zásob (Kotrbová, 2020)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331640" y="116632"/>
            <a:ext cx="6660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Charakteristika podniku:</a:t>
            </a:r>
            <a:endParaRPr lang="cs-CZ" sz="3200" b="1" dirty="0">
              <a:solidFill>
                <a:srgbClr val="99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241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403462"/>
            <a:ext cx="8229600" cy="5184616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onzultace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se zaměstnancem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podniku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SO strategie: využívání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silných stránek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získání výhody 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547664" y="8531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SWOT analýza zásobování podniku:</a:t>
            </a:r>
            <a:endParaRPr lang="cs-CZ" sz="2800" b="1" dirty="0">
              <a:solidFill>
                <a:srgbClr val="99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019" y="4005064"/>
            <a:ext cx="6342244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3231" y="4005064"/>
            <a:ext cx="1584176" cy="853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4" y="1268760"/>
            <a:ext cx="6287003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39" y="1268760"/>
            <a:ext cx="1605167" cy="836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580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0340" y="467912"/>
            <a:ext cx="7417831" cy="5274636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Výběr produktů: profily o délce strany 70 mm (17 typů)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podílů na tržbách za profily 70 mm pro rok 2019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991281" y="24411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ABC analýzy pro vybraný segment produktů: </a:t>
            </a:r>
            <a:endParaRPr lang="cs-CZ" sz="2800" b="1" dirty="0"/>
          </a:p>
        </p:txBody>
      </p:sp>
      <p:pic>
        <p:nvPicPr>
          <p:cNvPr id="5" name="Obrázek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88" y="1230588"/>
            <a:ext cx="6674160" cy="562741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ovéPole 1"/>
          <p:cNvSpPr txBox="1"/>
          <p:nvPr/>
        </p:nvSpPr>
        <p:spPr>
          <a:xfrm>
            <a:off x="7200292" y="191683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85 %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7200292" y="350100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12 %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200292" y="537321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3 %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Přímá spojnice se šipkou 9"/>
          <p:cNvCxnSpPr>
            <a:stCxn id="2" idx="1"/>
          </p:cNvCxnSpPr>
          <p:nvPr/>
        </p:nvCxnSpPr>
        <p:spPr>
          <a:xfrm flipH="1">
            <a:off x="6372200" y="2101498"/>
            <a:ext cx="828092" cy="18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H="1">
            <a:off x="6372200" y="3685674"/>
            <a:ext cx="828092" cy="18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>
            <a:off x="6390202" y="5539744"/>
            <a:ext cx="828092" cy="18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04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63436" y="404664"/>
            <a:ext cx="8229600" cy="4987507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Výběr produktů: profily o délce strany 70 mm (17 typů)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Analýza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obrátkovosti profilů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70 mm pro rok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35,3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skupina X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23,5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% skupina Y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 41,2 %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skupina Z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sz="2400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1263436" y="0"/>
            <a:ext cx="7848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XYZ </a:t>
            </a:r>
            <a:r>
              <a:rPr lang="cs-CZ" sz="2800" b="1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analýzy pro vybraný segment produktů: </a:t>
            </a:r>
            <a:endParaRPr lang="cs-CZ" sz="2800" b="1" dirty="0"/>
          </a:p>
        </p:txBody>
      </p:sp>
      <p:pic>
        <p:nvPicPr>
          <p:cNvPr id="5" name="Obrázek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84784"/>
            <a:ext cx="5328592" cy="537321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484784"/>
            <a:ext cx="3096344" cy="53732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6028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96752"/>
            <a:ext cx="8229600" cy="4987507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2000" b="0" dirty="0">
                <a:latin typeface="Arial" panose="020B0604020202020204" pitchFamily="34" charset="0"/>
                <a:cs typeface="Arial" panose="020B0604020202020204" pitchFamily="34" charset="0"/>
              </a:rPr>
              <a:t>Výběr produktů: profily o délce strany 70 mm </a:t>
            </a:r>
            <a:r>
              <a:rPr lang="cs-CZ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(6 nejprodávanějších typů za rok 2019)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Ekonomické objednací množství – optimální výše dodávky, při minimalizaci součtu objednacích nákladů a nákladů na udržování zásob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Pojistná zásoba – optimální výše pojistné zásoby, která uspokojí 68 % všech pravděpodobností 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sz="2400" b="0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755576" y="299921"/>
            <a:ext cx="83567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Výpočet EOQ a optimální pojistné zásoby: </a:t>
            </a:r>
            <a:endParaRPr lang="cs-CZ" sz="2800" b="1" dirty="0"/>
          </a:p>
        </p:txBody>
      </p:sp>
      <p:pic>
        <p:nvPicPr>
          <p:cNvPr id="7" name="Obrázek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861048"/>
            <a:ext cx="6192688" cy="25922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56917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35166" y="711860"/>
            <a:ext cx="8229600" cy="4987507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Stanovení nežádoucích jevů provedeno na základě konzultace se zaměstnancem podniku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sz="2400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971600" y="188640"/>
            <a:ext cx="83567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Strom současné reality procesu zásobování: </a:t>
            </a:r>
            <a:endParaRPr lang="cs-CZ" sz="2800" b="1" dirty="0"/>
          </a:p>
        </p:txBody>
      </p:sp>
      <p:pic>
        <p:nvPicPr>
          <p:cNvPr id="6" name="Obrázek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84784"/>
            <a:ext cx="4274221" cy="360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8517" y="1484784"/>
            <a:ext cx="4579987" cy="360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763" y="5640156"/>
            <a:ext cx="8867528" cy="10292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6297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560</TotalTime>
  <Words>710</Words>
  <Application>Microsoft Office PowerPoint</Application>
  <PresentationFormat>Předvádění na obrazovce (4:3)</PresentationFormat>
  <Paragraphs>90</Paragraphs>
  <Slides>15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Vrchol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Kotrbich</dc:creator>
  <cp:lastModifiedBy>Kotrbich</cp:lastModifiedBy>
  <cp:revision>53</cp:revision>
  <dcterms:created xsi:type="dcterms:W3CDTF">2018-01-18T14:56:12Z</dcterms:created>
  <dcterms:modified xsi:type="dcterms:W3CDTF">2020-06-09T11:25:23Z</dcterms:modified>
</cp:coreProperties>
</file>