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5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A00D63-02D4-4D73-BA80-FA43C8FE5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9BE2C1E-206A-4BB1-AEDB-73769BBDF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FC7330-9BA5-4CEB-84F4-9B0972994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8C53-EE2F-4614-A430-799CF262B946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91F2C9-84FA-4319-BAA7-E5E29D300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B00CE0-7866-4C6B-B7A4-F672C50AA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5B50-A41C-474B-987D-67212C4A09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348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B52FC9-B463-4145-879D-E895A634B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90846EC-81AF-4899-8A07-966B25362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92DFC9-0B66-4216-B8F9-F6ABA3227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8C53-EE2F-4614-A430-799CF262B946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793A4D-71D7-4BDE-8C7E-D08A57A26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DB3861-AD3A-4448-A767-16F06BB88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5B50-A41C-474B-987D-67212C4A09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633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530D570-F607-4E5C-95A1-643C6B5D5B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FFF121-F13C-45A7-A4F6-383DE55F0C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372612-019C-447A-A78F-B4B32EF78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8C53-EE2F-4614-A430-799CF262B946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CDB1E1-6838-4DCA-895A-403A41F43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188F19-A634-4BAB-A599-FFDA5575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5B50-A41C-474B-987D-67212C4A09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000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2943EC-4F51-4782-8ED7-E84AE509F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BAF758-CE95-47B5-8EA2-4EB257F7F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955CFE-5759-44A6-B86F-6991EDE55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8C53-EE2F-4614-A430-799CF262B946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55C6FB-D837-441B-8F01-1E87BA35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57204C-28B5-49D8-8046-00461C51C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5B50-A41C-474B-987D-67212C4A09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45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600FD-F9DF-46F5-A728-B682493E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ED468BD-9ADB-4B28-B242-15DB96816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6740CF-57EB-4EEF-A3CA-6663BBE88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8C53-EE2F-4614-A430-799CF262B946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672B9A-279E-4D8E-AC99-F3DB544D8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2957CB-3006-410D-940B-9ED6FD866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5B50-A41C-474B-987D-67212C4A09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718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5D274-FD2D-48BA-9F85-F7059A5AD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F462C9-D85F-459C-B112-AC8D84A47A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7D8076-0302-45B2-BA35-B79A2C8727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CB8451-028E-49BC-A084-A2633CBD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8C53-EE2F-4614-A430-799CF262B946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7290D9F-558B-40A7-B266-7E82709D6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455422-6BA3-45EA-94A3-16090591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5B50-A41C-474B-987D-67212C4A09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45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93BB98-29BD-4571-8296-479BE46C8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A2DD5A-AAC9-40F1-A199-C3C6F0C63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F977720-00FE-4204-9C5B-60F8688A8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8224E81-BC30-4969-885C-FEC72E1A4F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56D913A-52B5-42A1-B68B-61A937BD63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51BCB50-C479-4DEC-8178-D4F64E860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8C53-EE2F-4614-A430-799CF262B946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24CF3F8-88CB-4AB7-BE85-63E2A6B8D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9ED0D15-FFBD-40BC-9E21-087CECCB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5B50-A41C-474B-987D-67212C4A09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86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B16182-EEF0-49A5-A14D-8CABD90C0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371BF3-5B15-4CA5-9414-E59D7CB53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8C53-EE2F-4614-A430-799CF262B946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C10B363-4358-4EA9-AC62-4456CBAB8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8D9EC54-717C-4464-AB75-C1C224952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5B50-A41C-474B-987D-67212C4A09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782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6B7F84C-2361-490E-87EF-4198B5A8D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8C53-EE2F-4614-A430-799CF262B946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6980A2B-D971-4563-9061-983B38297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BF1EB2E-F342-4739-87D5-07E05FA13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5B50-A41C-474B-987D-67212C4A09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094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28CDB0-DD6E-4E55-BA4E-E8B9D188A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EBCA49-CC36-42BE-AACA-1B8A6CF28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388B596-0350-4D28-817A-810779EA1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DA7646-CD33-47AB-842C-1F3A4EE37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8C53-EE2F-4614-A430-799CF262B946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8FEB66-F026-4FB2-B969-78F4BCFD9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30F561-5D78-4970-B9D4-01B557F27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5B50-A41C-474B-987D-67212C4A09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49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D25400-37CD-44EB-B208-06D165958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087F443-D096-4C1E-AC85-38259433A2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34FC899-A13F-4ABF-8187-EBEAFFE546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7ECB279-2E2F-4944-B641-B909C5EF1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8C53-EE2F-4614-A430-799CF262B946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BC9194-F711-44E4-B823-3A77EDCA2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9E9B18-7041-4E99-B517-7F21A391C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5B50-A41C-474B-987D-67212C4A09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61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E2BF2A8-8A72-48C3-B200-A424C78B5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29C8083-1B4C-4BBA-A375-BFCC1FB22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A7DCD3-8267-482A-B0CD-FB18F0E301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F8C53-EE2F-4614-A430-799CF262B946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71850D-BC14-4AB2-AB84-54CC5D94CF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05ABEA-7560-44DB-94C0-03334518E4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85B50-A41C-474B-987D-67212C4A09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414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klipart&#10;&#10;Popis vygenerován s vysokou mírou spolehlivosti">
            <a:extLst>
              <a:ext uri="{FF2B5EF4-FFF2-40B4-BE49-F238E27FC236}">
                <a16:creationId xmlns:a16="http://schemas.microsoft.com/office/drawing/2014/main" id="{3F9CEEA6-6458-4191-B112-2BED59C0B66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2688" y="4267200"/>
            <a:ext cx="2276792" cy="2020416"/>
          </a:xfrm>
          <a:prstGeom prst="rect">
            <a:avLst/>
          </a:prstGeom>
          <a:noFill/>
          <a:ln cap="flat"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11" name="Nadpis 1">
            <a:extLst>
              <a:ext uri="{FF2B5EF4-FFF2-40B4-BE49-F238E27FC236}">
                <a16:creationId xmlns:a16="http://schemas.microsoft.com/office/drawing/2014/main" id="{1FAD958C-A89E-4E9C-BDD4-7EC71AD9B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255728"/>
          </a:xfrm>
        </p:spPr>
        <p:txBody>
          <a:bodyPr wrap="square">
            <a:spAutoFit/>
          </a:bodyPr>
          <a:lstStyle/>
          <a:p>
            <a:pPr algn="ctr"/>
            <a:r>
              <a:rPr lang="cs-CZ" sz="2800" b="1" spc="50" dirty="0">
                <a:ln w="9525" cmpd="sng">
                  <a:noFill/>
                  <a:prstDash val="solid"/>
                </a:ln>
                <a:solidFill>
                  <a:schemeClr val="bg1"/>
                </a:solidFill>
                <a:effectLst>
                  <a:glow rad="127000">
                    <a:schemeClr val="tx1">
                      <a:alpha val="80000"/>
                    </a:schemeClr>
                  </a:glow>
                </a:effectLst>
                <a:latin typeface="Lucida Sans" panose="020B0602030504020204" pitchFamily="34" charset="0"/>
                <a:ea typeface="+mn-ea"/>
                <a:cs typeface="+mn-cs"/>
              </a:rPr>
              <a:t>Vysoká škola technická a ekonomická                                           v Českých Budějovicích                                                            Ústav technicko-technologický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4F4FBADC-D567-4515-A4B7-8E978D3E7A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03378" y="5531376"/>
            <a:ext cx="7788622" cy="1158525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600"/>
              </a:spcAft>
            </a:pPr>
            <a:r>
              <a:rPr lang="cs-CZ" sz="1800" b="1" spc="50" dirty="0">
                <a:ln w="9525" cmpd="sng">
                  <a:noFill/>
                  <a:prstDash val="solid"/>
                </a:ln>
                <a:solidFill>
                  <a:schemeClr val="bg1"/>
                </a:solidFill>
                <a:effectLst>
                  <a:glow rad="127000">
                    <a:schemeClr val="tx1">
                      <a:alpha val="80000"/>
                    </a:schemeClr>
                  </a:glow>
                </a:effectLst>
                <a:latin typeface="Lucida Sans" panose="020B0602030504020204" pitchFamily="34" charset="0"/>
              </a:rPr>
              <a:t>Autor diplomové práce :	Bc. Josef KAREL</a:t>
            </a:r>
          </a:p>
          <a:p>
            <a:pPr algn="l">
              <a:spcBef>
                <a:spcPct val="0"/>
              </a:spcBef>
              <a:spcAft>
                <a:spcPts val="600"/>
              </a:spcAft>
            </a:pPr>
            <a:r>
              <a:rPr lang="cs-CZ" sz="1800" b="1" spc="50" dirty="0">
                <a:ln w="9525" cmpd="sng">
                  <a:noFill/>
                  <a:prstDash val="solid"/>
                </a:ln>
                <a:solidFill>
                  <a:schemeClr val="bg1"/>
                </a:solidFill>
                <a:effectLst>
                  <a:glow rad="127000">
                    <a:schemeClr val="tx1">
                      <a:alpha val="80000"/>
                    </a:schemeClr>
                  </a:glow>
                </a:effectLst>
                <a:latin typeface="Lucida Sans" panose="020B0602030504020204" pitchFamily="34" charset="0"/>
              </a:rPr>
              <a:t>Vedoucí diplomové práce :	Ing. Jiří ČEJKA, Ph.D.	</a:t>
            </a:r>
          </a:p>
          <a:p>
            <a:pPr algn="l">
              <a:spcBef>
                <a:spcPct val="0"/>
              </a:spcBef>
              <a:spcAft>
                <a:spcPts val="600"/>
              </a:spcAft>
            </a:pPr>
            <a:r>
              <a:rPr lang="cs-CZ" sz="1800" b="1" spc="50" dirty="0">
                <a:ln w="9525" cmpd="sng">
                  <a:noFill/>
                  <a:prstDash val="solid"/>
                </a:ln>
                <a:solidFill>
                  <a:schemeClr val="bg1"/>
                </a:solidFill>
                <a:effectLst>
                  <a:glow rad="127000">
                    <a:schemeClr val="tx1">
                      <a:alpha val="80000"/>
                    </a:schemeClr>
                  </a:glow>
                </a:effectLst>
                <a:latin typeface="Lucida Sans" panose="020B0602030504020204" pitchFamily="34" charset="0"/>
              </a:rPr>
              <a:t>Oponent diplomové práce : 	Ing. Vojtěch STEHEL, MBA, Ph.D.</a:t>
            </a:r>
          </a:p>
          <a:p>
            <a:pPr algn="l">
              <a:spcBef>
                <a:spcPct val="0"/>
              </a:spcBef>
              <a:spcAft>
                <a:spcPts val="600"/>
              </a:spcAft>
            </a:pPr>
            <a:r>
              <a:rPr lang="cs-CZ" sz="1800" b="1" spc="50" dirty="0">
                <a:ln w="9525" cmpd="sng">
                  <a:noFill/>
                  <a:prstDash val="solid"/>
                </a:ln>
                <a:solidFill>
                  <a:schemeClr val="bg1"/>
                </a:solidFill>
                <a:effectLst>
                  <a:glow rad="127000">
                    <a:schemeClr val="tx1">
                      <a:alpha val="80000"/>
                    </a:schemeClr>
                  </a:glow>
                </a:effectLst>
                <a:latin typeface="Lucida Sans" panose="020B0602030504020204" pitchFamily="34" charset="0"/>
              </a:rPr>
              <a:t>		   		</a:t>
            </a:r>
            <a:r>
              <a:rPr lang="cs-CZ" sz="1400" b="1" spc="50" dirty="0">
                <a:ln w="9525" cmpd="sng">
                  <a:noFill/>
                  <a:prstDash val="solid"/>
                </a:ln>
                <a:solidFill>
                  <a:schemeClr val="bg1"/>
                </a:solidFill>
                <a:effectLst>
                  <a:glow rad="127000">
                    <a:schemeClr val="tx1">
                      <a:alpha val="80000"/>
                    </a:schemeClr>
                  </a:glow>
                </a:effectLst>
                <a:latin typeface="Lucida Sans" panose="020B0602030504020204" pitchFamily="34" charset="0"/>
              </a:rPr>
              <a:t>České Budějovice, červen 2020</a:t>
            </a:r>
          </a:p>
          <a:p>
            <a:endParaRPr lang="cs-CZ" sz="14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A1FAB968-5992-49F8-ABE5-F97C9DFD6F41}"/>
              </a:ext>
            </a:extLst>
          </p:cNvPr>
          <p:cNvSpPr/>
          <p:nvPr/>
        </p:nvSpPr>
        <p:spPr>
          <a:xfrm>
            <a:off x="1" y="2297454"/>
            <a:ext cx="12191999" cy="144655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cs-CZ" sz="4400" b="1" spc="50" dirty="0">
                <a:ln w="9525" cmpd="sng">
                  <a:noFill/>
                  <a:prstDash val="solid"/>
                </a:ln>
                <a:solidFill>
                  <a:schemeClr val="bg1"/>
                </a:solidFill>
                <a:effectLst>
                  <a:glow rad="127000">
                    <a:schemeClr val="tx1">
                      <a:alpha val="80000"/>
                    </a:schemeClr>
                  </a:glow>
                </a:effectLst>
                <a:latin typeface="Lucida Sans" panose="020B0602030504020204" pitchFamily="34" charset="0"/>
              </a:rPr>
              <a:t>Aplikace strukturovaných analytických metod při rozhodování za nejistoty</a:t>
            </a:r>
          </a:p>
        </p:txBody>
      </p:sp>
    </p:spTree>
    <p:extLst>
      <p:ext uri="{BB962C8B-B14F-4D97-AF65-F5344CB8AC3E}">
        <p14:creationId xmlns:p14="http://schemas.microsoft.com/office/powerpoint/2010/main" val="2674009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Obdélník 3">
            <a:extLst>
              <a:ext uri="{FF2B5EF4-FFF2-40B4-BE49-F238E27FC236}">
                <a16:creationId xmlns:a16="http://schemas.microsoft.com/office/drawing/2014/main" id="{EA7C4EE0-D38F-4990-B593-F7878B0F4C67}"/>
              </a:ext>
            </a:extLst>
          </p:cNvPr>
          <p:cNvSpPr/>
          <p:nvPr/>
        </p:nvSpPr>
        <p:spPr>
          <a:xfrm>
            <a:off x="177800" y="116632"/>
            <a:ext cx="11836399" cy="648072"/>
          </a:xfrm>
          <a:prstGeom prst="rect">
            <a:avLst/>
          </a:prstGeom>
          <a:ln w="25400">
            <a:solidFill>
              <a:schemeClr val="tx1">
                <a:alpha val="80000"/>
              </a:schemeClr>
            </a:solidFill>
            <a:round/>
          </a:ln>
          <a:effectLst>
            <a:glow rad="139700">
              <a:schemeClr val="tx1">
                <a:lumMod val="95000"/>
                <a:lumOff val="5000"/>
                <a:alpha val="40000"/>
              </a:schemeClr>
            </a:glow>
            <a:innerShdw blurRad="889000" dist="317500" dir="2700000">
              <a:schemeClr val="bg1">
                <a:lumMod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80000"/>
                    </a:prstClr>
                  </a:outerShdw>
                </a:effectLst>
                <a:latin typeface="Lucida Sans" panose="020B0602030504020204" pitchFamily="34" charset="0"/>
              </a:rPr>
              <a:t>Dotazy oponenta práce :</a:t>
            </a:r>
          </a:p>
        </p:txBody>
      </p:sp>
      <p:pic>
        <p:nvPicPr>
          <p:cNvPr id="5" name="Obrázek 4" descr="Obsah obrázku klipart&#10;&#10;Popis vygenerován s vysokou mírou spolehlivosti">
            <a:extLst>
              <a:ext uri="{FF2B5EF4-FFF2-40B4-BE49-F238E27FC236}">
                <a16:creationId xmlns:a16="http://schemas.microsoft.com/office/drawing/2014/main" id="{A2FDD3FA-B831-4050-8C1B-8B702D71EE7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816" y="5088632"/>
            <a:ext cx="1496104" cy="1496104"/>
          </a:xfrm>
          <a:prstGeom prst="rect">
            <a:avLst/>
          </a:prstGeom>
          <a:noFill/>
          <a:ln cap="flat">
            <a:noFill/>
          </a:ln>
          <a:effectLst>
            <a:glow rad="279400">
              <a:schemeClr val="tx1">
                <a:alpha val="32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6" name="Podnadpis 6">
            <a:extLst>
              <a:ext uri="{FF2B5EF4-FFF2-40B4-BE49-F238E27FC236}">
                <a16:creationId xmlns:a16="http://schemas.microsoft.com/office/drawing/2014/main" id="{D4716ABF-8903-4C85-BAC1-5DB5D4598FB1}"/>
              </a:ext>
            </a:extLst>
          </p:cNvPr>
          <p:cNvSpPr txBox="1">
            <a:spLocks/>
          </p:cNvSpPr>
          <p:nvPr/>
        </p:nvSpPr>
        <p:spPr>
          <a:xfrm>
            <a:off x="1866899" y="1891680"/>
            <a:ext cx="8458200" cy="2739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3F2E8EE-5E2A-4998-A097-52EE988B4577}"/>
              </a:ext>
            </a:extLst>
          </p:cNvPr>
          <p:cNvSpPr txBox="1"/>
          <p:nvPr/>
        </p:nvSpPr>
        <p:spPr>
          <a:xfrm>
            <a:off x="177800" y="1113706"/>
            <a:ext cx="10344218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spcAft>
                <a:spcPts val="1200"/>
              </a:spcAft>
              <a:buFont typeface="Wingdings" panose="05000000000000000000" pitchFamily="2" charset="2"/>
              <a:buChar char="q"/>
              <a:defRPr sz="2800" b="1">
                <a:latin typeface="Lucida Sans" panose="020B0602030504020204" pitchFamily="34" charset="0"/>
              </a:defRPr>
            </a:lvl1pPr>
          </a:lstStyle>
          <a:p>
            <a:pPr algn="just"/>
            <a:r>
              <a:rPr lang="cs-CZ" dirty="0"/>
              <a:t> 	Jakým způsobem byly stanoveny 	pravděpod.      	v tabulce 48 ?</a:t>
            </a:r>
          </a:p>
          <a:p>
            <a:pPr marL="1200150" lvl="2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Byla použita stejná pravděpodobnost, jako v tabulce 9 (rozhodovací matice) a ostatně jako v celé práci, kde bylo zapotřebí subjektivního vyjádření, tedy brainstorming analytického týmu  ; </a:t>
            </a:r>
          </a:p>
          <a:p>
            <a:pPr marL="1200150" lvl="2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V tabulce 10 byly, pro ověření validity původní metody, stanoveny i hodnoty jiné, metodou rozptylu a metoda generovala odlišné výsledky, ale se stejným finálním výsledem .</a:t>
            </a:r>
          </a:p>
          <a:p>
            <a:pPr algn="just"/>
            <a:r>
              <a:rPr lang="cs-CZ" dirty="0"/>
              <a:t> 	Jak by se tyto pravděpodobnosti stanovovaly při 	reálném rozhodování ve firmě? :</a:t>
            </a:r>
          </a:p>
          <a:p>
            <a:pPr marL="1200150" lvl="2" indent="-285750" algn="just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cs-CZ" dirty="0"/>
              <a:t>Jednoznačně bych doporučil opět metodu brainstormingu, ale kvalifikovaného týmu, který: </a:t>
            </a:r>
          </a:p>
          <a:p>
            <a:pPr marL="1657350" lvl="3" indent="-285750" algn="just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cs-CZ" dirty="0"/>
              <a:t>Má k dispozici data z minulosti a použije – rozptyl, směrodatnou odchylku, nebo střední hodnotu ;</a:t>
            </a:r>
          </a:p>
          <a:p>
            <a:pPr marL="1657350" lvl="3" indent="-285750" algn="just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cs-CZ" dirty="0"/>
              <a:t>Nebo nemá potřebná data a použije – metodu relativní velikosti, nebo kvantilů .</a:t>
            </a:r>
          </a:p>
        </p:txBody>
      </p:sp>
    </p:spTree>
    <p:extLst>
      <p:ext uri="{BB962C8B-B14F-4D97-AF65-F5344CB8AC3E}">
        <p14:creationId xmlns:p14="http://schemas.microsoft.com/office/powerpoint/2010/main" val="1823998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Obdélník 3">
            <a:extLst>
              <a:ext uri="{FF2B5EF4-FFF2-40B4-BE49-F238E27FC236}">
                <a16:creationId xmlns:a16="http://schemas.microsoft.com/office/drawing/2014/main" id="{EA7C4EE0-D38F-4990-B593-F7878B0F4C67}"/>
              </a:ext>
            </a:extLst>
          </p:cNvPr>
          <p:cNvSpPr/>
          <p:nvPr/>
        </p:nvSpPr>
        <p:spPr>
          <a:xfrm>
            <a:off x="177800" y="116632"/>
            <a:ext cx="11836399" cy="648072"/>
          </a:xfrm>
          <a:prstGeom prst="rect">
            <a:avLst/>
          </a:prstGeom>
          <a:ln w="25400">
            <a:solidFill>
              <a:schemeClr val="tx1">
                <a:alpha val="80000"/>
              </a:schemeClr>
            </a:solidFill>
            <a:round/>
          </a:ln>
          <a:effectLst>
            <a:glow rad="139700">
              <a:schemeClr val="tx1">
                <a:lumMod val="95000"/>
                <a:lumOff val="5000"/>
                <a:alpha val="40000"/>
              </a:schemeClr>
            </a:glow>
            <a:innerShdw blurRad="889000" dist="317500" dir="2700000">
              <a:schemeClr val="bg1">
                <a:lumMod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80000"/>
                    </a:prstClr>
                  </a:outerShdw>
                </a:effectLst>
                <a:latin typeface="Lucida Sans" panose="020B0602030504020204" pitchFamily="34" charset="0"/>
              </a:rPr>
              <a:t>Závěr :</a:t>
            </a:r>
          </a:p>
        </p:txBody>
      </p:sp>
      <p:pic>
        <p:nvPicPr>
          <p:cNvPr id="5" name="Obrázek 4" descr="Obsah obrázku klipart&#10;&#10;Popis vygenerován s vysokou mírou spolehlivosti">
            <a:extLst>
              <a:ext uri="{FF2B5EF4-FFF2-40B4-BE49-F238E27FC236}">
                <a16:creationId xmlns:a16="http://schemas.microsoft.com/office/drawing/2014/main" id="{A2FDD3FA-B831-4050-8C1B-8B702D71EE7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816" y="5088632"/>
            <a:ext cx="1496104" cy="1496104"/>
          </a:xfrm>
          <a:prstGeom prst="rect">
            <a:avLst/>
          </a:prstGeom>
          <a:noFill/>
          <a:ln cap="flat">
            <a:noFill/>
          </a:ln>
          <a:effectLst>
            <a:glow rad="279400">
              <a:schemeClr val="tx1">
                <a:alpha val="32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6" name="Podnadpis 6">
            <a:extLst>
              <a:ext uri="{FF2B5EF4-FFF2-40B4-BE49-F238E27FC236}">
                <a16:creationId xmlns:a16="http://schemas.microsoft.com/office/drawing/2014/main" id="{D4716ABF-8903-4C85-BAC1-5DB5D4598FB1}"/>
              </a:ext>
            </a:extLst>
          </p:cNvPr>
          <p:cNvSpPr txBox="1">
            <a:spLocks/>
          </p:cNvSpPr>
          <p:nvPr/>
        </p:nvSpPr>
        <p:spPr>
          <a:xfrm>
            <a:off x="1866899" y="1891680"/>
            <a:ext cx="8458200" cy="2739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3F2E8EE-5E2A-4998-A097-52EE988B4577}"/>
              </a:ext>
            </a:extLst>
          </p:cNvPr>
          <p:cNvSpPr txBox="1"/>
          <p:nvPr/>
        </p:nvSpPr>
        <p:spPr>
          <a:xfrm>
            <a:off x="2670246" y="5910371"/>
            <a:ext cx="68515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spcAft>
                <a:spcPts val="1200"/>
              </a:spcAft>
              <a:buFont typeface="Wingdings" panose="05000000000000000000" pitchFamily="2" charset="2"/>
              <a:buChar char="q"/>
              <a:defRPr sz="2800" b="1">
                <a:latin typeface="Lucida Sans" panose="020B0602030504020204" pitchFamily="34" charset="0"/>
              </a:defRPr>
            </a:lvl1pPr>
          </a:lstStyle>
          <a:p>
            <a:pPr marL="0" indent="0" algn="just">
              <a:spcAft>
                <a:spcPts val="3000"/>
              </a:spcAft>
              <a:buNone/>
            </a:pPr>
            <a:r>
              <a:rPr lang="cs-CZ" sz="4800" dirty="0"/>
              <a:t>Děkuji za pozornost !</a:t>
            </a:r>
          </a:p>
        </p:txBody>
      </p:sp>
      <p:pic>
        <p:nvPicPr>
          <p:cNvPr id="8" name="Obrázek 7" descr="Grand prix české vědy: Analýza soutěží Grantové agentury ČR pro ...">
            <a:extLst>
              <a:ext uri="{FF2B5EF4-FFF2-40B4-BE49-F238E27FC236}">
                <a16:creationId xmlns:a16="http://schemas.microsoft.com/office/drawing/2014/main" id="{07CE2369-0CFB-4508-BD96-C1A9CD466E05}"/>
              </a:ext>
            </a:extLst>
          </p:cNvPr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750" b="100000" l="0" r="99375">
                        <a14:foregroundMark x1="1875" y1="9500" x2="35000" y2="4625"/>
                        <a14:foregroundMark x1="65000" y1="29375" x2="91771" y2="32375"/>
                        <a14:foregroundMark x1="74375" y1="55000" x2="98021" y2="53875"/>
                        <a14:foregroundMark x1="98125" y1="50375" x2="95625" y2="60125"/>
                        <a14:foregroundMark x1="68542" y1="59625" x2="96979" y2="57750"/>
                        <a14:foregroundMark x1="2813" y1="31875" x2="23750" y2="27750"/>
                        <a14:foregroundMark x1="4375" y1="40625" x2="41979" y2="31375"/>
                        <a14:backgroundMark x1="81146" y1="99125" x2="81146" y2="99125"/>
                        <a14:backgroundMark x1="75208" y1="86875" x2="75208" y2="86875"/>
                        <a14:backgroundMark x1="72604" y1="76500" x2="72604" y2="76500"/>
                        <a14:backgroundMark x1="72604" y1="61500" x2="72604" y2="61500"/>
                        <a14:backgroundMark x1="96771" y1="62000" x2="96771" y2="62000"/>
                        <a14:backgroundMark x1="98438" y1="56125" x2="98438" y2="56125"/>
                        <a14:backgroundMark x1="97813" y1="48250" x2="97813" y2="48250"/>
                        <a14:backgroundMark x1="88438" y1="49875" x2="88438" y2="49875"/>
                        <a14:backgroundMark x1="87708" y1="47125" x2="87708" y2="47125"/>
                        <a14:backgroundMark x1="90000" y1="43000" x2="90000" y2="43000"/>
                        <a14:backgroundMark x1="93021" y1="35625" x2="93021" y2="35625"/>
                        <a14:backgroundMark x1="57604" y1="23375" x2="57604" y2="23375"/>
                        <a14:backgroundMark x1="53021" y1="28250" x2="53021" y2="28250"/>
                        <a14:backgroundMark x1="44063" y1="35125" x2="44063" y2="35125"/>
                        <a14:backgroundMark x1="41354" y1="25250" x2="41354" y2="25250"/>
                        <a14:backgroundMark x1="32188" y1="22000" x2="32188" y2="22000"/>
                        <a14:backgroundMark x1="31563" y1="14125" x2="31563" y2="14125"/>
                        <a14:backgroundMark x1="37396" y1="5750" x2="37396" y2="5750"/>
                        <a14:backgroundMark x1="32188" y1="750" x2="32188" y2="750"/>
                        <a14:backgroundMark x1="1563" y1="875" x2="1563" y2="875"/>
                        <a14:backgroundMark x1="313" y1="7125" x2="313" y2="7125"/>
                        <a14:backgroundMark x1="1354" y1="33250" x2="1354" y2="33250"/>
                        <a14:backgroundMark x1="3854" y1="52750" x2="3854" y2="52750"/>
                        <a14:backgroundMark x1="2917" y1="96375" x2="2917" y2="96375"/>
                        <a14:backgroundMark x1="4583" y1="98000" x2="4583" y2="98000"/>
                        <a14:backgroundMark x1="4896" y1="86500" x2="4896" y2="86500"/>
                        <a14:backgroundMark x1="11250" y1="59875" x2="11250" y2="59875"/>
                        <a14:backgroundMark x1="19063" y1="57500" x2="19063" y2="57500"/>
                        <a14:backgroundMark x1="19479" y1="50875" x2="19479" y2="50875"/>
                        <a14:backgroundMark x1="22188" y1="51125" x2="22188" y2="51125"/>
                        <a14:backgroundMark x1="24479" y1="55750" x2="24479" y2="55750"/>
                        <a14:backgroundMark x1="31771" y1="58250" x2="31771" y2="58250"/>
                        <a14:backgroundMark x1="35521" y1="62125" x2="35521" y2="62125"/>
                        <a14:backgroundMark x1="35833" y1="72625" x2="35833" y2="72625"/>
                        <a14:backgroundMark x1="38958" y1="76250" x2="38958" y2="76250"/>
                        <a14:backgroundMark x1="39271" y1="81875" x2="39271" y2="81875"/>
                        <a14:backgroundMark x1="38542" y1="87375" x2="38542" y2="87375"/>
                        <a14:backgroundMark x1="42813" y1="86875" x2="42813" y2="86875"/>
                        <a14:backgroundMark x1="48542" y1="81125" x2="48542" y2="81125"/>
                        <a14:backgroundMark x1="49792" y1="76250" x2="49792" y2="76250"/>
                        <a14:backgroundMark x1="48229" y1="68000" x2="48229" y2="68000"/>
                        <a14:backgroundMark x1="48646" y1="60375" x2="48646" y2="60375"/>
                        <a14:backgroundMark x1="51458" y1="55875" x2="51458" y2="55875"/>
                        <a14:backgroundMark x1="55521" y1="55750" x2="55521" y2="55750"/>
                        <a14:backgroundMark x1="56771" y1="52000" x2="56771" y2="52000"/>
                        <a14:backgroundMark x1="56354" y1="46250" x2="56354" y2="46250"/>
                        <a14:backgroundMark x1="56667" y1="39750" x2="56667" y2="39750"/>
                        <a14:backgroundMark x1="55521" y1="31625" x2="55521" y2="31625"/>
                        <a14:backgroundMark x1="52812" y1="28375" x2="52812" y2="28375"/>
                        <a14:backgroundMark x1="78125" y1="86875" x2="78125" y2="86875"/>
                        <a14:backgroundMark x1="89479" y1="77625" x2="89479" y2="77625"/>
                        <a14:backgroundMark x1="95625" y1="77375" x2="95625" y2="77375"/>
                        <a14:backgroundMark x1="97500" y1="82750" x2="97500" y2="82750"/>
                        <a14:backgroundMark x1="95625" y1="87125" x2="84896" y2="94125"/>
                        <a14:backgroundMark x1="521" y1="12000" x2="5417" y2="568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8024" y="1030146"/>
            <a:ext cx="8839510" cy="50075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9417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Obdélník 3">
            <a:extLst>
              <a:ext uri="{FF2B5EF4-FFF2-40B4-BE49-F238E27FC236}">
                <a16:creationId xmlns:a16="http://schemas.microsoft.com/office/drawing/2014/main" id="{EA7C4EE0-D38F-4990-B593-F7878B0F4C67}"/>
              </a:ext>
            </a:extLst>
          </p:cNvPr>
          <p:cNvSpPr/>
          <p:nvPr/>
        </p:nvSpPr>
        <p:spPr>
          <a:xfrm>
            <a:off x="177800" y="116632"/>
            <a:ext cx="11836399" cy="648072"/>
          </a:xfrm>
          <a:prstGeom prst="rect">
            <a:avLst/>
          </a:prstGeom>
          <a:ln w="25400">
            <a:solidFill>
              <a:schemeClr val="tx1">
                <a:alpha val="80000"/>
              </a:schemeClr>
            </a:solidFill>
            <a:round/>
          </a:ln>
          <a:effectLst>
            <a:glow rad="139700">
              <a:schemeClr val="tx1">
                <a:lumMod val="95000"/>
                <a:lumOff val="5000"/>
                <a:alpha val="40000"/>
              </a:schemeClr>
            </a:glow>
            <a:innerShdw blurRad="889000" dist="317500" dir="2700000">
              <a:schemeClr val="bg1">
                <a:lumMod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80000"/>
                    </a:prstClr>
                  </a:outerShdw>
                </a:effectLst>
                <a:latin typeface="Lucida Sans" panose="020B0602030504020204" pitchFamily="34" charset="0"/>
              </a:rPr>
              <a:t>Obsah :</a:t>
            </a:r>
          </a:p>
        </p:txBody>
      </p:sp>
      <p:pic>
        <p:nvPicPr>
          <p:cNvPr id="5" name="Obrázek 4" descr="Obsah obrázku klipart&#10;&#10;Popis vygenerován s vysokou mírou spolehlivosti">
            <a:extLst>
              <a:ext uri="{FF2B5EF4-FFF2-40B4-BE49-F238E27FC236}">
                <a16:creationId xmlns:a16="http://schemas.microsoft.com/office/drawing/2014/main" id="{A2FDD3FA-B831-4050-8C1B-8B702D71EE7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816" y="5088632"/>
            <a:ext cx="1496104" cy="1496104"/>
          </a:xfrm>
          <a:prstGeom prst="rect">
            <a:avLst/>
          </a:prstGeom>
          <a:noFill/>
          <a:ln cap="flat">
            <a:noFill/>
          </a:ln>
          <a:effectLst>
            <a:glow rad="279400">
              <a:schemeClr val="tx1">
                <a:alpha val="32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6" name="Podnadpis 6">
            <a:extLst>
              <a:ext uri="{FF2B5EF4-FFF2-40B4-BE49-F238E27FC236}">
                <a16:creationId xmlns:a16="http://schemas.microsoft.com/office/drawing/2014/main" id="{D4716ABF-8903-4C85-BAC1-5DB5D4598FB1}"/>
              </a:ext>
            </a:extLst>
          </p:cNvPr>
          <p:cNvSpPr txBox="1">
            <a:spLocks/>
          </p:cNvSpPr>
          <p:nvPr/>
        </p:nvSpPr>
        <p:spPr>
          <a:xfrm>
            <a:off x="1866899" y="1891680"/>
            <a:ext cx="8458200" cy="2739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3F2E8EE-5E2A-4998-A097-52EE988B4577}"/>
              </a:ext>
            </a:extLst>
          </p:cNvPr>
          <p:cNvSpPr txBox="1"/>
          <p:nvPr/>
        </p:nvSpPr>
        <p:spPr>
          <a:xfrm>
            <a:off x="1188720" y="1524000"/>
            <a:ext cx="77216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b="1" dirty="0">
                <a:latin typeface="Lucida Sans" panose="020B0602030504020204" pitchFamily="34" charset="0"/>
              </a:rPr>
              <a:t> 	Motivace a důvody ;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b="1" dirty="0">
                <a:latin typeface="Lucida Sans" panose="020B0602030504020204" pitchFamily="34" charset="0"/>
              </a:rPr>
              <a:t> 	Cíl práce ;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b="1" dirty="0">
                <a:latin typeface="Lucida Sans" panose="020B0602030504020204" pitchFamily="34" charset="0"/>
              </a:rPr>
              <a:t> 	Výzkumné metody ;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b="1" dirty="0">
                <a:latin typeface="Lucida Sans" panose="020B0602030504020204" pitchFamily="34" charset="0"/>
              </a:rPr>
              <a:t> 	Výzkumné otázky ;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b="1" dirty="0">
                <a:latin typeface="Lucida Sans" panose="020B0602030504020204" pitchFamily="34" charset="0"/>
              </a:rPr>
              <a:t> 	Aplikační část ;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b="1" dirty="0">
                <a:latin typeface="Lucida Sans" panose="020B0602030504020204" pitchFamily="34" charset="0"/>
              </a:rPr>
              <a:t> 	Závěrečné shrnutí ;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b="1" dirty="0">
                <a:latin typeface="Lucida Sans" panose="020B0602030504020204" pitchFamily="34" charset="0"/>
              </a:rPr>
              <a:t> 	Otázky oponenta ;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b="1" dirty="0">
                <a:latin typeface="Lucida Sans" panose="020B0602030504020204" pitchFamily="34" charset="0"/>
              </a:rPr>
              <a:t> 	Závěr .</a:t>
            </a:r>
          </a:p>
        </p:txBody>
      </p:sp>
    </p:spTree>
    <p:extLst>
      <p:ext uri="{BB962C8B-B14F-4D97-AF65-F5344CB8AC3E}">
        <p14:creationId xmlns:p14="http://schemas.microsoft.com/office/powerpoint/2010/main" val="2341989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Obdélník 3">
            <a:extLst>
              <a:ext uri="{FF2B5EF4-FFF2-40B4-BE49-F238E27FC236}">
                <a16:creationId xmlns:a16="http://schemas.microsoft.com/office/drawing/2014/main" id="{EA7C4EE0-D38F-4990-B593-F7878B0F4C67}"/>
              </a:ext>
            </a:extLst>
          </p:cNvPr>
          <p:cNvSpPr/>
          <p:nvPr/>
        </p:nvSpPr>
        <p:spPr>
          <a:xfrm>
            <a:off x="177800" y="116632"/>
            <a:ext cx="11836399" cy="648072"/>
          </a:xfrm>
          <a:prstGeom prst="rect">
            <a:avLst/>
          </a:prstGeom>
          <a:ln w="25400">
            <a:solidFill>
              <a:schemeClr val="tx1">
                <a:alpha val="80000"/>
              </a:schemeClr>
            </a:solidFill>
            <a:round/>
          </a:ln>
          <a:effectLst>
            <a:glow rad="139700">
              <a:schemeClr val="tx1">
                <a:lumMod val="95000"/>
                <a:lumOff val="5000"/>
                <a:alpha val="40000"/>
              </a:schemeClr>
            </a:glow>
            <a:innerShdw blurRad="508000" dist="317500" dir="2700000">
              <a:schemeClr val="tx1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80000"/>
                    </a:prstClr>
                  </a:outerShdw>
                </a:effectLst>
                <a:latin typeface="Lucida Sans" panose="020B0602030504020204" pitchFamily="34" charset="0"/>
              </a:rPr>
              <a:t>Motivace a důvody :</a:t>
            </a:r>
          </a:p>
        </p:txBody>
      </p:sp>
      <p:pic>
        <p:nvPicPr>
          <p:cNvPr id="5" name="Obrázek 4" descr="Obsah obrázku klipart&#10;&#10;Popis vygenerován s vysokou mírou spolehlivosti">
            <a:extLst>
              <a:ext uri="{FF2B5EF4-FFF2-40B4-BE49-F238E27FC236}">
                <a16:creationId xmlns:a16="http://schemas.microsoft.com/office/drawing/2014/main" id="{A2FDD3FA-B831-4050-8C1B-8B702D71EE7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816" y="5088632"/>
            <a:ext cx="1496104" cy="1496104"/>
          </a:xfrm>
          <a:prstGeom prst="rect">
            <a:avLst/>
          </a:prstGeom>
          <a:noFill/>
          <a:ln cap="flat">
            <a:noFill/>
          </a:ln>
          <a:effectLst>
            <a:glow rad="279400">
              <a:schemeClr val="tx1">
                <a:alpha val="32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6" name="Podnadpis 6">
            <a:extLst>
              <a:ext uri="{FF2B5EF4-FFF2-40B4-BE49-F238E27FC236}">
                <a16:creationId xmlns:a16="http://schemas.microsoft.com/office/drawing/2014/main" id="{D4716ABF-8903-4C85-BAC1-5DB5D4598FB1}"/>
              </a:ext>
            </a:extLst>
          </p:cNvPr>
          <p:cNvSpPr txBox="1">
            <a:spLocks/>
          </p:cNvSpPr>
          <p:nvPr/>
        </p:nvSpPr>
        <p:spPr>
          <a:xfrm>
            <a:off x="1866899" y="1891680"/>
            <a:ext cx="8458200" cy="2739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3F2E8EE-5E2A-4998-A097-52EE988B4577}"/>
              </a:ext>
            </a:extLst>
          </p:cNvPr>
          <p:cNvSpPr txBox="1"/>
          <p:nvPr/>
        </p:nvSpPr>
        <p:spPr>
          <a:xfrm>
            <a:off x="1200295" y="1705451"/>
            <a:ext cx="77216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b="1" dirty="0">
                <a:latin typeface="Lucida Sans" panose="020B0602030504020204" pitchFamily="34" charset="0"/>
              </a:rPr>
              <a:t> 	Náplň vlastní práce, zkušenost ;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latin typeface="Lucida Sans" panose="020B0602030504020204" pitchFamily="34" charset="0"/>
              </a:rPr>
              <a:t>	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b="1" dirty="0">
                <a:latin typeface="Lucida Sans" panose="020B0602030504020204" pitchFamily="34" charset="0"/>
              </a:rPr>
              <a:t> 	Záliba v analytických problémech ;</a:t>
            </a:r>
          </a:p>
          <a:p>
            <a:pPr>
              <a:spcAft>
                <a:spcPts val="1200"/>
              </a:spcAft>
            </a:pPr>
            <a:endParaRPr lang="cs-CZ" sz="2800" b="1" dirty="0">
              <a:latin typeface="Lucida Sans" panose="020B0602030504020204" pitchFamily="34" charset="0"/>
            </a:endParaRPr>
          </a:p>
          <a:p>
            <a:pPr>
              <a:spcAft>
                <a:spcPts val="1200"/>
              </a:spcAft>
            </a:pPr>
            <a:endParaRPr lang="cs-CZ" sz="2800" b="1" dirty="0">
              <a:latin typeface="Lucida Sans" panose="020B060203050402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b="1" dirty="0">
                <a:latin typeface="Lucida Sans" panose="020B0602030504020204" pitchFamily="34" charset="0"/>
              </a:rPr>
              <a:t> 	Motivace vedoucího práce .</a:t>
            </a:r>
          </a:p>
        </p:txBody>
      </p:sp>
    </p:spTree>
    <p:extLst>
      <p:ext uri="{BB962C8B-B14F-4D97-AF65-F5344CB8AC3E}">
        <p14:creationId xmlns:p14="http://schemas.microsoft.com/office/powerpoint/2010/main" val="1234903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Obdélník 3">
            <a:extLst>
              <a:ext uri="{FF2B5EF4-FFF2-40B4-BE49-F238E27FC236}">
                <a16:creationId xmlns:a16="http://schemas.microsoft.com/office/drawing/2014/main" id="{EA7C4EE0-D38F-4990-B593-F7878B0F4C67}"/>
              </a:ext>
            </a:extLst>
          </p:cNvPr>
          <p:cNvSpPr/>
          <p:nvPr/>
        </p:nvSpPr>
        <p:spPr>
          <a:xfrm>
            <a:off x="177800" y="116632"/>
            <a:ext cx="11836399" cy="648072"/>
          </a:xfrm>
          <a:prstGeom prst="rect">
            <a:avLst/>
          </a:prstGeom>
          <a:ln w="25400">
            <a:solidFill>
              <a:schemeClr val="tx1">
                <a:alpha val="80000"/>
              </a:schemeClr>
            </a:solidFill>
            <a:round/>
          </a:ln>
          <a:effectLst>
            <a:glow rad="139700">
              <a:schemeClr val="tx1">
                <a:lumMod val="95000"/>
                <a:lumOff val="5000"/>
                <a:alpha val="40000"/>
              </a:schemeClr>
            </a:glow>
            <a:innerShdw blurRad="508000" dist="317500" dir="2700000">
              <a:schemeClr val="tx1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80000"/>
                    </a:prstClr>
                  </a:outerShdw>
                </a:effectLst>
                <a:latin typeface="Lucida Sans" panose="020B0602030504020204" pitchFamily="34" charset="0"/>
              </a:rPr>
              <a:t>Cíl práce :</a:t>
            </a:r>
          </a:p>
        </p:txBody>
      </p:sp>
      <p:pic>
        <p:nvPicPr>
          <p:cNvPr id="5" name="Obrázek 4" descr="Obsah obrázku klipart&#10;&#10;Popis vygenerován s vysokou mírou spolehlivosti">
            <a:extLst>
              <a:ext uri="{FF2B5EF4-FFF2-40B4-BE49-F238E27FC236}">
                <a16:creationId xmlns:a16="http://schemas.microsoft.com/office/drawing/2014/main" id="{A2FDD3FA-B831-4050-8C1B-8B702D71EE7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816" y="5088632"/>
            <a:ext cx="1496104" cy="1496104"/>
          </a:xfrm>
          <a:prstGeom prst="rect">
            <a:avLst/>
          </a:prstGeom>
          <a:noFill/>
          <a:ln cap="flat">
            <a:noFill/>
          </a:ln>
          <a:effectLst>
            <a:glow rad="279400">
              <a:schemeClr val="tx1">
                <a:alpha val="32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6" name="Podnadpis 6">
            <a:extLst>
              <a:ext uri="{FF2B5EF4-FFF2-40B4-BE49-F238E27FC236}">
                <a16:creationId xmlns:a16="http://schemas.microsoft.com/office/drawing/2014/main" id="{D4716ABF-8903-4C85-BAC1-5DB5D4598FB1}"/>
              </a:ext>
            </a:extLst>
          </p:cNvPr>
          <p:cNvSpPr txBox="1">
            <a:spLocks/>
          </p:cNvSpPr>
          <p:nvPr/>
        </p:nvSpPr>
        <p:spPr>
          <a:xfrm>
            <a:off x="1866899" y="1891680"/>
            <a:ext cx="8458200" cy="2739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3F2E8EE-5E2A-4998-A097-52EE988B4577}"/>
              </a:ext>
            </a:extLst>
          </p:cNvPr>
          <p:cNvSpPr txBox="1"/>
          <p:nvPr/>
        </p:nvSpPr>
        <p:spPr>
          <a:xfrm>
            <a:off x="503497" y="1945677"/>
            <a:ext cx="11185003" cy="2966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720000" algn="just">
              <a:lnSpc>
                <a:spcPct val="150000"/>
              </a:lnSpc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cs-CZ" sz="2800" b="1" dirty="0">
                <a:latin typeface="Lucida Sans" panose="020B0602030504020204" pitchFamily="34" charset="0"/>
              </a:rPr>
              <a:t> 	</a:t>
            </a:r>
            <a:r>
              <a:rPr lang="cs-CZ" sz="3200" b="1" dirty="0">
                <a:latin typeface="Lucida Sans" panose="020B0602030504020204" pitchFamily="34" charset="0"/>
              </a:rPr>
              <a:t>Cílem této diplomové práce je provést analýzy příkladu rozhodování za nejistoty a na základě výsledků rozhodnout, která metoda a kdy je nejvýhodnější .</a:t>
            </a:r>
            <a:endParaRPr lang="cs-CZ" sz="2800" b="1" dirty="0"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843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Obdélník 3">
            <a:extLst>
              <a:ext uri="{FF2B5EF4-FFF2-40B4-BE49-F238E27FC236}">
                <a16:creationId xmlns:a16="http://schemas.microsoft.com/office/drawing/2014/main" id="{EA7C4EE0-D38F-4990-B593-F7878B0F4C67}"/>
              </a:ext>
            </a:extLst>
          </p:cNvPr>
          <p:cNvSpPr/>
          <p:nvPr/>
        </p:nvSpPr>
        <p:spPr>
          <a:xfrm>
            <a:off x="177800" y="116632"/>
            <a:ext cx="11836399" cy="648072"/>
          </a:xfrm>
          <a:prstGeom prst="rect">
            <a:avLst/>
          </a:prstGeom>
          <a:ln w="25400">
            <a:solidFill>
              <a:schemeClr val="tx1">
                <a:alpha val="80000"/>
              </a:schemeClr>
            </a:solidFill>
            <a:round/>
          </a:ln>
          <a:effectLst>
            <a:glow rad="139700">
              <a:schemeClr val="tx1">
                <a:lumMod val="95000"/>
                <a:lumOff val="5000"/>
                <a:alpha val="40000"/>
              </a:schemeClr>
            </a:glow>
            <a:innerShdw blurRad="508000" dist="317500" dir="2700000">
              <a:schemeClr val="tx1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80000"/>
                    </a:prstClr>
                  </a:outerShdw>
                </a:effectLst>
                <a:latin typeface="Lucida Sans" panose="020B0602030504020204" pitchFamily="34" charset="0"/>
              </a:rPr>
              <a:t>Výzkumné metody :</a:t>
            </a:r>
          </a:p>
        </p:txBody>
      </p:sp>
      <p:pic>
        <p:nvPicPr>
          <p:cNvPr id="5" name="Obrázek 4" descr="Obsah obrázku klipart&#10;&#10;Popis vygenerován s vysokou mírou spolehlivosti">
            <a:extLst>
              <a:ext uri="{FF2B5EF4-FFF2-40B4-BE49-F238E27FC236}">
                <a16:creationId xmlns:a16="http://schemas.microsoft.com/office/drawing/2014/main" id="{A2FDD3FA-B831-4050-8C1B-8B702D71EE7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816" y="5088632"/>
            <a:ext cx="1496104" cy="1496104"/>
          </a:xfrm>
          <a:prstGeom prst="rect">
            <a:avLst/>
          </a:prstGeom>
          <a:noFill/>
          <a:ln cap="flat">
            <a:noFill/>
          </a:ln>
          <a:effectLst>
            <a:glow rad="279400">
              <a:schemeClr val="tx1">
                <a:alpha val="32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6" name="Podnadpis 6">
            <a:extLst>
              <a:ext uri="{FF2B5EF4-FFF2-40B4-BE49-F238E27FC236}">
                <a16:creationId xmlns:a16="http://schemas.microsoft.com/office/drawing/2014/main" id="{D4716ABF-8903-4C85-BAC1-5DB5D4598FB1}"/>
              </a:ext>
            </a:extLst>
          </p:cNvPr>
          <p:cNvSpPr txBox="1">
            <a:spLocks/>
          </p:cNvSpPr>
          <p:nvPr/>
        </p:nvSpPr>
        <p:spPr>
          <a:xfrm>
            <a:off x="1866899" y="1891680"/>
            <a:ext cx="8458200" cy="2739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3F2E8EE-5E2A-4998-A097-52EE988B4577}"/>
              </a:ext>
            </a:extLst>
          </p:cNvPr>
          <p:cNvSpPr txBox="1"/>
          <p:nvPr/>
        </p:nvSpPr>
        <p:spPr>
          <a:xfrm>
            <a:off x="1866899" y="1173015"/>
            <a:ext cx="77216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b="1" dirty="0">
                <a:latin typeface="Lucida Sans" panose="020B0602030504020204" pitchFamily="34" charset="0"/>
              </a:rPr>
              <a:t> 	Analýza dokumentů / Syntéza ;</a:t>
            </a:r>
          </a:p>
          <a:p>
            <a:pPr>
              <a:spcAft>
                <a:spcPts val="1200"/>
              </a:spcAft>
            </a:pPr>
            <a:endParaRPr lang="cs-CZ" sz="2800" b="1" dirty="0">
              <a:latin typeface="Lucida Sans" panose="020B060203050402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b="1" dirty="0">
                <a:latin typeface="Lucida Sans" panose="020B0602030504020204" pitchFamily="34" charset="0"/>
              </a:rPr>
              <a:t> 	Indukce ;</a:t>
            </a:r>
          </a:p>
          <a:p>
            <a:pPr>
              <a:spcAft>
                <a:spcPts val="1200"/>
              </a:spcAft>
            </a:pPr>
            <a:endParaRPr lang="cs-CZ" sz="2800" b="1" dirty="0">
              <a:latin typeface="Lucida Sans" panose="020B060203050402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b="1" dirty="0">
                <a:latin typeface="Lucida Sans" panose="020B0602030504020204" pitchFamily="34" charset="0"/>
              </a:rPr>
              <a:t> 	Komparace ;</a:t>
            </a:r>
          </a:p>
          <a:p>
            <a:pPr>
              <a:spcAft>
                <a:spcPts val="1200"/>
              </a:spcAft>
            </a:pPr>
            <a:endParaRPr lang="cs-CZ" sz="2800" b="1" dirty="0">
              <a:latin typeface="Lucida Sans" panose="020B060203050402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b="1" dirty="0">
                <a:latin typeface="Lucida Sans" panose="020B0602030504020204" pitchFamily="34" charset="0"/>
              </a:rPr>
              <a:t> 	Abstrakce ;</a:t>
            </a:r>
          </a:p>
          <a:p>
            <a:pPr>
              <a:spcAft>
                <a:spcPts val="1200"/>
              </a:spcAft>
            </a:pPr>
            <a:endParaRPr lang="cs-CZ" sz="2800" b="1" dirty="0">
              <a:latin typeface="Lucida Sans" panose="020B060203050402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b="1" dirty="0">
                <a:latin typeface="Lucida Sans" panose="020B0602030504020204" pitchFamily="34" charset="0"/>
              </a:rPr>
              <a:t> 	Brainstorming .</a:t>
            </a:r>
          </a:p>
        </p:txBody>
      </p:sp>
    </p:spTree>
    <p:extLst>
      <p:ext uri="{BB962C8B-B14F-4D97-AF65-F5344CB8AC3E}">
        <p14:creationId xmlns:p14="http://schemas.microsoft.com/office/powerpoint/2010/main" val="2389496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Obdélník 3">
            <a:extLst>
              <a:ext uri="{FF2B5EF4-FFF2-40B4-BE49-F238E27FC236}">
                <a16:creationId xmlns:a16="http://schemas.microsoft.com/office/drawing/2014/main" id="{EA7C4EE0-D38F-4990-B593-F7878B0F4C67}"/>
              </a:ext>
            </a:extLst>
          </p:cNvPr>
          <p:cNvSpPr/>
          <p:nvPr/>
        </p:nvSpPr>
        <p:spPr>
          <a:xfrm>
            <a:off x="177800" y="116632"/>
            <a:ext cx="11836399" cy="648072"/>
          </a:xfrm>
          <a:prstGeom prst="rect">
            <a:avLst/>
          </a:prstGeom>
          <a:ln w="25400">
            <a:solidFill>
              <a:schemeClr val="tx1">
                <a:alpha val="80000"/>
              </a:schemeClr>
            </a:solidFill>
            <a:round/>
          </a:ln>
          <a:effectLst>
            <a:glow rad="139700">
              <a:schemeClr val="tx1">
                <a:lumMod val="95000"/>
                <a:lumOff val="5000"/>
                <a:alpha val="40000"/>
              </a:schemeClr>
            </a:glow>
            <a:innerShdw blurRad="889000" dist="317500" dir="2700000">
              <a:schemeClr val="bg1">
                <a:lumMod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80000"/>
                    </a:prstClr>
                  </a:outerShdw>
                </a:effectLst>
                <a:latin typeface="Lucida Sans" panose="020B0602030504020204" pitchFamily="34" charset="0"/>
              </a:rPr>
              <a:t>Výzkumné otázky :</a:t>
            </a:r>
          </a:p>
        </p:txBody>
      </p:sp>
      <p:pic>
        <p:nvPicPr>
          <p:cNvPr id="5" name="Obrázek 4" descr="Obsah obrázku klipart&#10;&#10;Popis vygenerován s vysokou mírou spolehlivosti">
            <a:extLst>
              <a:ext uri="{FF2B5EF4-FFF2-40B4-BE49-F238E27FC236}">
                <a16:creationId xmlns:a16="http://schemas.microsoft.com/office/drawing/2014/main" id="{A2FDD3FA-B831-4050-8C1B-8B702D71EE7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816" y="5088632"/>
            <a:ext cx="1496104" cy="1496104"/>
          </a:xfrm>
          <a:prstGeom prst="rect">
            <a:avLst/>
          </a:prstGeom>
          <a:noFill/>
          <a:ln cap="flat">
            <a:noFill/>
          </a:ln>
          <a:effectLst>
            <a:glow rad="279400">
              <a:schemeClr val="tx1">
                <a:alpha val="32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6" name="Podnadpis 6">
            <a:extLst>
              <a:ext uri="{FF2B5EF4-FFF2-40B4-BE49-F238E27FC236}">
                <a16:creationId xmlns:a16="http://schemas.microsoft.com/office/drawing/2014/main" id="{D4716ABF-8903-4C85-BAC1-5DB5D4598FB1}"/>
              </a:ext>
            </a:extLst>
          </p:cNvPr>
          <p:cNvSpPr txBox="1">
            <a:spLocks/>
          </p:cNvSpPr>
          <p:nvPr/>
        </p:nvSpPr>
        <p:spPr>
          <a:xfrm>
            <a:off x="1866899" y="1891680"/>
            <a:ext cx="8458200" cy="2739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3F2E8EE-5E2A-4998-A097-52EE988B4577}"/>
              </a:ext>
            </a:extLst>
          </p:cNvPr>
          <p:cNvSpPr txBox="1"/>
          <p:nvPr/>
        </p:nvSpPr>
        <p:spPr>
          <a:xfrm>
            <a:off x="440546" y="1234633"/>
            <a:ext cx="8772903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spcAft>
                <a:spcPts val="1200"/>
              </a:spcAft>
              <a:buFont typeface="Wingdings" panose="05000000000000000000" pitchFamily="2" charset="2"/>
              <a:buChar char="q"/>
              <a:defRPr sz="2800" b="1">
                <a:latin typeface="Lucida Sans" panose="020B0602030504020204" pitchFamily="34" charset="0"/>
              </a:defRPr>
            </a:lvl1pPr>
          </a:lstStyle>
          <a:p>
            <a:pPr algn="just">
              <a:spcAft>
                <a:spcPts val="3000"/>
              </a:spcAft>
            </a:pPr>
            <a:r>
              <a:rPr lang="cs-CZ" dirty="0"/>
              <a:t> 	Jaká metoda, na základě zkoumání, 	vykazuje nejvalidnější výsledky ?</a:t>
            </a:r>
          </a:p>
          <a:p>
            <a:pPr algn="just">
              <a:spcAft>
                <a:spcPts val="3000"/>
              </a:spcAft>
            </a:pPr>
            <a:r>
              <a:rPr lang="cs-CZ" dirty="0"/>
              <a:t> 	Jaká metoda, na základě zkoumání, 	vykazuje nejméně validní výsledky ?</a:t>
            </a:r>
          </a:p>
          <a:p>
            <a:pPr algn="just">
              <a:spcAft>
                <a:spcPts val="3000"/>
              </a:spcAft>
            </a:pPr>
            <a:r>
              <a:rPr lang="cs-CZ" dirty="0"/>
              <a:t> 	Jakou metodu je možné doporučit 	pro 	rozhodování za nejistoty za 	všech stavů 	světa ?</a:t>
            </a:r>
          </a:p>
          <a:p>
            <a:pPr algn="just">
              <a:spcAft>
                <a:spcPts val="3000"/>
              </a:spcAft>
            </a:pPr>
            <a:r>
              <a:rPr lang="cs-CZ" dirty="0"/>
              <a:t> 	Je možné navrhnout vlastní metodu pro 	rozhodování za nejistoty ?</a:t>
            </a:r>
          </a:p>
        </p:txBody>
      </p:sp>
    </p:spTree>
    <p:extLst>
      <p:ext uri="{BB962C8B-B14F-4D97-AF65-F5344CB8AC3E}">
        <p14:creationId xmlns:p14="http://schemas.microsoft.com/office/powerpoint/2010/main" val="2373910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Obdélník 3">
            <a:extLst>
              <a:ext uri="{FF2B5EF4-FFF2-40B4-BE49-F238E27FC236}">
                <a16:creationId xmlns:a16="http://schemas.microsoft.com/office/drawing/2014/main" id="{EA7C4EE0-D38F-4990-B593-F7878B0F4C67}"/>
              </a:ext>
            </a:extLst>
          </p:cNvPr>
          <p:cNvSpPr/>
          <p:nvPr/>
        </p:nvSpPr>
        <p:spPr>
          <a:xfrm>
            <a:off x="177800" y="116632"/>
            <a:ext cx="11836399" cy="648072"/>
          </a:xfrm>
          <a:prstGeom prst="rect">
            <a:avLst/>
          </a:prstGeom>
          <a:ln w="25400">
            <a:solidFill>
              <a:schemeClr val="tx1">
                <a:alpha val="80000"/>
              </a:schemeClr>
            </a:solidFill>
            <a:round/>
          </a:ln>
          <a:effectLst>
            <a:glow rad="139700">
              <a:schemeClr val="tx1">
                <a:lumMod val="95000"/>
                <a:lumOff val="5000"/>
                <a:alpha val="40000"/>
              </a:schemeClr>
            </a:glow>
            <a:innerShdw blurRad="889000" dist="317500" dir="2700000">
              <a:schemeClr val="bg1">
                <a:lumMod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80000"/>
                    </a:prstClr>
                  </a:outerShdw>
                </a:effectLst>
                <a:latin typeface="Lucida Sans" panose="020B0602030504020204" pitchFamily="34" charset="0"/>
              </a:rPr>
              <a:t>Aplikační část :</a:t>
            </a:r>
          </a:p>
        </p:txBody>
      </p:sp>
      <p:pic>
        <p:nvPicPr>
          <p:cNvPr id="5" name="Obrázek 4" descr="Obsah obrázku klipart&#10;&#10;Popis vygenerován s vysokou mírou spolehlivosti">
            <a:extLst>
              <a:ext uri="{FF2B5EF4-FFF2-40B4-BE49-F238E27FC236}">
                <a16:creationId xmlns:a16="http://schemas.microsoft.com/office/drawing/2014/main" id="{A2FDD3FA-B831-4050-8C1B-8B702D71EE7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816" y="5088632"/>
            <a:ext cx="1496104" cy="1496104"/>
          </a:xfrm>
          <a:prstGeom prst="rect">
            <a:avLst/>
          </a:prstGeom>
          <a:noFill/>
          <a:ln cap="flat">
            <a:noFill/>
          </a:ln>
          <a:effectLst>
            <a:glow rad="279400">
              <a:schemeClr val="tx1">
                <a:alpha val="32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6" name="Podnadpis 6">
            <a:extLst>
              <a:ext uri="{FF2B5EF4-FFF2-40B4-BE49-F238E27FC236}">
                <a16:creationId xmlns:a16="http://schemas.microsoft.com/office/drawing/2014/main" id="{D4716ABF-8903-4C85-BAC1-5DB5D4598FB1}"/>
              </a:ext>
            </a:extLst>
          </p:cNvPr>
          <p:cNvSpPr txBox="1">
            <a:spLocks/>
          </p:cNvSpPr>
          <p:nvPr/>
        </p:nvSpPr>
        <p:spPr>
          <a:xfrm>
            <a:off x="1866899" y="1891680"/>
            <a:ext cx="8458200" cy="2739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3F2E8EE-5E2A-4998-A097-52EE988B4577}"/>
              </a:ext>
            </a:extLst>
          </p:cNvPr>
          <p:cNvSpPr txBox="1"/>
          <p:nvPr/>
        </p:nvSpPr>
        <p:spPr>
          <a:xfrm>
            <a:off x="92598" y="879676"/>
            <a:ext cx="10344218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spcAft>
                <a:spcPts val="1200"/>
              </a:spcAft>
              <a:buFont typeface="Wingdings" panose="05000000000000000000" pitchFamily="2" charset="2"/>
              <a:buChar char="q"/>
              <a:defRPr sz="2800" b="1">
                <a:latin typeface="Lucida Sans" panose="020B0602030504020204" pitchFamily="34" charset="0"/>
              </a:defRPr>
            </a:lvl1pPr>
          </a:lstStyle>
          <a:p>
            <a:pPr marL="0" indent="0" algn="ctr">
              <a:spcAft>
                <a:spcPts val="3000"/>
              </a:spcAft>
              <a:buNone/>
            </a:pPr>
            <a:r>
              <a:rPr lang="cs-CZ" sz="3600" dirty="0"/>
              <a:t>Strukturované analytické metody :</a:t>
            </a:r>
          </a:p>
          <a:p>
            <a:pPr algn="just">
              <a:spcAft>
                <a:spcPts val="3000"/>
              </a:spcAft>
            </a:pPr>
            <a:r>
              <a:rPr lang="cs-CZ" dirty="0"/>
              <a:t> 	Zdvojená rozhodovací matice :</a:t>
            </a:r>
          </a:p>
          <a:p>
            <a:pPr marL="1200150" lvl="2" indent="-285750" algn="just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cs-CZ" dirty="0"/>
              <a:t>Více možností + Více kritérií + Vlastní preference = &gt; Dosažení cíle ; </a:t>
            </a:r>
          </a:p>
          <a:p>
            <a:pPr marL="1200150" lvl="2" indent="-285750" algn="just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cs-CZ" dirty="0"/>
              <a:t>Analyzuje / rozpadá problém na dílčí součásti .</a:t>
            </a:r>
          </a:p>
          <a:p>
            <a:pPr algn="just">
              <a:spcAft>
                <a:spcPts val="3000"/>
              </a:spcAft>
            </a:pPr>
            <a:r>
              <a:rPr lang="cs-CZ" dirty="0"/>
              <a:t> 	Analýza soupeřících hypotéz :</a:t>
            </a:r>
          </a:p>
          <a:p>
            <a:pPr marL="1200150" lvl="2" indent="-285750" algn="just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cs-CZ" dirty="0"/>
              <a:t>Identifikace vzájemně se vylučujících variant / </a:t>
            </a:r>
            <a:r>
              <a:rPr lang="cs-CZ" dirty="0" err="1"/>
              <a:t>Occamova</a:t>
            </a:r>
            <a:r>
              <a:rPr lang="cs-CZ" dirty="0"/>
              <a:t> břitva ;</a:t>
            </a:r>
          </a:p>
          <a:p>
            <a:pPr marL="1200150" lvl="2" indent="-285750" algn="just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cs-CZ" dirty="0"/>
              <a:t>Ideální varianta je právě ta, proti které působí nejméně argumentů proti / Odřezává vyloučené ;</a:t>
            </a:r>
          </a:p>
          <a:p>
            <a:pPr marL="1200150" lvl="2" indent="-285750" algn="just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cs-CZ" dirty="0"/>
              <a:t>V moderní době představuje nejvíce používaný analytický nástroj zpravodajských                           a bezpečnostních složek .</a:t>
            </a:r>
          </a:p>
        </p:txBody>
      </p:sp>
    </p:spTree>
    <p:extLst>
      <p:ext uri="{BB962C8B-B14F-4D97-AF65-F5344CB8AC3E}">
        <p14:creationId xmlns:p14="http://schemas.microsoft.com/office/powerpoint/2010/main" val="590662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Obdélník 3">
            <a:extLst>
              <a:ext uri="{FF2B5EF4-FFF2-40B4-BE49-F238E27FC236}">
                <a16:creationId xmlns:a16="http://schemas.microsoft.com/office/drawing/2014/main" id="{EA7C4EE0-D38F-4990-B593-F7878B0F4C67}"/>
              </a:ext>
            </a:extLst>
          </p:cNvPr>
          <p:cNvSpPr/>
          <p:nvPr/>
        </p:nvSpPr>
        <p:spPr>
          <a:xfrm>
            <a:off x="177800" y="116632"/>
            <a:ext cx="11836399" cy="648072"/>
          </a:xfrm>
          <a:prstGeom prst="rect">
            <a:avLst/>
          </a:prstGeom>
          <a:ln w="25400">
            <a:solidFill>
              <a:schemeClr val="tx1">
                <a:alpha val="80000"/>
              </a:schemeClr>
            </a:solidFill>
            <a:round/>
          </a:ln>
          <a:effectLst>
            <a:glow rad="139700">
              <a:schemeClr val="tx1">
                <a:lumMod val="95000"/>
                <a:lumOff val="5000"/>
                <a:alpha val="40000"/>
              </a:schemeClr>
            </a:glow>
            <a:innerShdw blurRad="889000" dist="317500" dir="2700000">
              <a:schemeClr val="bg1">
                <a:lumMod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80000"/>
                    </a:prstClr>
                  </a:outerShdw>
                </a:effectLst>
                <a:latin typeface="Lucida Sans" panose="020B0602030504020204" pitchFamily="34" charset="0"/>
              </a:rPr>
              <a:t>Aplikační část :</a:t>
            </a:r>
          </a:p>
        </p:txBody>
      </p:sp>
      <p:pic>
        <p:nvPicPr>
          <p:cNvPr id="5" name="Obrázek 4" descr="Obsah obrázku klipart&#10;&#10;Popis vygenerován s vysokou mírou spolehlivosti">
            <a:extLst>
              <a:ext uri="{FF2B5EF4-FFF2-40B4-BE49-F238E27FC236}">
                <a16:creationId xmlns:a16="http://schemas.microsoft.com/office/drawing/2014/main" id="{A2FDD3FA-B831-4050-8C1B-8B702D71EE7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816" y="5088632"/>
            <a:ext cx="1496104" cy="1496104"/>
          </a:xfrm>
          <a:prstGeom prst="rect">
            <a:avLst/>
          </a:prstGeom>
          <a:noFill/>
          <a:ln cap="flat">
            <a:noFill/>
          </a:ln>
          <a:effectLst>
            <a:glow rad="279400">
              <a:schemeClr val="tx1">
                <a:alpha val="32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6" name="Podnadpis 6">
            <a:extLst>
              <a:ext uri="{FF2B5EF4-FFF2-40B4-BE49-F238E27FC236}">
                <a16:creationId xmlns:a16="http://schemas.microsoft.com/office/drawing/2014/main" id="{D4716ABF-8903-4C85-BAC1-5DB5D4598FB1}"/>
              </a:ext>
            </a:extLst>
          </p:cNvPr>
          <p:cNvSpPr txBox="1">
            <a:spLocks/>
          </p:cNvSpPr>
          <p:nvPr/>
        </p:nvSpPr>
        <p:spPr>
          <a:xfrm>
            <a:off x="1866899" y="1891680"/>
            <a:ext cx="8458200" cy="2739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3F2E8EE-5E2A-4998-A097-52EE988B4577}"/>
              </a:ext>
            </a:extLst>
          </p:cNvPr>
          <p:cNvSpPr txBox="1"/>
          <p:nvPr/>
        </p:nvSpPr>
        <p:spPr>
          <a:xfrm>
            <a:off x="92598" y="879676"/>
            <a:ext cx="10344218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spcAft>
                <a:spcPts val="1200"/>
              </a:spcAft>
              <a:buFont typeface="Wingdings" panose="05000000000000000000" pitchFamily="2" charset="2"/>
              <a:buChar char="q"/>
              <a:defRPr sz="2800" b="1">
                <a:latin typeface="Lucida Sans" panose="020B0602030504020204" pitchFamily="34" charset="0"/>
              </a:defRPr>
            </a:lvl1pPr>
          </a:lstStyle>
          <a:p>
            <a:pPr marL="0" indent="0" algn="ctr">
              <a:spcAft>
                <a:spcPts val="1800"/>
              </a:spcAft>
              <a:buNone/>
            </a:pPr>
            <a:r>
              <a:rPr lang="cs-CZ" sz="3600" dirty="0"/>
              <a:t>Strukturované analytické metody :</a:t>
            </a:r>
          </a:p>
          <a:p>
            <a:pPr marL="0" indent="0" algn="just">
              <a:spcAft>
                <a:spcPts val="3000"/>
              </a:spcAft>
              <a:buNone/>
            </a:pPr>
            <a:endParaRPr lang="cs-CZ" sz="800" dirty="0"/>
          </a:p>
          <a:p>
            <a:pPr algn="just">
              <a:spcAft>
                <a:spcPts val="3000"/>
              </a:spcAft>
            </a:pPr>
            <a:r>
              <a:rPr lang="cs-CZ" dirty="0"/>
              <a:t> 	Analýza jednotlivého scénáře :</a:t>
            </a:r>
          </a:p>
          <a:p>
            <a:pPr marL="1200150" lvl="2" indent="-285750" algn="just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cs-CZ" dirty="0"/>
              <a:t> Odhaluje rizika, byť skrytá / Identifikuje více směrů a pohledů, kam se situace může vyvinout ; </a:t>
            </a:r>
          </a:p>
          <a:p>
            <a:pPr marL="1200150" lvl="2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Využití při velmi složitých problémech / Umožňuje ověřit předchozí metody .</a:t>
            </a:r>
          </a:p>
          <a:p>
            <a:pPr lvl="2" algn="just">
              <a:spcAft>
                <a:spcPts val="3000"/>
              </a:spcAft>
            </a:pPr>
            <a:endParaRPr lang="cs-CZ" sz="800" dirty="0"/>
          </a:p>
          <a:p>
            <a:pPr algn="just">
              <a:spcAft>
                <a:spcPts val="3000"/>
              </a:spcAft>
            </a:pPr>
            <a:r>
              <a:rPr lang="cs-CZ" dirty="0"/>
              <a:t> 	Vlastní metoda = Princip konkurenční pravděpod. : </a:t>
            </a:r>
          </a:p>
          <a:p>
            <a:pPr marL="1200150" lvl="2" indent="-285750" algn="just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cs-CZ" dirty="0"/>
              <a:t>Využívá pouze a jen silných stránek předchozích zkoumaných metod ; </a:t>
            </a:r>
          </a:p>
          <a:p>
            <a:pPr marL="1200150" lvl="2" indent="-285750" algn="just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cs-CZ" dirty="0"/>
              <a:t>Kombinace principu stejné věrohodnosti, zdvojené matice a analýzy soupeřících hypotéz .</a:t>
            </a:r>
          </a:p>
          <a:p>
            <a:pPr marL="0" indent="0" algn="just">
              <a:spcAft>
                <a:spcPts val="300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149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Obdélník 3">
            <a:extLst>
              <a:ext uri="{FF2B5EF4-FFF2-40B4-BE49-F238E27FC236}">
                <a16:creationId xmlns:a16="http://schemas.microsoft.com/office/drawing/2014/main" id="{EA7C4EE0-D38F-4990-B593-F7878B0F4C67}"/>
              </a:ext>
            </a:extLst>
          </p:cNvPr>
          <p:cNvSpPr/>
          <p:nvPr/>
        </p:nvSpPr>
        <p:spPr>
          <a:xfrm>
            <a:off x="177800" y="116632"/>
            <a:ext cx="11836399" cy="648072"/>
          </a:xfrm>
          <a:prstGeom prst="rect">
            <a:avLst/>
          </a:prstGeom>
          <a:ln w="25400">
            <a:solidFill>
              <a:schemeClr val="tx1">
                <a:alpha val="80000"/>
              </a:schemeClr>
            </a:solidFill>
            <a:round/>
          </a:ln>
          <a:effectLst>
            <a:glow rad="139700">
              <a:schemeClr val="tx1">
                <a:lumMod val="95000"/>
                <a:lumOff val="5000"/>
                <a:alpha val="40000"/>
              </a:schemeClr>
            </a:glow>
            <a:innerShdw blurRad="889000" dist="317500" dir="2700000">
              <a:schemeClr val="bg1">
                <a:lumMod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80000"/>
                    </a:prstClr>
                  </a:outerShdw>
                </a:effectLst>
                <a:latin typeface="Lucida Sans" panose="020B0602030504020204" pitchFamily="34" charset="0"/>
              </a:rPr>
              <a:t>Závěrečné shrnutí, odpovědi :</a:t>
            </a:r>
          </a:p>
        </p:txBody>
      </p:sp>
      <p:pic>
        <p:nvPicPr>
          <p:cNvPr id="5" name="Obrázek 4" descr="Obsah obrázku klipart&#10;&#10;Popis vygenerován s vysokou mírou spolehlivosti">
            <a:extLst>
              <a:ext uri="{FF2B5EF4-FFF2-40B4-BE49-F238E27FC236}">
                <a16:creationId xmlns:a16="http://schemas.microsoft.com/office/drawing/2014/main" id="{A2FDD3FA-B831-4050-8C1B-8B702D71EE7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816" y="5088632"/>
            <a:ext cx="1496104" cy="1496104"/>
          </a:xfrm>
          <a:prstGeom prst="rect">
            <a:avLst/>
          </a:prstGeom>
          <a:noFill/>
          <a:ln cap="flat">
            <a:noFill/>
          </a:ln>
          <a:effectLst>
            <a:glow rad="279400">
              <a:schemeClr val="tx1">
                <a:alpha val="32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6" name="Podnadpis 6">
            <a:extLst>
              <a:ext uri="{FF2B5EF4-FFF2-40B4-BE49-F238E27FC236}">
                <a16:creationId xmlns:a16="http://schemas.microsoft.com/office/drawing/2014/main" id="{D4716ABF-8903-4C85-BAC1-5DB5D4598FB1}"/>
              </a:ext>
            </a:extLst>
          </p:cNvPr>
          <p:cNvSpPr txBox="1">
            <a:spLocks/>
          </p:cNvSpPr>
          <p:nvPr/>
        </p:nvSpPr>
        <p:spPr>
          <a:xfrm>
            <a:off x="1866899" y="1891680"/>
            <a:ext cx="8458200" cy="2739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3F2E8EE-5E2A-4998-A097-52EE988B4577}"/>
              </a:ext>
            </a:extLst>
          </p:cNvPr>
          <p:cNvSpPr txBox="1"/>
          <p:nvPr/>
        </p:nvSpPr>
        <p:spPr>
          <a:xfrm>
            <a:off x="0" y="1234633"/>
            <a:ext cx="12192000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spcAft>
                <a:spcPts val="1200"/>
              </a:spcAft>
              <a:buFont typeface="Wingdings" panose="05000000000000000000" pitchFamily="2" charset="2"/>
              <a:buChar char="q"/>
              <a:defRPr sz="2800" b="1">
                <a:latin typeface="Lucida Sans" panose="020B0602030504020204" pitchFamily="34" charset="0"/>
              </a:defRPr>
            </a:lvl1pPr>
          </a:lstStyle>
          <a:p>
            <a:pPr algn="just">
              <a:spcAft>
                <a:spcPts val="3000"/>
              </a:spcAft>
            </a:pPr>
            <a:r>
              <a:rPr lang="cs-CZ" sz="2000" dirty="0"/>
              <a:t> 	Jaká metoda, na základě zkoumání, vykazuje nejvalidnější výsledky ?</a:t>
            </a:r>
          </a:p>
          <a:p>
            <a:pPr marL="628650" lvl="1" indent="-171450" algn="just">
              <a:spcAft>
                <a:spcPts val="3000"/>
              </a:spcAft>
              <a:buFont typeface="Wingdings" panose="05000000000000000000" pitchFamily="2" charset="2"/>
              <a:buChar char="Ø"/>
            </a:pPr>
            <a:r>
              <a:rPr lang="cs-CZ" dirty="0">
                <a:latin typeface="Lucida Sans" panose="020B0602030504020204" pitchFamily="34" charset="0"/>
              </a:rPr>
              <a:t> Princip minimaximální ztráty .</a:t>
            </a:r>
          </a:p>
          <a:p>
            <a:pPr algn="just">
              <a:spcAft>
                <a:spcPts val="3000"/>
              </a:spcAft>
            </a:pPr>
            <a:r>
              <a:rPr lang="cs-CZ" sz="2000" dirty="0"/>
              <a:t> 	Jaká metoda, na základě zkoumání, vykazuje nejméně validní výsledky ?</a:t>
            </a:r>
          </a:p>
          <a:p>
            <a:pPr marL="628650" lvl="1" indent="-171450" algn="just">
              <a:spcAft>
                <a:spcPts val="3000"/>
              </a:spcAft>
              <a:buFont typeface="Wingdings" panose="05000000000000000000" pitchFamily="2" charset="2"/>
              <a:buChar char="Ø"/>
            </a:pPr>
            <a:r>
              <a:rPr lang="cs-CZ" dirty="0">
                <a:latin typeface="Lucida Sans" panose="020B0602030504020204" pitchFamily="34" charset="0"/>
              </a:rPr>
              <a:t> Metoda pesimistického přístupu .</a:t>
            </a:r>
          </a:p>
          <a:p>
            <a:pPr algn="just">
              <a:spcAft>
                <a:spcPts val="3000"/>
              </a:spcAft>
            </a:pPr>
            <a:r>
              <a:rPr lang="cs-CZ" sz="2000" dirty="0"/>
              <a:t> 	Jakou metodu je možné doporučit pro rozhodování všech stavů světa?</a:t>
            </a:r>
          </a:p>
          <a:p>
            <a:pPr marL="628650" lvl="1" indent="-171450" algn="just">
              <a:spcAft>
                <a:spcPts val="3000"/>
              </a:spcAft>
              <a:buFont typeface="Wingdings" panose="05000000000000000000" pitchFamily="2" charset="2"/>
              <a:buChar char="Ø"/>
            </a:pPr>
            <a:r>
              <a:rPr lang="cs-CZ" dirty="0">
                <a:latin typeface="Lucida Sans" panose="020B0602030504020204" pitchFamily="34" charset="0"/>
              </a:rPr>
              <a:t> Princip stejné věrohodnosti s omezením .</a:t>
            </a:r>
          </a:p>
          <a:p>
            <a:pPr algn="just">
              <a:spcAft>
                <a:spcPts val="3000"/>
              </a:spcAft>
            </a:pPr>
            <a:r>
              <a:rPr lang="cs-CZ" sz="2000" dirty="0"/>
              <a:t> 	Je možné navrhnout vlastní metodu pro rozhodování za nejistoty?</a:t>
            </a:r>
          </a:p>
          <a:p>
            <a:pPr marL="628650" lvl="1" indent="-171450" algn="just">
              <a:spcAft>
                <a:spcPts val="3000"/>
              </a:spcAft>
              <a:buFont typeface="Wingdings" panose="05000000000000000000" pitchFamily="2" charset="2"/>
              <a:buChar char="Ø"/>
            </a:pPr>
            <a:r>
              <a:rPr lang="cs-CZ" dirty="0">
                <a:latin typeface="Lucida Sans" panose="020B0602030504020204" pitchFamily="34" charset="0"/>
              </a:rPr>
              <a:t> Metoda konkurenční pravděpodobnosti .</a:t>
            </a:r>
          </a:p>
        </p:txBody>
      </p:sp>
    </p:spTree>
    <p:extLst>
      <p:ext uri="{BB962C8B-B14F-4D97-AF65-F5344CB8AC3E}">
        <p14:creationId xmlns:p14="http://schemas.microsoft.com/office/powerpoint/2010/main" val="4302955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634</Words>
  <Application>Microsoft Office PowerPoint</Application>
  <PresentationFormat>Širokoúhlá obrazovka</PresentationFormat>
  <Paragraphs>77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Lucida Sans</vt:lpstr>
      <vt:lpstr>Wingdings</vt:lpstr>
      <vt:lpstr>Motiv Office</vt:lpstr>
      <vt:lpstr>Vysoká škola technická a ekonomická                                           v Českých Budějovicích                                                            Ústav technicko-technologický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Ústav technicko-technologický</dc:title>
  <dc:creator>Josef</dc:creator>
  <cp:lastModifiedBy>Josef</cp:lastModifiedBy>
  <cp:revision>17</cp:revision>
  <dcterms:created xsi:type="dcterms:W3CDTF">2020-06-10T08:30:17Z</dcterms:created>
  <dcterms:modified xsi:type="dcterms:W3CDTF">2020-06-10T11:57:40Z</dcterms:modified>
</cp:coreProperties>
</file>