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6" r:id="rId10"/>
    <p:sldId id="268" r:id="rId11"/>
    <p:sldId id="269" r:id="rId12"/>
    <p:sldId id="270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99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490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3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73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96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28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718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27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23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1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26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40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07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80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94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48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7BF2942-B577-45E8-BE89-82E9E5BCF475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AB676DF-8990-4E88-BCB0-3D2B482A86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70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3B46F-F241-4926-9AFA-1499B8AAE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8645" y="232212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Optimalizace a návrh dopravních vazeb včetně realizace dálkových relací v dopravním uzlu Klatovy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ED507C-2FB5-4F8B-9442-44768F384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486" y="5288225"/>
            <a:ext cx="11800514" cy="1655762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Autor diplomové práce:	</a:t>
            </a:r>
            <a:r>
              <a:rPr lang="cs-CZ" dirty="0"/>
              <a:t>Bc. Filip Jakubec</a:t>
            </a:r>
          </a:p>
          <a:p>
            <a:pPr algn="l"/>
            <a:r>
              <a:rPr lang="cs-CZ" b="1" dirty="0"/>
              <a:t>Vedoucí diplomové práce:	</a:t>
            </a:r>
            <a:r>
              <a:rPr lang="cs-CZ" dirty="0"/>
              <a:t>Ing. Jiří Čejka, Ph.D.</a:t>
            </a:r>
          </a:p>
          <a:p>
            <a:pPr algn="l"/>
            <a:r>
              <a:rPr lang="cs-CZ" b="1" dirty="0"/>
              <a:t>Oponent diplomové práce:	</a:t>
            </a:r>
            <a:r>
              <a:rPr lang="cs-CZ" dirty="0"/>
              <a:t>Ing. Vladislav </a:t>
            </a:r>
            <a:r>
              <a:rPr lang="cs-CZ" dirty="0" err="1"/>
              <a:t>Zitrický</a:t>
            </a:r>
            <a:r>
              <a:rPr lang="cs-CZ" dirty="0"/>
              <a:t>, Ph.D.	</a:t>
            </a:r>
            <a:r>
              <a:rPr lang="cs-CZ" b="1" dirty="0"/>
              <a:t>České Budějovice, červen 2020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Vysoká škola technická a ekonomická v Českých Budějovicích – Wikipedie">
            <a:extLst>
              <a:ext uri="{FF2B5EF4-FFF2-40B4-BE49-F238E27FC236}">
                <a16:creationId xmlns:a16="http://schemas.microsoft.com/office/drawing/2014/main" id="{D1198DAC-D9D4-4517-9859-5F0B3E7CB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7" y="391863"/>
            <a:ext cx="1571809" cy="157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73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77B46-D626-47AF-B6A5-C1E9FF59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478" y="299835"/>
            <a:ext cx="9905998" cy="1905000"/>
          </a:xfrm>
        </p:spPr>
        <p:txBody>
          <a:bodyPr/>
          <a:lstStyle/>
          <a:p>
            <a:r>
              <a:rPr lang="cs-CZ" dirty="0"/>
              <a:t>Dopravní model trati 170</a:t>
            </a:r>
            <a:br>
              <a:rPr lang="cs-CZ" dirty="0"/>
            </a:br>
            <a:r>
              <a:rPr lang="cs-CZ" dirty="0"/>
              <a:t>stanice Klatovy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9C2F446-EB68-474C-B2D8-1BB070C8F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115262"/>
              </p:ext>
            </p:extLst>
          </p:nvPr>
        </p:nvGraphicFramePr>
        <p:xfrm>
          <a:off x="415452" y="700755"/>
          <a:ext cx="4924340" cy="5753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688">
                  <a:extLst>
                    <a:ext uri="{9D8B030D-6E8A-4147-A177-3AD203B41FA5}">
                      <a16:colId xmlns:a16="http://schemas.microsoft.com/office/drawing/2014/main" val="620938231"/>
                    </a:ext>
                  </a:extLst>
                </a:gridCol>
                <a:gridCol w="821629">
                  <a:extLst>
                    <a:ext uri="{9D8B030D-6E8A-4147-A177-3AD203B41FA5}">
                      <a16:colId xmlns:a16="http://schemas.microsoft.com/office/drawing/2014/main" val="1848361483"/>
                    </a:ext>
                  </a:extLst>
                </a:gridCol>
                <a:gridCol w="472218">
                  <a:extLst>
                    <a:ext uri="{9D8B030D-6E8A-4147-A177-3AD203B41FA5}">
                      <a16:colId xmlns:a16="http://schemas.microsoft.com/office/drawing/2014/main" val="2195456579"/>
                    </a:ext>
                  </a:extLst>
                </a:gridCol>
                <a:gridCol w="710231">
                  <a:extLst>
                    <a:ext uri="{9D8B030D-6E8A-4147-A177-3AD203B41FA5}">
                      <a16:colId xmlns:a16="http://schemas.microsoft.com/office/drawing/2014/main" val="4187610180"/>
                    </a:ext>
                  </a:extLst>
                </a:gridCol>
                <a:gridCol w="529821">
                  <a:extLst>
                    <a:ext uri="{9D8B030D-6E8A-4147-A177-3AD203B41FA5}">
                      <a16:colId xmlns:a16="http://schemas.microsoft.com/office/drawing/2014/main" val="1515476729"/>
                    </a:ext>
                  </a:extLst>
                </a:gridCol>
                <a:gridCol w="605354">
                  <a:extLst>
                    <a:ext uri="{9D8B030D-6E8A-4147-A177-3AD203B41FA5}">
                      <a16:colId xmlns:a16="http://schemas.microsoft.com/office/drawing/2014/main" val="432826761"/>
                    </a:ext>
                  </a:extLst>
                </a:gridCol>
                <a:gridCol w="453201">
                  <a:extLst>
                    <a:ext uri="{9D8B030D-6E8A-4147-A177-3AD203B41FA5}">
                      <a16:colId xmlns:a16="http://schemas.microsoft.com/office/drawing/2014/main" val="3849959280"/>
                    </a:ext>
                  </a:extLst>
                </a:gridCol>
                <a:gridCol w="791198">
                  <a:extLst>
                    <a:ext uri="{9D8B030D-6E8A-4147-A177-3AD203B41FA5}">
                      <a16:colId xmlns:a16="http://schemas.microsoft.com/office/drawing/2014/main" val="3646919041"/>
                    </a:ext>
                  </a:extLst>
                </a:gridCol>
              </a:tblGrid>
              <a:tr h="245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Číslo vlaku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Ze směru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Odjezd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Cílová stanice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Číslo vlaku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Ze směru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Příjezd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Cílová stanice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3404712410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753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4:30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 err="1">
                          <a:effectLst/>
                        </a:rPr>
                        <a:t>Sp</a:t>
                      </a:r>
                      <a:r>
                        <a:rPr lang="cs-CZ" sz="600" dirty="0">
                          <a:effectLst/>
                        </a:rPr>
                        <a:t> 1700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Rokycany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6:28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4125632741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755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5:30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778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7:28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2864094764"/>
                  </a:ext>
                </a:extLst>
              </a:tr>
              <a:tr h="346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757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6:30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 err="1">
                          <a:effectLst/>
                        </a:rPr>
                        <a:t>Sp</a:t>
                      </a:r>
                      <a:r>
                        <a:rPr lang="cs-CZ" sz="600" dirty="0">
                          <a:effectLst/>
                        </a:rPr>
                        <a:t> 1702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Plzeň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C 7:48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695700634"/>
                  </a:ext>
                </a:extLst>
              </a:tr>
              <a:tr h="346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Os 7511 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 6:39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Rokycany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776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8:28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2958435970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759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7:30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774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9:28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1934874007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 err="1">
                          <a:effectLst/>
                        </a:rPr>
                        <a:t>Sp</a:t>
                      </a:r>
                      <a:r>
                        <a:rPr lang="cs-CZ" sz="600" dirty="0">
                          <a:effectLst/>
                        </a:rPr>
                        <a:t> 1701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8:30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Rokycany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772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10:28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4018942887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761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9:30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 err="1">
                          <a:effectLst/>
                        </a:rPr>
                        <a:t>Sp</a:t>
                      </a:r>
                      <a:r>
                        <a:rPr lang="cs-CZ" sz="600" dirty="0">
                          <a:effectLst/>
                        </a:rPr>
                        <a:t> 1706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Rokycany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11:28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3162293692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 err="1">
                          <a:effectLst/>
                        </a:rPr>
                        <a:t>Sp</a:t>
                      </a:r>
                      <a:r>
                        <a:rPr lang="cs-CZ" sz="600" dirty="0">
                          <a:effectLst/>
                        </a:rPr>
                        <a:t> 1703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10:30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Rokycany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770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12:28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3818551180"/>
                  </a:ext>
                </a:extLst>
              </a:tr>
              <a:tr h="346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763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11:30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 err="1">
                          <a:effectLst/>
                        </a:rPr>
                        <a:t>Sp</a:t>
                      </a:r>
                      <a:r>
                        <a:rPr lang="cs-CZ" sz="600" dirty="0">
                          <a:effectLst/>
                        </a:rPr>
                        <a:t> 1708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Rokycany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13:28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2506443399"/>
                  </a:ext>
                </a:extLst>
              </a:tr>
              <a:tr h="346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765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12:30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768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14:28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990234673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767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13:30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766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15:28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1941132272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769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14:30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Os 7510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Plzeň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 16:19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2954112717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771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15:30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764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16:28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3573602997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773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16:30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762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17:28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1490906513"/>
                  </a:ext>
                </a:extLst>
              </a:tr>
              <a:tr h="346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 err="1">
                          <a:effectLst/>
                        </a:rPr>
                        <a:t>Sp</a:t>
                      </a:r>
                      <a:r>
                        <a:rPr lang="cs-CZ" sz="600" dirty="0">
                          <a:effectLst/>
                        </a:rPr>
                        <a:t> 1705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A 16:45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Plzeň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760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18:28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71743867"/>
                  </a:ext>
                </a:extLst>
              </a:tr>
              <a:tr h="346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775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17:30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758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19:28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1855648580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777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18:30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756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20:28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3514478392"/>
                  </a:ext>
                </a:extLst>
              </a:tr>
              <a:tr h="346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 err="1">
                          <a:effectLst/>
                        </a:rPr>
                        <a:t>Sp</a:t>
                      </a:r>
                      <a:r>
                        <a:rPr lang="cs-CZ" sz="600" dirty="0">
                          <a:effectLst/>
                        </a:rPr>
                        <a:t> 1707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B 18:45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Plzeň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Os 7512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Plzeň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22:07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4219070710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779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19:30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R 752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23:28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1922238523"/>
                  </a:ext>
                </a:extLst>
              </a:tr>
              <a:tr h="346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Os 7501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20:59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Plzeň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 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56" marR="24356" marT="0" marB="0" anchor="ctr"/>
                </a:tc>
                <a:extLst>
                  <a:ext uri="{0D108BD9-81ED-4DB2-BD59-A6C34878D82A}">
                    <a16:rowId xmlns:a16="http://schemas.microsoft.com/office/drawing/2014/main" val="3168733780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89F18E5-3685-4431-850D-7DE12FBFF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223047"/>
              </p:ext>
            </p:extLst>
          </p:nvPr>
        </p:nvGraphicFramePr>
        <p:xfrm>
          <a:off x="6382110" y="2457987"/>
          <a:ext cx="5454755" cy="4100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928">
                  <a:extLst>
                    <a:ext uri="{9D8B030D-6E8A-4147-A177-3AD203B41FA5}">
                      <a16:colId xmlns:a16="http://schemas.microsoft.com/office/drawing/2014/main" val="3710180434"/>
                    </a:ext>
                  </a:extLst>
                </a:gridCol>
                <a:gridCol w="910129">
                  <a:extLst>
                    <a:ext uri="{9D8B030D-6E8A-4147-A177-3AD203B41FA5}">
                      <a16:colId xmlns:a16="http://schemas.microsoft.com/office/drawing/2014/main" val="1255545027"/>
                    </a:ext>
                  </a:extLst>
                </a:gridCol>
                <a:gridCol w="523083">
                  <a:extLst>
                    <a:ext uri="{9D8B030D-6E8A-4147-A177-3AD203B41FA5}">
                      <a16:colId xmlns:a16="http://schemas.microsoft.com/office/drawing/2014/main" val="1947037144"/>
                    </a:ext>
                  </a:extLst>
                </a:gridCol>
                <a:gridCol w="786732">
                  <a:extLst>
                    <a:ext uri="{9D8B030D-6E8A-4147-A177-3AD203B41FA5}">
                      <a16:colId xmlns:a16="http://schemas.microsoft.com/office/drawing/2014/main" val="4032097073"/>
                    </a:ext>
                  </a:extLst>
                </a:gridCol>
                <a:gridCol w="586889">
                  <a:extLst>
                    <a:ext uri="{9D8B030D-6E8A-4147-A177-3AD203B41FA5}">
                      <a16:colId xmlns:a16="http://schemas.microsoft.com/office/drawing/2014/main" val="1101128271"/>
                    </a:ext>
                  </a:extLst>
                </a:gridCol>
                <a:gridCol w="670558">
                  <a:extLst>
                    <a:ext uri="{9D8B030D-6E8A-4147-A177-3AD203B41FA5}">
                      <a16:colId xmlns:a16="http://schemas.microsoft.com/office/drawing/2014/main" val="1358665263"/>
                    </a:ext>
                  </a:extLst>
                </a:gridCol>
                <a:gridCol w="502016">
                  <a:extLst>
                    <a:ext uri="{9D8B030D-6E8A-4147-A177-3AD203B41FA5}">
                      <a16:colId xmlns:a16="http://schemas.microsoft.com/office/drawing/2014/main" val="2320506007"/>
                    </a:ext>
                  </a:extLst>
                </a:gridCol>
                <a:gridCol w="876420">
                  <a:extLst>
                    <a:ext uri="{9D8B030D-6E8A-4147-A177-3AD203B41FA5}">
                      <a16:colId xmlns:a16="http://schemas.microsoft.com/office/drawing/2014/main" val="4240327107"/>
                    </a:ext>
                  </a:extLst>
                </a:gridCol>
              </a:tblGrid>
              <a:tr h="195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Číslo vlaku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Ze směru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Odjezd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Cílová stanice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Číslo vlaku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Ze směru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Příjezd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Cílová stanice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555334592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753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4:30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Sp</a:t>
                      </a:r>
                      <a:r>
                        <a:rPr lang="cs-CZ" sz="800" dirty="0">
                          <a:effectLst/>
                        </a:rPr>
                        <a:t> 1700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Rokycany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6:28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940996077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755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5:30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778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7:28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3308281767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757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6:30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XXX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Plzeň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7:49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Plattling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693604769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Os 7511 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 6:39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Rokycany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776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8:28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919858650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759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7:30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774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9:28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4276929575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Sp</a:t>
                      </a:r>
                      <a:r>
                        <a:rPr lang="cs-CZ" sz="800" dirty="0">
                          <a:effectLst/>
                        </a:rPr>
                        <a:t> 1701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8:30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Rokycany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772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10:28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1262370055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761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9:30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Sp</a:t>
                      </a:r>
                      <a:r>
                        <a:rPr lang="cs-CZ" sz="800" dirty="0">
                          <a:effectLst/>
                        </a:rPr>
                        <a:t> 1706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Rokycany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11:28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3425516028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Sp</a:t>
                      </a:r>
                      <a:r>
                        <a:rPr lang="cs-CZ" sz="800" dirty="0">
                          <a:effectLst/>
                        </a:rPr>
                        <a:t> 1703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10:30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Rokycany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770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12:28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4107961292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763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11:30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 err="1">
                          <a:effectLst/>
                        </a:rPr>
                        <a:t>Sp</a:t>
                      </a:r>
                      <a:r>
                        <a:rPr lang="cs-CZ" sz="800" dirty="0">
                          <a:effectLst/>
                        </a:rPr>
                        <a:t> 1708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Rokycany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13:28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3055656529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765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12:30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768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14:28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2085713374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XXX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Plattling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12:47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Plzeň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XXX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Plzeň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14:49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Plattling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239319191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767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13:30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766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15:28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1893307481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769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14:30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Os 7510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Plzeň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 16:19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2536129464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771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15:30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764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16:28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3730229345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773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16:30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762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17:28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2028650240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775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17:30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760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18:28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3807372166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777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18:30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758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19:28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3481753482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XXX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Plattling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18:47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Plzeň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756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20:28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3425472143"/>
                  </a:ext>
                </a:extLst>
              </a:tr>
              <a:tr h="18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779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19:30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Os 7512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Plzeň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22:07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1727658924"/>
                  </a:ext>
                </a:extLst>
              </a:tr>
              <a:tr h="284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Os 7501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Železná Ruda-Alžbětín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20:59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Plzeň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 752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Praha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23:28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Klatovy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8" marR="33788" marT="0" marB="0" anchor="ctr"/>
                </a:tc>
                <a:extLst>
                  <a:ext uri="{0D108BD9-81ED-4DB2-BD59-A6C34878D82A}">
                    <a16:rowId xmlns:a16="http://schemas.microsoft.com/office/drawing/2014/main" val="3016445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19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DEEAE-D4E2-485A-B8C2-E417FA4E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49" y="290819"/>
            <a:ext cx="9905998" cy="1905000"/>
          </a:xfrm>
        </p:spPr>
        <p:txBody>
          <a:bodyPr/>
          <a:lstStyle/>
          <a:p>
            <a:r>
              <a:rPr lang="cs-CZ" dirty="0"/>
              <a:t>Dopravní model trati 183</a:t>
            </a:r>
            <a:br>
              <a:rPr lang="cs-CZ" dirty="0"/>
            </a:br>
            <a:r>
              <a:rPr lang="cs-CZ" dirty="0"/>
              <a:t>Stanice Klatovy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726423E-F98D-4109-B362-79F33B34BD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622004"/>
              </p:ext>
            </p:extLst>
          </p:nvPr>
        </p:nvGraphicFramePr>
        <p:xfrm>
          <a:off x="6094412" y="2434092"/>
          <a:ext cx="6027680" cy="4343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460">
                  <a:extLst>
                    <a:ext uri="{9D8B030D-6E8A-4147-A177-3AD203B41FA5}">
                      <a16:colId xmlns:a16="http://schemas.microsoft.com/office/drawing/2014/main" val="70675828"/>
                    </a:ext>
                  </a:extLst>
                </a:gridCol>
                <a:gridCol w="753460">
                  <a:extLst>
                    <a:ext uri="{9D8B030D-6E8A-4147-A177-3AD203B41FA5}">
                      <a16:colId xmlns:a16="http://schemas.microsoft.com/office/drawing/2014/main" val="2211909615"/>
                    </a:ext>
                  </a:extLst>
                </a:gridCol>
                <a:gridCol w="753460">
                  <a:extLst>
                    <a:ext uri="{9D8B030D-6E8A-4147-A177-3AD203B41FA5}">
                      <a16:colId xmlns:a16="http://schemas.microsoft.com/office/drawing/2014/main" val="4221001890"/>
                    </a:ext>
                  </a:extLst>
                </a:gridCol>
                <a:gridCol w="949489">
                  <a:extLst>
                    <a:ext uri="{9D8B030D-6E8A-4147-A177-3AD203B41FA5}">
                      <a16:colId xmlns:a16="http://schemas.microsoft.com/office/drawing/2014/main" val="811921334"/>
                    </a:ext>
                  </a:extLst>
                </a:gridCol>
                <a:gridCol w="557431">
                  <a:extLst>
                    <a:ext uri="{9D8B030D-6E8A-4147-A177-3AD203B41FA5}">
                      <a16:colId xmlns:a16="http://schemas.microsoft.com/office/drawing/2014/main" val="547408599"/>
                    </a:ext>
                  </a:extLst>
                </a:gridCol>
                <a:gridCol w="872831">
                  <a:extLst>
                    <a:ext uri="{9D8B030D-6E8A-4147-A177-3AD203B41FA5}">
                      <a16:colId xmlns:a16="http://schemas.microsoft.com/office/drawing/2014/main" val="883568295"/>
                    </a:ext>
                  </a:extLst>
                </a:gridCol>
                <a:gridCol w="634089">
                  <a:extLst>
                    <a:ext uri="{9D8B030D-6E8A-4147-A177-3AD203B41FA5}">
                      <a16:colId xmlns:a16="http://schemas.microsoft.com/office/drawing/2014/main" val="3048869265"/>
                    </a:ext>
                  </a:extLst>
                </a:gridCol>
                <a:gridCol w="753460">
                  <a:extLst>
                    <a:ext uri="{9D8B030D-6E8A-4147-A177-3AD203B41FA5}">
                      <a16:colId xmlns:a16="http://schemas.microsoft.com/office/drawing/2014/main" val="3336992471"/>
                    </a:ext>
                  </a:extLst>
                </a:gridCol>
              </a:tblGrid>
              <a:tr h="378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Číslo vlaku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Ze směru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Odjezd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Cílová stanice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Číslo vlaku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Ze směru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Příjezd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Cílová stanice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extLst>
                  <a:ext uri="{0D108BD9-81ED-4DB2-BD59-A6C34878D82A}">
                    <a16:rowId xmlns:a16="http://schemas.microsoft.com/office/drawing/2014/main" val="1041508113"/>
                  </a:ext>
                </a:extLst>
              </a:tr>
              <a:tr h="378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7560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 4:57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Nýrsko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7541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Železná Ruda-Alžbetín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 5:18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extLst>
                  <a:ext uri="{0D108BD9-81ED-4DB2-BD59-A6C34878D82A}">
                    <a16:rowId xmlns:a16="http://schemas.microsoft.com/office/drawing/2014/main" val="4044134406"/>
                  </a:ext>
                </a:extLst>
              </a:tr>
              <a:tr h="378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7540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6:40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Železná Ruda-Alžbětín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7561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Nýrsko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 6:16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extLst>
                  <a:ext uri="{0D108BD9-81ED-4DB2-BD59-A6C34878D82A}">
                    <a16:rowId xmlns:a16="http://schemas.microsoft.com/office/drawing/2014/main" val="1132039617"/>
                  </a:ext>
                </a:extLst>
              </a:tr>
              <a:tr h="378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R XXX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Plzeň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7:51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Plattling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7543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Železná Ruda-Alžbetín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7:16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extLst>
                  <a:ext uri="{0D108BD9-81ED-4DB2-BD59-A6C34878D82A}">
                    <a16:rowId xmlns:a16="http://schemas.microsoft.com/office/drawing/2014/main" val="3845595105"/>
                  </a:ext>
                </a:extLst>
              </a:tr>
              <a:tr h="378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7542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10:40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Železná Ruda-Alžbětín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7545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Železná Ruda-Alžbetín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9:16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extLst>
                  <a:ext uri="{0D108BD9-81ED-4DB2-BD59-A6C34878D82A}">
                    <a16:rowId xmlns:a16="http://schemas.microsoft.com/office/drawing/2014/main" val="1312467056"/>
                  </a:ext>
                </a:extLst>
              </a:tr>
              <a:tr h="378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7544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12:40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Železná Ruda-Alžbětín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R XXX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Plattling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12:45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Plzeň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extLst>
                  <a:ext uri="{0D108BD9-81ED-4DB2-BD59-A6C34878D82A}">
                    <a16:rowId xmlns:a16="http://schemas.microsoft.com/office/drawing/2014/main" val="3988639921"/>
                  </a:ext>
                </a:extLst>
              </a:tr>
              <a:tr h="378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7562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 13:40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Nýrsko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7547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Železná Ruda-Alžbetín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13:16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extLst>
                  <a:ext uri="{0D108BD9-81ED-4DB2-BD59-A6C34878D82A}">
                    <a16:rowId xmlns:a16="http://schemas.microsoft.com/office/drawing/2014/main" val="4277472017"/>
                  </a:ext>
                </a:extLst>
              </a:tr>
              <a:tr h="18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R XXX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Plzeň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14:51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Plattling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7563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Nýrsko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 14:16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extLst>
                  <a:ext uri="{0D108BD9-81ED-4DB2-BD59-A6C34878D82A}">
                    <a16:rowId xmlns:a16="http://schemas.microsoft.com/office/drawing/2014/main" val="1526907595"/>
                  </a:ext>
                </a:extLst>
              </a:tr>
              <a:tr h="378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7546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 15:35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Železná Ruda-Alžbětín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7549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Železná Ruda-Alžbetín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15:16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extLst>
                  <a:ext uri="{0D108BD9-81ED-4DB2-BD59-A6C34878D82A}">
                    <a16:rowId xmlns:a16="http://schemas.microsoft.com/office/drawing/2014/main" val="2906903752"/>
                  </a:ext>
                </a:extLst>
              </a:tr>
              <a:tr h="378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7548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16:40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Železná Ruda-Alžbětín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R XXX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Plattling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18:45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Plzeň hl.n.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extLst>
                  <a:ext uri="{0D108BD9-81ED-4DB2-BD59-A6C34878D82A}">
                    <a16:rowId xmlns:a16="http://schemas.microsoft.com/office/drawing/2014/main" val="3123471339"/>
                  </a:ext>
                </a:extLst>
              </a:tr>
              <a:tr h="378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7550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18:40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Železná Ruda-Alžbětín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7551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Železná Ruda-Alžbetín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19:18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extLst>
                  <a:ext uri="{0D108BD9-81ED-4DB2-BD59-A6C34878D82A}">
                    <a16:rowId xmlns:a16="http://schemas.microsoft.com/office/drawing/2014/main" val="3461204396"/>
                  </a:ext>
                </a:extLst>
              </a:tr>
              <a:tr h="378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7552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Klatovy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20:35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Železná Ruda-Alžbětín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Os 7501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Železná Ruda-Alžbetín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20:57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Plzeň hl.n.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69" marR="12569" marT="0" marB="0" anchor="ctr"/>
                </a:tc>
                <a:extLst>
                  <a:ext uri="{0D108BD9-81ED-4DB2-BD59-A6C34878D82A}">
                    <a16:rowId xmlns:a16="http://schemas.microsoft.com/office/drawing/2014/main" val="1653705629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CD3AA32-9E2B-48B1-BBB6-B6E424DE3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90218"/>
              </p:ext>
            </p:extLst>
          </p:nvPr>
        </p:nvGraphicFramePr>
        <p:xfrm>
          <a:off x="302004" y="2434092"/>
          <a:ext cx="5343784" cy="434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973">
                  <a:extLst>
                    <a:ext uri="{9D8B030D-6E8A-4147-A177-3AD203B41FA5}">
                      <a16:colId xmlns:a16="http://schemas.microsoft.com/office/drawing/2014/main" val="2720306824"/>
                    </a:ext>
                  </a:extLst>
                </a:gridCol>
                <a:gridCol w="667973">
                  <a:extLst>
                    <a:ext uri="{9D8B030D-6E8A-4147-A177-3AD203B41FA5}">
                      <a16:colId xmlns:a16="http://schemas.microsoft.com/office/drawing/2014/main" val="2463486035"/>
                    </a:ext>
                  </a:extLst>
                </a:gridCol>
                <a:gridCol w="667973">
                  <a:extLst>
                    <a:ext uri="{9D8B030D-6E8A-4147-A177-3AD203B41FA5}">
                      <a16:colId xmlns:a16="http://schemas.microsoft.com/office/drawing/2014/main" val="1365073521"/>
                    </a:ext>
                  </a:extLst>
                </a:gridCol>
                <a:gridCol w="667973">
                  <a:extLst>
                    <a:ext uri="{9D8B030D-6E8A-4147-A177-3AD203B41FA5}">
                      <a16:colId xmlns:a16="http://schemas.microsoft.com/office/drawing/2014/main" val="3910633876"/>
                    </a:ext>
                  </a:extLst>
                </a:gridCol>
                <a:gridCol w="667973">
                  <a:extLst>
                    <a:ext uri="{9D8B030D-6E8A-4147-A177-3AD203B41FA5}">
                      <a16:colId xmlns:a16="http://schemas.microsoft.com/office/drawing/2014/main" val="1543081172"/>
                    </a:ext>
                  </a:extLst>
                </a:gridCol>
                <a:gridCol w="667973">
                  <a:extLst>
                    <a:ext uri="{9D8B030D-6E8A-4147-A177-3AD203B41FA5}">
                      <a16:colId xmlns:a16="http://schemas.microsoft.com/office/drawing/2014/main" val="1896027884"/>
                    </a:ext>
                  </a:extLst>
                </a:gridCol>
                <a:gridCol w="667973">
                  <a:extLst>
                    <a:ext uri="{9D8B030D-6E8A-4147-A177-3AD203B41FA5}">
                      <a16:colId xmlns:a16="http://schemas.microsoft.com/office/drawing/2014/main" val="3819346175"/>
                    </a:ext>
                  </a:extLst>
                </a:gridCol>
                <a:gridCol w="667973">
                  <a:extLst>
                    <a:ext uri="{9D8B030D-6E8A-4147-A177-3AD203B41FA5}">
                      <a16:colId xmlns:a16="http://schemas.microsoft.com/office/drawing/2014/main" val="2333405932"/>
                    </a:ext>
                  </a:extLst>
                </a:gridCol>
              </a:tblGrid>
              <a:tr h="310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Číslo vlaku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Ze směru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Odjezd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Cílová stanice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Číslo vlaku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Ze směru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Příjezd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Cílová stanice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extLst>
                  <a:ext uri="{0D108BD9-81ED-4DB2-BD59-A6C34878D82A}">
                    <a16:rowId xmlns:a16="http://schemas.microsoft.com/office/drawing/2014/main" val="778670142"/>
                  </a:ext>
                </a:extLst>
              </a:tr>
              <a:tr h="31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7560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P 4:57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Nýrsko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7541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Ruda-Alžbetín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P 5:18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extLst>
                  <a:ext uri="{0D108BD9-81ED-4DB2-BD59-A6C34878D82A}">
                    <a16:rowId xmlns:a16="http://schemas.microsoft.com/office/drawing/2014/main" val="3278918840"/>
                  </a:ext>
                </a:extLst>
              </a:tr>
              <a:tr h="31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7540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6:40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7561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Nýrsko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P 6:16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extLst>
                  <a:ext uri="{0D108BD9-81ED-4DB2-BD59-A6C34878D82A}">
                    <a16:rowId xmlns:a16="http://schemas.microsoft.com/office/drawing/2014/main" val="1532328360"/>
                  </a:ext>
                </a:extLst>
              </a:tr>
              <a:tr h="31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 err="1">
                          <a:effectLst/>
                        </a:rPr>
                        <a:t>Sp</a:t>
                      </a:r>
                      <a:r>
                        <a:rPr lang="cs-CZ" sz="700" dirty="0">
                          <a:effectLst/>
                        </a:rPr>
                        <a:t> 1702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Plzeň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C 8:03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7543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Ruda-Alžbetín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7:16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extLst>
                  <a:ext uri="{0D108BD9-81ED-4DB2-BD59-A6C34878D82A}">
                    <a16:rowId xmlns:a16="http://schemas.microsoft.com/office/drawing/2014/main" val="4086731285"/>
                  </a:ext>
                </a:extLst>
              </a:tr>
              <a:tr h="31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R 776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8:40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7545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Železná Ruda-Alžbetín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9:16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extLst>
                  <a:ext uri="{0D108BD9-81ED-4DB2-BD59-A6C34878D82A}">
                    <a16:rowId xmlns:a16="http://schemas.microsoft.com/office/drawing/2014/main" val="1033092968"/>
                  </a:ext>
                </a:extLst>
              </a:tr>
              <a:tr h="31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7542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10:40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R 763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Ruda-Alžbetín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11:16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extLst>
                  <a:ext uri="{0D108BD9-81ED-4DB2-BD59-A6C34878D82A}">
                    <a16:rowId xmlns:a16="http://schemas.microsoft.com/office/drawing/2014/main" val="594296765"/>
                  </a:ext>
                </a:extLst>
              </a:tr>
              <a:tr h="31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7544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12:40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7547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Ruda-Alžbetín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13:16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extLst>
                  <a:ext uri="{0D108BD9-81ED-4DB2-BD59-A6C34878D82A}">
                    <a16:rowId xmlns:a16="http://schemas.microsoft.com/office/drawing/2014/main" val="3641395970"/>
                  </a:ext>
                </a:extLst>
              </a:tr>
              <a:tr h="31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7562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P 13:40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Nýrsko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7563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Nýrsko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P 14:16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extLst>
                  <a:ext uri="{0D108BD9-81ED-4DB2-BD59-A6C34878D82A}">
                    <a16:rowId xmlns:a16="http://schemas.microsoft.com/office/drawing/2014/main" val="4216140760"/>
                  </a:ext>
                </a:extLst>
              </a:tr>
              <a:tr h="31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R 768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14:40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7549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Ruda-Alžbetín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15:16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extLst>
                  <a:ext uri="{0D108BD9-81ED-4DB2-BD59-A6C34878D82A}">
                    <a16:rowId xmlns:a16="http://schemas.microsoft.com/office/drawing/2014/main" val="1419712288"/>
                  </a:ext>
                </a:extLst>
              </a:tr>
              <a:tr h="31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7546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P 15:35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 err="1">
                          <a:effectLst/>
                        </a:rPr>
                        <a:t>Sp</a:t>
                      </a:r>
                      <a:r>
                        <a:rPr lang="cs-CZ" sz="700" dirty="0">
                          <a:effectLst/>
                        </a:rPr>
                        <a:t> 1705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Ruda-Alžbetín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A 16:34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Plzeň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extLst>
                  <a:ext uri="{0D108BD9-81ED-4DB2-BD59-A6C34878D82A}">
                    <a16:rowId xmlns:a16="http://schemas.microsoft.com/office/drawing/2014/main" val="1148303024"/>
                  </a:ext>
                </a:extLst>
              </a:tr>
              <a:tr h="31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7548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16:40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R 775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Ruda-Alžbetín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17:16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Praha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extLst>
                  <a:ext uri="{0D108BD9-81ED-4DB2-BD59-A6C34878D82A}">
                    <a16:rowId xmlns:a16="http://schemas.microsoft.com/office/drawing/2014/main" val="3690226174"/>
                  </a:ext>
                </a:extLst>
              </a:tr>
              <a:tr h="31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7550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18:40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 err="1">
                          <a:effectLst/>
                        </a:rPr>
                        <a:t>Sp</a:t>
                      </a:r>
                      <a:r>
                        <a:rPr lang="cs-CZ" sz="700" dirty="0">
                          <a:effectLst/>
                        </a:rPr>
                        <a:t> 1707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Ruda-Alžbetín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B 18:34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Plzeň hl.n.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extLst>
                  <a:ext uri="{0D108BD9-81ED-4DB2-BD59-A6C34878D82A}">
                    <a16:rowId xmlns:a16="http://schemas.microsoft.com/office/drawing/2014/main" val="2510784660"/>
                  </a:ext>
                </a:extLst>
              </a:tr>
              <a:tr h="31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7552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20:35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Ruda-Alžbětín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7551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Ruda-Alžbetín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19:18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Klatovy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extLst>
                  <a:ext uri="{0D108BD9-81ED-4DB2-BD59-A6C34878D82A}">
                    <a16:rowId xmlns:a16="http://schemas.microsoft.com/office/drawing/2014/main" val="3094682587"/>
                  </a:ext>
                </a:extLst>
              </a:tr>
              <a:tr h="310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Os 7501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Železná Ruda-Alžbetín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20:57</a:t>
                      </a:r>
                      <a:endParaRPr lang="cs-CZ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Plzeň hl.n.</a:t>
                      </a:r>
                      <a:endParaRPr lang="cs-CZ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9" marR="27719" marT="0" marB="0" anchor="ctr"/>
                </a:tc>
                <a:extLst>
                  <a:ext uri="{0D108BD9-81ED-4DB2-BD59-A6C34878D82A}">
                    <a16:rowId xmlns:a16="http://schemas.microsoft.com/office/drawing/2014/main" val="3722148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65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00E66-BDA4-43C1-B902-57AA4680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86" y="583125"/>
            <a:ext cx="9905998" cy="1905000"/>
          </a:xfrm>
        </p:spPr>
        <p:txBody>
          <a:bodyPr/>
          <a:lstStyle/>
          <a:p>
            <a:r>
              <a:rPr lang="cs-CZ" dirty="0"/>
              <a:t>Návrh nového spojení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54DFAC-C212-42AF-94E2-AFB3967C2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18" y="2067700"/>
            <a:ext cx="9905998" cy="3124201"/>
          </a:xfrm>
        </p:spPr>
        <p:txBody>
          <a:bodyPr/>
          <a:lstStyle/>
          <a:p>
            <a:r>
              <a:rPr lang="cs-CZ" dirty="0"/>
              <a:t>Kalkulace jízdného a nákladů</a:t>
            </a:r>
          </a:p>
          <a:p>
            <a:r>
              <a:rPr lang="cs-CZ" dirty="0"/>
              <a:t>Výběr železničního vozu</a:t>
            </a:r>
          </a:p>
          <a:p>
            <a:r>
              <a:rPr lang="cs-CZ" dirty="0"/>
              <a:t>Další možné návrhy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3029F29-DCE9-4E29-9318-6AF4497F9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564279"/>
              </p:ext>
            </p:extLst>
          </p:nvPr>
        </p:nvGraphicFramePr>
        <p:xfrm>
          <a:off x="310786" y="5036144"/>
          <a:ext cx="6678993" cy="164033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70352">
                  <a:extLst>
                    <a:ext uri="{9D8B030D-6E8A-4147-A177-3AD203B41FA5}">
                      <a16:colId xmlns:a16="http://schemas.microsoft.com/office/drawing/2014/main" val="1784476794"/>
                    </a:ext>
                  </a:extLst>
                </a:gridCol>
                <a:gridCol w="897622">
                  <a:extLst>
                    <a:ext uri="{9D8B030D-6E8A-4147-A177-3AD203B41FA5}">
                      <a16:colId xmlns:a16="http://schemas.microsoft.com/office/drawing/2014/main" val="1527520031"/>
                    </a:ext>
                  </a:extLst>
                </a:gridCol>
                <a:gridCol w="989901">
                  <a:extLst>
                    <a:ext uri="{9D8B030D-6E8A-4147-A177-3AD203B41FA5}">
                      <a16:colId xmlns:a16="http://schemas.microsoft.com/office/drawing/2014/main" val="1275304702"/>
                    </a:ext>
                  </a:extLst>
                </a:gridCol>
                <a:gridCol w="922789">
                  <a:extLst>
                    <a:ext uri="{9D8B030D-6E8A-4147-A177-3AD203B41FA5}">
                      <a16:colId xmlns:a16="http://schemas.microsoft.com/office/drawing/2014/main" val="3490708502"/>
                    </a:ext>
                  </a:extLst>
                </a:gridCol>
                <a:gridCol w="1048623">
                  <a:extLst>
                    <a:ext uri="{9D8B030D-6E8A-4147-A177-3AD203B41FA5}">
                      <a16:colId xmlns:a16="http://schemas.microsoft.com/office/drawing/2014/main" val="82162042"/>
                    </a:ext>
                  </a:extLst>
                </a:gridCol>
                <a:gridCol w="949706">
                  <a:extLst>
                    <a:ext uri="{9D8B030D-6E8A-4147-A177-3AD203B41FA5}">
                      <a16:colId xmlns:a16="http://schemas.microsoft.com/office/drawing/2014/main" val="990464179"/>
                    </a:ext>
                  </a:extLst>
                </a:gridCol>
              </a:tblGrid>
              <a:tr h="800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Úsek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Tarifní vzdálenost ČR + D [km]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Tarif TR 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Tarif NRT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845911"/>
                  </a:ext>
                </a:extLst>
              </a:tr>
              <a:tr h="800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 třída [Kč]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 třída [Kč]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2. třída [€]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 třída [€]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3008322"/>
                  </a:ext>
                </a:extLst>
              </a:tr>
              <a:tr h="80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Plzeň - Plattling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97 + 66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11,60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17,40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12909433"/>
                  </a:ext>
                </a:extLst>
              </a:tr>
              <a:tr h="80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Přeštice - Plattling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72 + 66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11,60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17,40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66289991"/>
                  </a:ext>
                </a:extLst>
              </a:tr>
              <a:tr h="80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Klatovy - Plattling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49 + 66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11,60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17,40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418601"/>
                  </a:ext>
                </a:extLst>
              </a:tr>
              <a:tr h="80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Nýrsko - Plattling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34 + 66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11,60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17,40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5340537"/>
                  </a:ext>
                </a:extLst>
              </a:tr>
              <a:tr h="93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Železná Ruda-Alžbětín - Plattling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 + 66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11,60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17,40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11960747"/>
                  </a:ext>
                </a:extLst>
              </a:tr>
            </a:tbl>
          </a:graphicData>
        </a:graphic>
      </p:graphicFrame>
      <p:pic>
        <p:nvPicPr>
          <p:cNvPr id="5" name="Obrázek 4" descr="Trainz.cz - Download - Trakční vozidla - Dieselové vozy a jednotky ...">
            <a:extLst>
              <a:ext uri="{FF2B5EF4-FFF2-40B4-BE49-F238E27FC236}">
                <a16:creationId xmlns:a16="http://schemas.microsoft.com/office/drawing/2014/main" id="{F48F54DF-ABCB-4276-BFDC-34B951B812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24" y="352338"/>
            <a:ext cx="6518246" cy="4500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8A162364-BD0C-45C4-8AF8-68DECB789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43748"/>
              </p:ext>
            </p:extLst>
          </p:nvPr>
        </p:nvGraphicFramePr>
        <p:xfrm>
          <a:off x="7613371" y="4886411"/>
          <a:ext cx="4076738" cy="104777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79516">
                  <a:extLst>
                    <a:ext uri="{9D8B030D-6E8A-4147-A177-3AD203B41FA5}">
                      <a16:colId xmlns:a16="http://schemas.microsoft.com/office/drawing/2014/main" val="996391708"/>
                    </a:ext>
                  </a:extLst>
                </a:gridCol>
                <a:gridCol w="1407285">
                  <a:extLst>
                    <a:ext uri="{9D8B030D-6E8A-4147-A177-3AD203B41FA5}">
                      <a16:colId xmlns:a16="http://schemas.microsoft.com/office/drawing/2014/main" val="2695933138"/>
                    </a:ext>
                  </a:extLst>
                </a:gridCol>
                <a:gridCol w="1289937">
                  <a:extLst>
                    <a:ext uri="{9D8B030D-6E8A-4147-A177-3AD203B41FA5}">
                      <a16:colId xmlns:a16="http://schemas.microsoft.com/office/drawing/2014/main" val="153060986"/>
                    </a:ext>
                  </a:extLst>
                </a:gridCol>
              </a:tblGrid>
              <a:tr h="636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Celková délka úseku jedním směrem [km]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Cena za 1 km [Kč]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Celkové náklady na spoj v jednom směru [Kč]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532877"/>
                  </a:ext>
                </a:extLst>
              </a:tr>
              <a:tr h="223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163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21 190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8460198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2A2E9190-869B-4D74-B195-6FA0F1D7E81B}"/>
              </a:ext>
            </a:extLst>
          </p:cNvPr>
          <p:cNvSpPr txBox="1"/>
          <p:nvPr/>
        </p:nvSpPr>
        <p:spPr>
          <a:xfrm>
            <a:off x="8019875" y="6030145"/>
            <a:ext cx="3959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Celkové náklady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21 190 * 4 * 365 = 30 937 400 Kč</a:t>
            </a:r>
          </a:p>
        </p:txBody>
      </p:sp>
    </p:spTree>
    <p:extLst>
      <p:ext uri="{BB962C8B-B14F-4D97-AF65-F5344CB8AC3E}">
        <p14:creationId xmlns:p14="http://schemas.microsoft.com/office/powerpoint/2010/main" val="30944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2B1AD-7BB3-4194-91B1-FE8775BC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Dotazy vedoucího práce a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2CB8F-286A-4CF3-AD66-48A598B62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Vedoucí práce:</a:t>
            </a:r>
          </a:p>
          <a:p>
            <a:pPr lvl="1"/>
            <a:r>
              <a:rPr lang="cs-CZ" dirty="0"/>
              <a:t>Jakým způsobem byste v rámci jednotného tarifu IDS Plzeňského kraje realizoval tarif na mezinárodních linkách ? </a:t>
            </a:r>
          </a:p>
          <a:p>
            <a:endParaRPr lang="cs-CZ" dirty="0"/>
          </a:p>
          <a:p>
            <a:r>
              <a:rPr lang="cs-CZ" dirty="0"/>
              <a:t>Oponent práce:</a:t>
            </a:r>
          </a:p>
          <a:p>
            <a:pPr lvl="1"/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stanovujú</a:t>
            </a:r>
            <a:r>
              <a:rPr lang="cs-CZ" dirty="0"/>
              <a:t> </a:t>
            </a:r>
            <a:r>
              <a:rPr lang="cs-CZ" dirty="0" err="1"/>
              <a:t>jazdné</a:t>
            </a:r>
            <a:r>
              <a:rPr lang="cs-CZ" dirty="0"/>
              <a:t> doby v </a:t>
            </a:r>
            <a:r>
              <a:rPr lang="cs-CZ" dirty="0" err="1"/>
              <a:t>železničnej</a:t>
            </a:r>
            <a:r>
              <a:rPr lang="cs-CZ" dirty="0"/>
              <a:t> </a:t>
            </a:r>
            <a:r>
              <a:rPr lang="cs-CZ" dirty="0" err="1"/>
              <a:t>doprave</a:t>
            </a:r>
            <a:r>
              <a:rPr lang="cs-CZ" dirty="0"/>
              <a:t>? </a:t>
            </a:r>
          </a:p>
          <a:p>
            <a:pPr lvl="1"/>
            <a:r>
              <a:rPr lang="cs-CZ" dirty="0" err="1"/>
              <a:t>Aký</a:t>
            </a:r>
            <a:r>
              <a:rPr lang="cs-CZ" dirty="0"/>
              <a:t> je potenciál </a:t>
            </a:r>
            <a:r>
              <a:rPr lang="cs-CZ" dirty="0" err="1"/>
              <a:t>využitia</a:t>
            </a:r>
            <a:r>
              <a:rPr lang="cs-CZ" dirty="0"/>
              <a:t> Vašich </a:t>
            </a:r>
            <a:r>
              <a:rPr lang="cs-CZ" dirty="0" err="1"/>
              <a:t>návrhoch</a:t>
            </a:r>
            <a:r>
              <a:rPr lang="cs-CZ" dirty="0"/>
              <a:t> v praxi? </a:t>
            </a:r>
          </a:p>
        </p:txBody>
      </p:sp>
    </p:spTree>
    <p:extLst>
      <p:ext uri="{BB962C8B-B14F-4D97-AF65-F5344CB8AC3E}">
        <p14:creationId xmlns:p14="http://schemas.microsoft.com/office/powerpoint/2010/main" val="3354241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C6A1E-D9C8-4034-B200-FFC8F825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70423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56685-CB99-4E20-B47B-C37DFAB9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609600"/>
            <a:ext cx="10842138" cy="1905000"/>
          </a:xfrm>
        </p:spPr>
        <p:txBody>
          <a:bodyPr>
            <a:normAutofit/>
          </a:bodyPr>
          <a:lstStyle/>
          <a:p>
            <a:r>
              <a:rPr lang="cs-CZ" sz="4000" dirty="0"/>
              <a:t>Motivace a důvody k řešení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81A401-35D2-4463-B6CB-EE8511A98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Klatovsko – absence přeshraničního spojení</a:t>
            </a:r>
          </a:p>
          <a:p>
            <a:r>
              <a:rPr lang="cs-CZ" sz="2400" dirty="0"/>
              <a:t>Zájem o danou problematiku</a:t>
            </a:r>
          </a:p>
          <a:p>
            <a:r>
              <a:rPr lang="cs-CZ" sz="2400" dirty="0"/>
              <a:t>Využití znalostí ze studia v praktické podobě</a:t>
            </a:r>
          </a:p>
        </p:txBody>
      </p:sp>
    </p:spTree>
    <p:extLst>
      <p:ext uri="{BB962C8B-B14F-4D97-AF65-F5344CB8AC3E}">
        <p14:creationId xmlns:p14="http://schemas.microsoft.com/office/powerpoint/2010/main" val="274176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28E97-81F5-441F-885A-FA801A23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0C774B-0C36-47FD-ABE8-7C37AA535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Cílem práce je zhodnocení současného stavu a jeho optimalizace. Bude navržen nový dopravní model uzlu Klatovy s přihlédnutím k dálkovým trasám. Práce bude realizována na modelu železniční dopravy.</a:t>
            </a:r>
          </a:p>
        </p:txBody>
      </p:sp>
    </p:spTree>
    <p:extLst>
      <p:ext uri="{BB962C8B-B14F-4D97-AF65-F5344CB8AC3E}">
        <p14:creationId xmlns:p14="http://schemas.microsoft.com/office/powerpoint/2010/main" val="31945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3867E-1E26-48D3-8381-D4DC67E8E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Použité metody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A87223-4116-4D51-B558-28ACF8A5B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Sběr a analýza dat (získání informací z odborné literatury, podrobná analýza jízdních řádů)</a:t>
            </a:r>
          </a:p>
          <a:p>
            <a:r>
              <a:rPr lang="cs-CZ" sz="2400" dirty="0"/>
              <a:t>Komparace</a:t>
            </a:r>
          </a:p>
          <a:p>
            <a:r>
              <a:rPr lang="cs-CZ" sz="2400" dirty="0"/>
              <a:t>Bodovací metoda stanovení vah kritérií</a:t>
            </a:r>
          </a:p>
          <a:p>
            <a:r>
              <a:rPr lang="cs-CZ" sz="2400" dirty="0"/>
              <a:t>Vícekriteriální metoda rozhodování TOPSIS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39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A0B62E-73BB-45A9-ABF8-3BA02A6A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09600"/>
            <a:ext cx="6038768" cy="1905000"/>
          </a:xfrm>
        </p:spPr>
        <p:txBody>
          <a:bodyPr>
            <a:normAutofit/>
          </a:bodyPr>
          <a:lstStyle/>
          <a:p>
            <a:r>
              <a:rPr lang="cs-CZ"/>
              <a:t>Analýza současného stavu dopravy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5295BB-CF52-4814-BE75-BFFC4DC06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2666999"/>
            <a:ext cx="5920867" cy="3373879"/>
          </a:xfrm>
        </p:spPr>
        <p:txBody>
          <a:bodyPr>
            <a:normAutofit/>
          </a:bodyPr>
          <a:lstStyle/>
          <a:p>
            <a:r>
              <a:rPr lang="cs-CZ"/>
              <a:t>Klatovy</a:t>
            </a:r>
          </a:p>
          <a:p>
            <a:r>
              <a:rPr lang="cs-CZ"/>
              <a:t>IDPK – Integrovaná doprava Plzeňského kraje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2CAC0E2-A334-4A65-B7FA-9BDDAD042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5CBFFC3-CBAB-4295-B6AD-650CBC6B988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"/>
          <a:stretch/>
        </p:blipFill>
        <p:spPr bwMode="auto">
          <a:xfrm>
            <a:off x="7534656" y="0"/>
            <a:ext cx="4657343" cy="5253135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Úprava jízdních řádů na Blovicku - Oficiální stránky města Blovice">
            <a:extLst>
              <a:ext uri="{FF2B5EF4-FFF2-40B4-BE49-F238E27FC236}">
                <a16:creationId xmlns:a16="http://schemas.microsoft.com/office/drawing/2014/main" id="{2B838F9D-4AA3-4D16-9623-E161484DA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2946" y="5382394"/>
            <a:ext cx="2359567" cy="131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6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ED38C-3C59-4012-99A3-DB8DF813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Analýza současného stavu dopravy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788D3-3938-4A0E-A152-7EA3BE380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Autobusová doprava v regionu</a:t>
            </a:r>
          </a:p>
          <a:p>
            <a:r>
              <a:rPr lang="cs-CZ" sz="2400" dirty="0"/>
              <a:t>MHD Klatovy</a:t>
            </a:r>
          </a:p>
          <a:p>
            <a:r>
              <a:rPr lang="cs-CZ" sz="2400" dirty="0"/>
              <a:t>Železniční doprava – stanice Klatovy</a:t>
            </a:r>
          </a:p>
          <a:p>
            <a:pPr lvl="1"/>
            <a:r>
              <a:rPr lang="cs-CZ" sz="2000" dirty="0"/>
              <a:t>Tratě: 170, 183, 185</a:t>
            </a:r>
          </a:p>
        </p:txBody>
      </p:sp>
    </p:spTree>
    <p:extLst>
      <p:ext uri="{BB962C8B-B14F-4D97-AF65-F5344CB8AC3E}">
        <p14:creationId xmlns:p14="http://schemas.microsoft.com/office/powerpoint/2010/main" val="192678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EC16D-0640-40F4-ACC6-F166DB02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Návrh nového spojení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4D643D-1367-4418-9CB1-289C3C20A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Absence přímého přeshraničního spojení na Klatovsku</a:t>
            </a:r>
          </a:p>
          <a:p>
            <a:r>
              <a:rPr lang="cs-CZ" sz="2400" dirty="0"/>
              <a:t>Analýza současných spojení: Plzeň – Klatovy – Plattling</a:t>
            </a:r>
          </a:p>
          <a:p>
            <a:r>
              <a:rPr lang="cs-CZ" sz="2400" dirty="0"/>
              <a:t>Návrh nového dálkového spojení</a:t>
            </a:r>
          </a:p>
          <a:p>
            <a:r>
              <a:rPr lang="cs-CZ" sz="2400" dirty="0"/>
              <a:t>Výpočet jízdní doby nového spoje</a:t>
            </a:r>
          </a:p>
          <a:p>
            <a:pPr lvl="1"/>
            <a:r>
              <a:rPr lang="cs-CZ" sz="2200" dirty="0"/>
              <a:t>Celková doba jízdy: 2h 21min (163 km)</a:t>
            </a:r>
          </a:p>
        </p:txBody>
      </p:sp>
    </p:spTree>
    <p:extLst>
      <p:ext uri="{BB962C8B-B14F-4D97-AF65-F5344CB8AC3E}">
        <p14:creationId xmlns:p14="http://schemas.microsoft.com/office/powerpoint/2010/main" val="183314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32CDC-0DCB-497F-8A71-093253F9C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Návrh nového spojení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79BAAE-FE6D-4E23-958D-5669E9213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02954"/>
            <a:ext cx="9905998" cy="3124201"/>
          </a:xfrm>
        </p:spPr>
        <p:txBody>
          <a:bodyPr>
            <a:normAutofit/>
          </a:bodyPr>
          <a:lstStyle/>
          <a:p>
            <a:r>
              <a:rPr lang="cs-CZ" sz="2400" dirty="0"/>
              <a:t>Porovnání variant</a:t>
            </a:r>
          </a:p>
          <a:p>
            <a:r>
              <a:rPr lang="cs-CZ" sz="2400" dirty="0"/>
              <a:t>Stanovení vah kritérií (metoda pořadí)</a:t>
            </a:r>
          </a:p>
          <a:p>
            <a:r>
              <a:rPr lang="cs-CZ" sz="2400" dirty="0"/>
              <a:t>Použití metody TOPSIS</a:t>
            </a:r>
          </a:p>
          <a:p>
            <a:endParaRPr lang="cs-CZ" sz="2400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648E719-3074-468C-B92E-90033575F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47866"/>
              </p:ext>
            </p:extLst>
          </p:nvPr>
        </p:nvGraphicFramePr>
        <p:xfrm>
          <a:off x="8054541" y="4124964"/>
          <a:ext cx="3894137" cy="219825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85163">
                  <a:extLst>
                    <a:ext uri="{9D8B030D-6E8A-4147-A177-3AD203B41FA5}">
                      <a16:colId xmlns:a16="http://schemas.microsoft.com/office/drawing/2014/main" val="4276156301"/>
                    </a:ext>
                  </a:extLst>
                </a:gridCol>
                <a:gridCol w="1254487">
                  <a:extLst>
                    <a:ext uri="{9D8B030D-6E8A-4147-A177-3AD203B41FA5}">
                      <a16:colId xmlns:a16="http://schemas.microsoft.com/office/drawing/2014/main" val="394818553"/>
                    </a:ext>
                  </a:extLst>
                </a:gridCol>
                <a:gridCol w="1254487">
                  <a:extLst>
                    <a:ext uri="{9D8B030D-6E8A-4147-A177-3AD203B41FA5}">
                      <a16:colId xmlns:a16="http://schemas.microsoft.com/office/drawing/2014/main" val="484363630"/>
                    </a:ext>
                  </a:extLst>
                </a:gridCol>
              </a:tblGrid>
              <a:tr h="754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Varianta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c</a:t>
                      </a:r>
                      <a:r>
                        <a:rPr lang="cs-CZ" sz="1200" baseline="-25000" dirty="0" err="1">
                          <a:effectLst/>
                        </a:rPr>
                        <a:t>ij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Pořadí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06306219"/>
                  </a:ext>
                </a:extLst>
              </a:tr>
              <a:tr h="361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0,238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82766440"/>
                  </a:ext>
                </a:extLst>
              </a:tr>
              <a:tr h="361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0,379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82113853"/>
                  </a:ext>
                </a:extLst>
              </a:tr>
              <a:tr h="361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0,304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0753138"/>
                  </a:ext>
                </a:extLst>
              </a:tr>
              <a:tr h="361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0,770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1.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24314888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C333DE8A-221E-408D-BD28-549A265E0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934806"/>
              </p:ext>
            </p:extLst>
          </p:nvPr>
        </p:nvGraphicFramePr>
        <p:xfrm>
          <a:off x="240146" y="4367647"/>
          <a:ext cx="7186252" cy="195557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96563">
                  <a:extLst>
                    <a:ext uri="{9D8B030D-6E8A-4147-A177-3AD203B41FA5}">
                      <a16:colId xmlns:a16="http://schemas.microsoft.com/office/drawing/2014/main" val="3983706078"/>
                    </a:ext>
                  </a:extLst>
                </a:gridCol>
                <a:gridCol w="1796563">
                  <a:extLst>
                    <a:ext uri="{9D8B030D-6E8A-4147-A177-3AD203B41FA5}">
                      <a16:colId xmlns:a16="http://schemas.microsoft.com/office/drawing/2014/main" val="700705506"/>
                    </a:ext>
                  </a:extLst>
                </a:gridCol>
                <a:gridCol w="1796563">
                  <a:extLst>
                    <a:ext uri="{9D8B030D-6E8A-4147-A177-3AD203B41FA5}">
                      <a16:colId xmlns:a16="http://schemas.microsoft.com/office/drawing/2014/main" val="117488095"/>
                    </a:ext>
                  </a:extLst>
                </a:gridCol>
                <a:gridCol w="1796563">
                  <a:extLst>
                    <a:ext uri="{9D8B030D-6E8A-4147-A177-3AD203B41FA5}">
                      <a16:colId xmlns:a16="http://schemas.microsoft.com/office/drawing/2014/main" val="913262697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Kritérium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Pořadí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Přidělené body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Výsledná váha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9731896"/>
                  </a:ext>
                </a:extLst>
              </a:tr>
              <a:tr h="29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K1: Jízdní doba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0,333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2175070"/>
                  </a:ext>
                </a:extLst>
              </a:tr>
              <a:tr h="29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K2: Počet přestupů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0,267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8815567"/>
                  </a:ext>
                </a:extLst>
              </a:tr>
              <a:tr h="29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K3: Vzdálenost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0,067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8163290"/>
                  </a:ext>
                </a:extLst>
              </a:tr>
              <a:tr h="29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K4: Občerstvení ve voze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0,200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954737"/>
                  </a:ext>
                </a:extLst>
              </a:tr>
              <a:tr h="29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K5: Wi-Fi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0,133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39761667"/>
                  </a:ext>
                </a:extLst>
              </a:tr>
              <a:tr h="1522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Suma bodů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4918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45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1BD1F-423D-4D87-96B3-47CB1807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Návrh nového spojení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62BF3A-2EEB-4703-92D1-EE34762D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62100"/>
            <a:ext cx="9905998" cy="3124201"/>
          </a:xfrm>
        </p:spPr>
        <p:txBody>
          <a:bodyPr/>
          <a:lstStyle/>
          <a:p>
            <a:r>
              <a:rPr lang="cs-CZ" sz="2400" dirty="0"/>
              <a:t>Návrh nového jízdního řádu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A17640F-8DD8-425E-9EC1-349CEE338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952434"/>
              </p:ext>
            </p:extLst>
          </p:nvPr>
        </p:nvGraphicFramePr>
        <p:xfrm>
          <a:off x="604850" y="3467100"/>
          <a:ext cx="5061957" cy="278129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24429">
                  <a:extLst>
                    <a:ext uri="{9D8B030D-6E8A-4147-A177-3AD203B41FA5}">
                      <a16:colId xmlns:a16="http://schemas.microsoft.com/office/drawing/2014/main" val="2782170691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413709896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30466414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417861157"/>
                    </a:ext>
                  </a:extLst>
                </a:gridCol>
                <a:gridCol w="923637">
                  <a:extLst>
                    <a:ext uri="{9D8B030D-6E8A-4147-A177-3AD203B41FA5}">
                      <a16:colId xmlns:a16="http://schemas.microsoft.com/office/drawing/2014/main" val="775643151"/>
                    </a:ext>
                  </a:extLst>
                </a:gridCol>
              </a:tblGrid>
              <a:tr h="43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stanice (směr ↓)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Příjezd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Odjezd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Příjezd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Odjezd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32845373"/>
                  </a:ext>
                </a:extLst>
              </a:tr>
              <a:tr h="209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Plzeň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7:10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14:10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61633748"/>
                  </a:ext>
                </a:extLst>
              </a:tr>
              <a:tr h="209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Přeštice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7:28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7:30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14:28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14:30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9834980"/>
                  </a:ext>
                </a:extLst>
              </a:tr>
              <a:tr h="209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Klatovy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7:49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7:51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14:49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14:51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3029738"/>
                  </a:ext>
                </a:extLst>
              </a:tr>
              <a:tr h="209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Nýrsko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8:04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8:06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15:04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15:06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7796634"/>
                  </a:ext>
                </a:extLst>
              </a:tr>
              <a:tr h="666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Železná Ruda-Alžbětín/Bayerisch Eisenstein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8:36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8:38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15:36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15:38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51762447"/>
                  </a:ext>
                </a:extLst>
              </a:tr>
              <a:tr h="209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Zwiesel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8:46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8:48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15:46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15:48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89028213"/>
                  </a:ext>
                </a:extLst>
              </a:tr>
              <a:tr h="209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Regen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8:56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8:58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15:56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15:58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33226362"/>
                  </a:ext>
                </a:extLst>
              </a:tr>
              <a:tr h="209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Deggendorf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9:22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9:24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16:22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16:24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9282141"/>
                  </a:ext>
                </a:extLst>
              </a:tr>
              <a:tr h="209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Plattling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9:31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16:31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49442487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9695D6E-C979-4B95-AE99-9BBF11607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17271"/>
              </p:ext>
            </p:extLst>
          </p:nvPr>
        </p:nvGraphicFramePr>
        <p:xfrm>
          <a:off x="6525195" y="3467100"/>
          <a:ext cx="5225500" cy="278935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34342">
                  <a:extLst>
                    <a:ext uri="{9D8B030D-6E8A-4147-A177-3AD203B41FA5}">
                      <a16:colId xmlns:a16="http://schemas.microsoft.com/office/drawing/2014/main" val="3488468245"/>
                    </a:ext>
                  </a:extLst>
                </a:gridCol>
                <a:gridCol w="855677">
                  <a:extLst>
                    <a:ext uri="{9D8B030D-6E8A-4147-A177-3AD203B41FA5}">
                      <a16:colId xmlns:a16="http://schemas.microsoft.com/office/drawing/2014/main" val="1738047190"/>
                    </a:ext>
                  </a:extLst>
                </a:gridCol>
                <a:gridCol w="964734">
                  <a:extLst>
                    <a:ext uri="{9D8B030D-6E8A-4147-A177-3AD203B41FA5}">
                      <a16:colId xmlns:a16="http://schemas.microsoft.com/office/drawing/2014/main" val="1958354194"/>
                    </a:ext>
                  </a:extLst>
                </a:gridCol>
                <a:gridCol w="825647">
                  <a:extLst>
                    <a:ext uri="{9D8B030D-6E8A-4147-A177-3AD203B41FA5}">
                      <a16:colId xmlns:a16="http://schemas.microsoft.com/office/drawing/2014/main" val="1089699671"/>
                    </a:ext>
                  </a:extLst>
                </a:gridCol>
                <a:gridCol w="1045100">
                  <a:extLst>
                    <a:ext uri="{9D8B030D-6E8A-4147-A177-3AD203B41FA5}">
                      <a16:colId xmlns:a16="http://schemas.microsoft.com/office/drawing/2014/main" val="3675262969"/>
                    </a:ext>
                  </a:extLst>
                </a:gridCol>
              </a:tblGrid>
              <a:tr h="437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Název stanice (směr ↓)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Odjezd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Příjezd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Odjezd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Příjezd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54573658"/>
                  </a:ext>
                </a:extLst>
              </a:tr>
              <a:tr h="209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Plattling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11:05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17:05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34965355"/>
                  </a:ext>
                </a:extLst>
              </a:tr>
              <a:tr h="209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Deggendorf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11:12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11:14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17:12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17:14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65836593"/>
                  </a:ext>
                </a:extLst>
              </a:tr>
              <a:tr h="209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Regen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11:38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11:40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17:38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17:40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81743298"/>
                  </a:ext>
                </a:extLst>
              </a:tr>
              <a:tr h="209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Zwiesel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11:48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11:50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17:48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17:50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21109837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Železná Ruda-Alžbětín/Bayerisch Eisenstein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11:58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12:00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17:58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18:00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1387833"/>
                  </a:ext>
                </a:extLst>
              </a:tr>
              <a:tr h="209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Nýrsko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12:30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12:32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18:30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18:32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22864919"/>
                  </a:ext>
                </a:extLst>
              </a:tr>
              <a:tr h="209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Klatovy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12:45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12:47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18:45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18:47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5668191"/>
                  </a:ext>
                </a:extLst>
              </a:tr>
              <a:tr h="209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Přeštice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13:06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13:08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19:06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19:08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20337351"/>
                  </a:ext>
                </a:extLst>
              </a:tr>
              <a:tr h="209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Plzeň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13:26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19:26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930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844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1692</Words>
  <Application>Microsoft Office PowerPoint</Application>
  <PresentationFormat>Širokoúhlá obrazovka</PresentationFormat>
  <Paragraphs>769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Síť</vt:lpstr>
      <vt:lpstr>Optimalizace a návrh dopravních vazeb včetně realizace dálkových relací v dopravním uzlu Klatovy </vt:lpstr>
      <vt:lpstr>Motivace a důvody k řešení problému</vt:lpstr>
      <vt:lpstr>Cíl práce</vt:lpstr>
      <vt:lpstr>Použité metody</vt:lpstr>
      <vt:lpstr>Analýza současného stavu dopravy</vt:lpstr>
      <vt:lpstr>Analýza současného stavu dopravy</vt:lpstr>
      <vt:lpstr>Návrh nového spojení</vt:lpstr>
      <vt:lpstr>Návrh nového spojení</vt:lpstr>
      <vt:lpstr>Návrh nového spojení</vt:lpstr>
      <vt:lpstr>Dopravní model trati 170 stanice Klatovy</vt:lpstr>
      <vt:lpstr>Dopravní model trati 183 Stanice Klatovy</vt:lpstr>
      <vt:lpstr>Návrh nového spojení</vt:lpstr>
      <vt:lpstr>Dotazy vedoucího práce a oponenta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a návrh dopravních vazeb včetně realizace dálkových relací v dopravním uzlu Klatovy</dc:title>
  <dc:creator>Filip Jakubec</dc:creator>
  <cp:lastModifiedBy>Filip Jakubec</cp:lastModifiedBy>
  <cp:revision>8</cp:revision>
  <dcterms:created xsi:type="dcterms:W3CDTF">2020-06-09T21:35:24Z</dcterms:created>
  <dcterms:modified xsi:type="dcterms:W3CDTF">2020-06-10T20:20:26Z</dcterms:modified>
</cp:coreProperties>
</file>