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83" r:id="rId3"/>
    <p:sldId id="259" r:id="rId4"/>
    <p:sldId id="260" r:id="rId5"/>
    <p:sldId id="277" r:id="rId6"/>
    <p:sldId id="279" r:id="rId7"/>
    <p:sldId id="292" r:id="rId8"/>
    <p:sldId id="293" r:id="rId9"/>
    <p:sldId id="294" r:id="rId10"/>
    <p:sldId id="282" r:id="rId11"/>
    <p:sldId id="298" r:id="rId12"/>
    <p:sldId id="291" r:id="rId13"/>
    <p:sldId id="288" r:id="rId14"/>
    <p:sldId id="297" r:id="rId15"/>
    <p:sldId id="295" r:id="rId16"/>
    <p:sldId id="284" r:id="rId17"/>
    <p:sldId id="28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A4560-70A0-44E7-A4BC-6F9BB19BEA1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E9E6-9F13-467C-8B2A-E861F690363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30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A4560-70A0-44E7-A4BC-6F9BB19BEA1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E9E6-9F13-467C-8B2A-E861F6903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83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A4560-70A0-44E7-A4BC-6F9BB19BEA1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E9E6-9F13-467C-8B2A-E861F6903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792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A4560-70A0-44E7-A4BC-6F9BB19BEA1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E9E6-9F13-467C-8B2A-E861F6903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34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A4560-70A0-44E7-A4BC-6F9BB19BEA1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E9E6-9F13-467C-8B2A-E861F690363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195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A4560-70A0-44E7-A4BC-6F9BB19BEA1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E9E6-9F13-467C-8B2A-E861F6903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020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A4560-70A0-44E7-A4BC-6F9BB19BEA1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E9E6-9F13-467C-8B2A-E861F6903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54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A4560-70A0-44E7-A4BC-6F9BB19BEA1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E9E6-9F13-467C-8B2A-E861F6903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72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A4560-70A0-44E7-A4BC-6F9BB19BEA1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E9E6-9F13-467C-8B2A-E861F6903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14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D7A4560-70A0-44E7-A4BC-6F9BB19BEA1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D7E9E6-9F13-467C-8B2A-E861F6903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147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A4560-70A0-44E7-A4BC-6F9BB19BEA1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E9E6-9F13-467C-8B2A-E861F6903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264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D7A4560-70A0-44E7-A4BC-6F9BB19BEA1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ED7E9E6-9F13-467C-8B2A-E861F6903631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8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BADB62-0BC2-4528-92CA-4E18D2F74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77674"/>
            <a:ext cx="9144000" cy="2387600"/>
          </a:xfrm>
        </p:spPr>
        <p:txBody>
          <a:bodyPr>
            <a:normAutofit/>
          </a:bodyPr>
          <a:lstStyle/>
          <a:p>
            <a:r>
              <a:rPr lang="cs-CZ" sz="4400" b="1" dirty="0"/>
              <a:t>Racionalizace skladového hospodářství ve společnosti </a:t>
            </a:r>
            <a:r>
              <a:rPr lang="cs-CZ" sz="4400" b="1" dirty="0" err="1"/>
              <a:t>Photomate</a:t>
            </a:r>
            <a:r>
              <a:rPr lang="cs-CZ" sz="4400" b="1" dirty="0"/>
              <a:t> s.r.o. </a:t>
            </a:r>
            <a:endParaRPr lang="cs-CZ" sz="4400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35A95581-C87A-42A0-A459-B3DF8AF5D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441" y="4556885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cs-CZ" sz="1800" cap="none" dirty="0">
                <a:solidFill>
                  <a:schemeClr val="tx1"/>
                </a:solidFill>
              </a:rPr>
              <a:t>Autor diplomové práce: Bc. Jakub Čurda</a:t>
            </a:r>
          </a:p>
          <a:p>
            <a:pPr algn="l"/>
            <a:r>
              <a:rPr lang="cs-CZ" sz="1800" cap="none" dirty="0">
                <a:solidFill>
                  <a:schemeClr val="tx1"/>
                </a:solidFill>
              </a:rPr>
              <a:t>Vedoucí diplomové práce: Ing. </a:t>
            </a:r>
            <a:r>
              <a:rPr lang="cs-CZ" sz="1800" dirty="0"/>
              <a:t>Vladimír Ľupták, </a:t>
            </a:r>
            <a:r>
              <a:rPr lang="cs-CZ" sz="1800" cap="none" dirty="0">
                <a:solidFill>
                  <a:schemeClr val="tx1"/>
                </a:solidFill>
              </a:rPr>
              <a:t>Ph.D.</a:t>
            </a:r>
          </a:p>
          <a:p>
            <a:pPr algn="l"/>
            <a:r>
              <a:rPr lang="cs-CZ" sz="1800" cap="none" dirty="0">
                <a:solidFill>
                  <a:schemeClr val="tx1"/>
                </a:solidFill>
              </a:rPr>
              <a:t>Oponent diplomové práce: </a:t>
            </a:r>
            <a:r>
              <a:rPr lang="cs-CZ" sz="1800" dirty="0"/>
              <a:t>Ing. Peter Blaho, PhD.</a:t>
            </a:r>
          </a:p>
          <a:p>
            <a:pPr algn="l"/>
            <a:r>
              <a:rPr lang="cs-CZ" sz="1800" cap="none" dirty="0">
                <a:solidFill>
                  <a:schemeClr val="tx1"/>
                </a:solidFill>
              </a:rPr>
              <a:t>České Budějovice, </a:t>
            </a:r>
            <a:r>
              <a:rPr lang="cs-CZ" sz="1800" dirty="0"/>
              <a:t>červen 2020</a:t>
            </a:r>
            <a:endParaRPr lang="cs-CZ" sz="1800" cap="none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5E537796-DF35-42F1-BE6D-35402DDAA0F7}"/>
              </a:ext>
            </a:extLst>
          </p:cNvPr>
          <p:cNvSpPr txBox="1">
            <a:spLocks/>
          </p:cNvSpPr>
          <p:nvPr/>
        </p:nvSpPr>
        <p:spPr>
          <a:xfrm>
            <a:off x="1984146" y="409318"/>
            <a:ext cx="7994742" cy="15367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cap="none" dirty="0">
                <a:latin typeface="Trebuchet MS" panose="020B0703020202090204" pitchFamily="34" charset="0"/>
              </a:rPr>
              <a:t>Vysoká škola technická a ekonomická </a:t>
            </a:r>
            <a:br>
              <a:rPr lang="cs-CZ" sz="2000" cap="none" dirty="0">
                <a:latin typeface="Trebuchet MS" panose="020B0703020202090204" pitchFamily="34" charset="0"/>
              </a:rPr>
            </a:br>
            <a:r>
              <a:rPr lang="cs-CZ" sz="2000" cap="none" dirty="0">
                <a:latin typeface="Trebuchet MS" panose="020B0703020202090204" pitchFamily="34" charset="0"/>
              </a:rPr>
              <a:t>v Českých Budějovicích</a:t>
            </a:r>
            <a:br>
              <a:rPr lang="cs-CZ" sz="2000" cap="none" dirty="0">
                <a:latin typeface="Trebuchet MS" panose="020B0703020202090204" pitchFamily="34" charset="0"/>
              </a:rPr>
            </a:br>
            <a:r>
              <a:rPr lang="cs-CZ" sz="2000" cap="none" dirty="0">
                <a:latin typeface="Trebuchet MS" panose="020B0703020202090204" pitchFamily="34" charset="0"/>
              </a:rPr>
              <a:t>Ústav </a:t>
            </a:r>
            <a:r>
              <a:rPr lang="cs-CZ" sz="2000" cap="none" dirty="0" err="1">
                <a:latin typeface="Trebuchet MS" panose="020B0703020202090204" pitchFamily="34" charset="0"/>
              </a:rPr>
              <a:t>technicko-technologický</a:t>
            </a:r>
            <a:endParaRPr lang="cs-CZ" sz="2000" cap="none" dirty="0">
              <a:latin typeface="Trebuchet MS" panose="020B070302020209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2DBD526-DF1B-487A-B9B6-7E4E36F9400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97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13C83-2411-4444-8FC8-A8EDF65EF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      Navržená opatření a přínos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9B5B42-01E0-4089-B32E-773389596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834640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Konsolidace skladů do jednoho vybraného na území Českých Budějovic – sklad N1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Úplné zrušení celních skladů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E2AAA04-987C-41F4-AD4E-49738B493E1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54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13C83-2411-4444-8FC8-A8EDF65EF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Cenová nabídka skladu N1 přepočtená na měsíc září 2019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9B5B42-01E0-4089-B32E-773389596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697" y="5120639"/>
            <a:ext cx="10058400" cy="1450757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Měsíční úspora nákladů za skladování 260 874 Kč = 37,65% 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E2AAA04-987C-41F4-AD4E-49738B493E1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6F21B690-8115-46F7-87A4-AA975B468C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216837"/>
              </p:ext>
            </p:extLst>
          </p:nvPr>
        </p:nvGraphicFramePr>
        <p:xfrm>
          <a:off x="1097280" y="1839910"/>
          <a:ext cx="8740200" cy="3178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6472">
                  <a:extLst>
                    <a:ext uri="{9D8B030D-6E8A-4147-A177-3AD203B41FA5}">
                      <a16:colId xmlns:a16="http://schemas.microsoft.com/office/drawing/2014/main" val="2540315039"/>
                    </a:ext>
                  </a:extLst>
                </a:gridCol>
                <a:gridCol w="5087385">
                  <a:extLst>
                    <a:ext uri="{9D8B030D-6E8A-4147-A177-3AD203B41FA5}">
                      <a16:colId xmlns:a16="http://schemas.microsoft.com/office/drawing/2014/main" val="2211597568"/>
                    </a:ext>
                  </a:extLst>
                </a:gridCol>
                <a:gridCol w="905936">
                  <a:extLst>
                    <a:ext uri="{9D8B030D-6E8A-4147-A177-3AD203B41FA5}">
                      <a16:colId xmlns:a16="http://schemas.microsoft.com/office/drawing/2014/main" val="3580857657"/>
                    </a:ext>
                  </a:extLst>
                </a:gridCol>
                <a:gridCol w="820407">
                  <a:extLst>
                    <a:ext uri="{9D8B030D-6E8A-4147-A177-3AD203B41FA5}">
                      <a16:colId xmlns:a16="http://schemas.microsoft.com/office/drawing/2014/main" val="1526449806"/>
                    </a:ext>
                  </a:extLst>
                </a:gridCol>
              </a:tblGrid>
              <a:tr h="255114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Cena za paletu/den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4,2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Kč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7954053"/>
                  </a:ext>
                </a:extLst>
              </a:tr>
              <a:tr h="255114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cena za pohyb in/out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24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Kč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6609288"/>
                  </a:ext>
                </a:extLst>
              </a:tr>
              <a:tr h="540737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cena za mixování zboží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185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Kč/hod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32423226"/>
                  </a:ext>
                </a:extLst>
              </a:tr>
              <a:tr h="255114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fixace zboží / paletu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Kč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237346"/>
                  </a:ext>
                </a:extLst>
              </a:tr>
              <a:tr h="255114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září 2019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83286270"/>
                  </a:ext>
                </a:extLst>
              </a:tr>
              <a:tr h="255114">
                <a:tc gridSpan="2"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za skladování při počtu 2807 palet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353 682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Kč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74743564"/>
                  </a:ext>
                </a:extLst>
              </a:tr>
              <a:tr h="255114">
                <a:tc gridSpan="2"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za pohyb in/</a:t>
                      </a:r>
                      <a:r>
                        <a:rPr lang="cs-CZ" sz="1400" dirty="0" err="1">
                          <a:effectLst/>
                        </a:rPr>
                        <a:t>out</a:t>
                      </a:r>
                      <a:r>
                        <a:rPr lang="cs-CZ" sz="1400" dirty="0">
                          <a:effectLst/>
                        </a:rPr>
                        <a:t> při 2485 pohybech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59 640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Kč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19531570"/>
                  </a:ext>
                </a:extLst>
              </a:tr>
              <a:tr h="255114">
                <a:tc gridSpan="2"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za mixování zboží  (cca 15 min na 1 mix paletu) 322 palet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14 893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Kč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22113707"/>
                  </a:ext>
                </a:extLst>
              </a:tr>
              <a:tr h="255114">
                <a:tc gridSpan="2"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fixace a balení mix. zboží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3 864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Kč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49792718"/>
                  </a:ext>
                </a:extLst>
              </a:tr>
              <a:tr h="255114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u="sng">
                          <a:effectLst/>
                        </a:rPr>
                        <a:t>celkem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u="sng">
                          <a:effectLst/>
                        </a:rPr>
                        <a:t>432 079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u="sng" dirty="0">
                          <a:effectLst/>
                        </a:rPr>
                        <a:t>Kč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3270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271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13C83-2411-4444-8FC8-A8EDF65EF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Navržená opatření a přínos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9B5B42-01E0-4089-B32E-773389596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Připojení čtečky a zavedení modulu informačního systému pro nový sklad N1  a generování dodacích listů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E2AAA04-987C-41F4-AD4E-49738B493E1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59CCA68-DD58-4668-B0C6-D140DE12DB6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111625" y="2381991"/>
            <a:ext cx="3968750" cy="295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96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13C83-2411-4444-8FC8-A8EDF65EF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Navržená opatření a přínos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9B5B42-01E0-4089-B32E-773389596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162" y="1839750"/>
            <a:ext cx="10058400" cy="4023360"/>
          </a:xfrm>
        </p:spPr>
        <p:txBody>
          <a:bodyPr/>
          <a:lstStyle/>
          <a:p>
            <a:r>
              <a:rPr lang="cs-CZ" dirty="0"/>
              <a:t>Kontrola záruky zboží při vyskladňování pomocí automatické kontroly sériových čísel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E2AAA04-987C-41F4-AD4E-49738B493E1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AC9D68A7-91F9-406F-9F8C-3380F21A317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822438" y="2621082"/>
            <a:ext cx="8385252" cy="225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867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13C83-2411-4444-8FC8-A8EDF65EF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Navržená opatření a přínos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9B5B42-01E0-4089-B32E-773389596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162" y="1839750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 Automatické oznámení nově příchozího zboží pracovníkům sales oddělení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E2AAA04-987C-41F4-AD4E-49738B493E1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32815F9-E22D-4309-867D-30BF0A0FC8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090" y="2677972"/>
            <a:ext cx="10963469" cy="75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938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785EC-133A-4D2B-8EDF-1B59222C1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325" y="263527"/>
            <a:ext cx="10058400" cy="1450757"/>
          </a:xfrm>
        </p:spPr>
        <p:txBody>
          <a:bodyPr>
            <a:normAutofit/>
          </a:bodyPr>
          <a:lstStyle/>
          <a:p>
            <a:r>
              <a:rPr lang="cs-CZ" b="1" dirty="0"/>
              <a:t>Doplňující dotazy vedoucího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C85297-F26E-48C8-AABD-3454DDA03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14" y="2834640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 Žádné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D6E83C5-0BD7-450C-BDAC-7634A593CF9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438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785EC-133A-4D2B-8EDF-1B59222C1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325" y="263527"/>
            <a:ext cx="10058400" cy="1450757"/>
          </a:xfrm>
        </p:spPr>
        <p:txBody>
          <a:bodyPr>
            <a:normAutofit/>
          </a:bodyPr>
          <a:lstStyle/>
          <a:p>
            <a:r>
              <a:rPr lang="cs-CZ" b="1" dirty="0"/>
              <a:t>Doplňující dotazy oponenta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C85297-F26E-48C8-AABD-3454DDA03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14" y="2834640"/>
            <a:ext cx="10058400" cy="402336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1. </a:t>
            </a:r>
            <a:r>
              <a:rPr lang="cs-CZ" dirty="0" err="1"/>
              <a:t>Budú</a:t>
            </a:r>
            <a:r>
              <a:rPr lang="cs-CZ" dirty="0"/>
              <a:t> Vaše návrhy implementované do praxe?</a:t>
            </a:r>
          </a:p>
          <a:p>
            <a:pPr marL="514350" indent="-514350">
              <a:buAutoNum type="arabicPeriod"/>
            </a:pPr>
            <a:r>
              <a:rPr lang="cs-CZ" dirty="0"/>
              <a:t>2. </a:t>
            </a:r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/>
              <a:t>áno</a:t>
            </a:r>
            <a:r>
              <a:rPr lang="cs-CZ" dirty="0"/>
              <a:t> v </a:t>
            </a:r>
            <a:r>
              <a:rPr lang="cs-CZ" dirty="0" err="1"/>
              <a:t>čom</a:t>
            </a:r>
            <a:r>
              <a:rPr lang="cs-CZ" dirty="0"/>
              <a:t> </a:t>
            </a:r>
            <a:r>
              <a:rPr lang="cs-CZ" dirty="0" err="1"/>
              <a:t>videla</a:t>
            </a:r>
            <a:r>
              <a:rPr lang="cs-CZ" dirty="0"/>
              <a:t> </a:t>
            </a:r>
            <a:r>
              <a:rPr lang="cs-CZ" dirty="0" err="1"/>
              <a:t>Vami</a:t>
            </a:r>
            <a:r>
              <a:rPr lang="cs-CZ" dirty="0"/>
              <a:t> popisovaná </a:t>
            </a:r>
            <a:r>
              <a:rPr lang="cs-CZ" dirty="0" err="1"/>
              <a:t>spoločnosť</a:t>
            </a:r>
            <a:r>
              <a:rPr lang="cs-CZ" dirty="0"/>
              <a:t> silné a slabé stránky </a:t>
            </a:r>
            <a:r>
              <a:rPr lang="cs-CZ" dirty="0" err="1"/>
              <a:t>Vášho</a:t>
            </a:r>
            <a:r>
              <a:rPr lang="cs-CZ" dirty="0"/>
              <a:t> návrhu?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D6E83C5-0BD7-450C-BDAC-7634A593CF9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452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5A1A2-EBD7-4A1B-874F-A1224F629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7021" y="2627061"/>
            <a:ext cx="10515600" cy="1325563"/>
          </a:xfrm>
        </p:spPr>
        <p:txBody>
          <a:bodyPr>
            <a:normAutofit/>
          </a:bodyPr>
          <a:lstStyle/>
          <a:p>
            <a:r>
              <a:rPr lang="cs-CZ" sz="4800" b="1" dirty="0"/>
              <a:t>Děkuji za pozornost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78A44BB-7924-451B-AF7E-CFC36660CD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586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3E342-A285-4D63-B6A8-CC44D150C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Motivace a důvody k řešení daného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CFBF95-C56D-4709-828B-F6FAA80A3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22039"/>
            <a:ext cx="10515600" cy="28549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 Diplomová práce vycházela z reálné potřeby společnosti </a:t>
            </a:r>
            <a:r>
              <a:rPr lang="cs-CZ" dirty="0" err="1"/>
              <a:t>Photomate</a:t>
            </a:r>
            <a:r>
              <a:rPr lang="cs-CZ" dirty="0"/>
              <a:t> s.r.o.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 Vlastní zájem o problematiku skladování </a:t>
            </a:r>
          </a:p>
        </p:txBody>
      </p:sp>
    </p:spTree>
    <p:extLst>
      <p:ext uri="{BB962C8B-B14F-4D97-AF65-F5344CB8AC3E}">
        <p14:creationId xmlns:p14="http://schemas.microsoft.com/office/powerpoint/2010/main" val="4090243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C5700F06-0581-4658-BB22-2E8458F7C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cap="none" dirty="0"/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63A64B-F2D0-4F7F-A313-BDF09BB39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Cílem diplomové práce je výběr nového centrálního skladu, aplikace modulu informačního systému pro potřeby skladu, napojení čtečky, lepší evidence sériových čísel a jednotlivých záruk zboží a následný výpočet úspory celkových nákladů za skladování.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30EBFE9-7A1E-4F54-AF3E-938198034C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385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D7E2C9-5A71-4272-A3A7-1FED77981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Použité metody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8F0865-1920-4963-B29F-B6DA5F8FA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1471"/>
            <a:ext cx="10515600" cy="2789707"/>
          </a:xfrm>
        </p:spPr>
        <p:txBody>
          <a:bodyPr>
            <a:normAutofit/>
          </a:bodyPr>
          <a:lstStyle/>
          <a:p>
            <a:r>
              <a:rPr lang="cs-CZ" dirty="0"/>
              <a:t>Pozorování, sběr dat, anketní šetření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SWOT analýza</a:t>
            </a:r>
          </a:p>
          <a:p>
            <a:endParaRPr lang="cs-CZ" dirty="0"/>
          </a:p>
          <a:p>
            <a:r>
              <a:rPr lang="cs-CZ" dirty="0"/>
              <a:t>Vícekriteriální rozhodování – bodovací metoda, metoda TOPSIS a metoda WSA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0806DB8-ABCF-41DC-8030-40B9A129C25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495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D7E2C9-5A71-4272-A3A7-1FED77981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162" y="777757"/>
            <a:ext cx="10058400" cy="931178"/>
          </a:xfrm>
        </p:spPr>
        <p:txBody>
          <a:bodyPr/>
          <a:lstStyle/>
          <a:p>
            <a:pPr algn="ctr"/>
            <a:r>
              <a:rPr lang="cs-CZ" b="1" dirty="0"/>
              <a:t>Společnost </a:t>
            </a:r>
            <a:r>
              <a:rPr lang="cs-CZ" b="1" dirty="0" err="1"/>
              <a:t>Photomate</a:t>
            </a:r>
            <a:r>
              <a:rPr lang="cs-CZ" b="1" dirty="0"/>
              <a:t> s.r.o.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8F0865-1920-4963-B29F-B6DA5F8FA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9316"/>
            <a:ext cx="10515600" cy="4351338"/>
          </a:xfrm>
        </p:spPr>
        <p:txBody>
          <a:bodyPr>
            <a:normAutofit/>
          </a:bodyPr>
          <a:lstStyle/>
          <a:p>
            <a:r>
              <a:rPr lang="cs-CZ" b="1" dirty="0"/>
              <a:t>Založení společnosti: </a:t>
            </a:r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sz="2000" dirty="0"/>
              <a:t>2004, obor fotovoltaika od roku 2009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b="1" dirty="0"/>
              <a:t>Sídlo společnosti: </a:t>
            </a:r>
          </a:p>
          <a:p>
            <a:pPr marL="457200" lvl="1" indent="0">
              <a:buNone/>
            </a:pPr>
            <a:r>
              <a:rPr lang="cs-CZ" sz="2000" dirty="0"/>
              <a:t>České Budějovice, Česká republika</a:t>
            </a:r>
          </a:p>
          <a:p>
            <a:pPr marL="457200" lvl="1" indent="0">
              <a:buNone/>
            </a:pPr>
            <a:endParaRPr lang="cs-CZ" sz="2000" dirty="0"/>
          </a:p>
          <a:p>
            <a:pPr lvl="0"/>
            <a:r>
              <a:rPr lang="cs-CZ" b="1" dirty="0"/>
              <a:t>Obor činnost: </a:t>
            </a:r>
          </a:p>
          <a:p>
            <a:pPr marL="457200" lvl="1" indent="0">
              <a:buNone/>
            </a:pPr>
            <a:r>
              <a:rPr lang="cs-CZ" sz="2000" dirty="0"/>
              <a:t>Výhradní distributor společnosti Huawei </a:t>
            </a:r>
            <a:r>
              <a:rPr lang="cs-CZ" sz="2000" dirty="0" err="1"/>
              <a:t>technologies</a:t>
            </a:r>
            <a:r>
              <a:rPr lang="cs-CZ" sz="2000" dirty="0"/>
              <a:t> Co na trhu fotovoltaických</a:t>
            </a:r>
          </a:p>
          <a:p>
            <a:pPr marL="457200" lvl="1" indent="0">
              <a:buNone/>
            </a:pPr>
            <a:r>
              <a:rPr lang="cs-CZ" sz="2000" dirty="0"/>
              <a:t>měničů a příslušenství pro fotovoltaické elektrárny</a:t>
            </a:r>
          </a:p>
          <a:p>
            <a:pPr lvl="0"/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0806DB8-ABCF-41DC-8030-40B9A129C25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2C41D02C-66BF-4479-AFF4-0BED344F886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221035" y="2173101"/>
            <a:ext cx="2908430" cy="583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610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D7E2C9-5A71-4272-A3A7-1FED77981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Analýza současného stavu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8F0865-1920-4963-B29F-B6DA5F8FA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3167"/>
          </a:xfrm>
        </p:spPr>
        <p:txBody>
          <a:bodyPr>
            <a:normAutofit/>
          </a:bodyPr>
          <a:lstStyle/>
          <a:p>
            <a:pPr lvl="0"/>
            <a:r>
              <a:rPr lang="cs-CZ" sz="2400" dirty="0"/>
              <a:t>Dvě záruky zboží </a:t>
            </a:r>
          </a:p>
          <a:p>
            <a:pPr lvl="0"/>
            <a:r>
              <a:rPr lang="cs-CZ" sz="2400" dirty="0"/>
              <a:t>Nulová evidence správného výdeje zboží</a:t>
            </a:r>
          </a:p>
          <a:p>
            <a:r>
              <a:rPr lang="cs-CZ" sz="2400" dirty="0"/>
              <a:t>Nedostatečné využití informačního systému I6</a:t>
            </a:r>
          </a:p>
          <a:p>
            <a:r>
              <a:rPr lang="cs-CZ" sz="2400" dirty="0"/>
              <a:t>Mnoho skladů a vysoké celkové náklady za skladování</a:t>
            </a:r>
          </a:p>
          <a:p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lvl="0"/>
            <a:endParaRPr lang="cs-CZ" sz="2400" dirty="0"/>
          </a:p>
          <a:p>
            <a:pPr lvl="0"/>
            <a:endParaRPr lang="cs-CZ" sz="2400" dirty="0"/>
          </a:p>
          <a:p>
            <a:pPr lvl="0"/>
            <a:endParaRPr lang="cs-CZ" sz="2400" dirty="0"/>
          </a:p>
          <a:p>
            <a:pPr lvl="0"/>
            <a:endParaRPr lang="cs-CZ" sz="2400" dirty="0"/>
          </a:p>
          <a:p>
            <a:pPr lvl="0"/>
            <a:endParaRPr lang="cs-CZ" sz="2400" dirty="0"/>
          </a:p>
          <a:p>
            <a:pPr lvl="0"/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0806DB8-ABCF-41DC-8030-40B9A129C25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0F8F0865-1920-4963-B29F-B6DA5F8FA941}"/>
              </a:ext>
            </a:extLst>
          </p:cNvPr>
          <p:cNvSpPr txBox="1">
            <a:spLocks/>
          </p:cNvSpPr>
          <p:nvPr/>
        </p:nvSpPr>
        <p:spPr>
          <a:xfrm>
            <a:off x="3994072" y="2287262"/>
            <a:ext cx="3122313" cy="866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EB5FED4B-4C13-4107-B5A3-4110841C41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561611"/>
              </p:ext>
            </p:extLst>
          </p:nvPr>
        </p:nvGraphicFramePr>
        <p:xfrm>
          <a:off x="3726930" y="4127207"/>
          <a:ext cx="3271028" cy="195345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2102299">
                  <a:extLst>
                    <a:ext uri="{9D8B030D-6E8A-4147-A177-3AD203B41FA5}">
                      <a16:colId xmlns:a16="http://schemas.microsoft.com/office/drawing/2014/main" val="3034830582"/>
                    </a:ext>
                  </a:extLst>
                </a:gridCol>
                <a:gridCol w="1168729">
                  <a:extLst>
                    <a:ext uri="{9D8B030D-6E8A-4147-A177-3AD203B41FA5}">
                      <a16:colId xmlns:a16="http://schemas.microsoft.com/office/drawing/2014/main" val="1448268987"/>
                    </a:ext>
                  </a:extLst>
                </a:gridCol>
              </a:tblGrid>
              <a:tr h="238125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Celkové skladné za měsíc září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2536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Služba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celková cena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257423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skladování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568 425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546488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manipulace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70 330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33914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mixování zboží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17 704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962621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fixace zboží páskou/fólií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6494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182791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662 952,75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57089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610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4FA55-7A4E-494F-914A-BCBEF9A81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                        SWOT analýza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4985032-8653-4A95-8525-11DA3AA883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330212"/>
              </p:ext>
            </p:extLst>
          </p:nvPr>
        </p:nvGraphicFramePr>
        <p:xfrm>
          <a:off x="1809115" y="2137465"/>
          <a:ext cx="4317365" cy="1499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6915">
                  <a:extLst>
                    <a:ext uri="{9D8B030D-6E8A-4147-A177-3AD203B41FA5}">
                      <a16:colId xmlns:a16="http://schemas.microsoft.com/office/drawing/2014/main" val="2408158516"/>
                    </a:ext>
                  </a:extLst>
                </a:gridCol>
                <a:gridCol w="3600450">
                  <a:extLst>
                    <a:ext uri="{9D8B030D-6E8A-4147-A177-3AD203B41FA5}">
                      <a16:colId xmlns:a16="http://schemas.microsoft.com/office/drawing/2014/main" val="263999662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Silné stránky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89618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 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Komunikace mezi všemi stávajícími sklady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304012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 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Dobrá nálada ve společnosti a dobré pracovní prostředí.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6920349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 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Rychlé a flexibilní řešení neočekávaných situací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4528583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 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Informační systém I6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34845424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5532A198-094E-4E1C-BDC9-92D481DC1C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332847"/>
              </p:ext>
            </p:extLst>
          </p:nvPr>
        </p:nvGraphicFramePr>
        <p:xfrm>
          <a:off x="6126480" y="2137465"/>
          <a:ext cx="4483100" cy="1499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7210">
                  <a:extLst>
                    <a:ext uri="{9D8B030D-6E8A-4147-A177-3AD203B41FA5}">
                      <a16:colId xmlns:a16="http://schemas.microsoft.com/office/drawing/2014/main" val="1936030951"/>
                    </a:ext>
                  </a:extLst>
                </a:gridCol>
                <a:gridCol w="3945890">
                  <a:extLst>
                    <a:ext uri="{9D8B030D-6E8A-4147-A177-3AD203B41FA5}">
                      <a16:colId xmlns:a16="http://schemas.microsoft.com/office/drawing/2014/main" val="1117614590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Slabé stránky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09674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W 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Absence čtečky čárových kódů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8486022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W 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Existence mnoha skladů a problematická expedice objednávek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109188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W 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Absence možnosti sledování zásilek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0071489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W 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Absence informačního systému ve skladech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08658932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4A5A4BD3-19EC-4DFE-9B21-55ABF284D1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555870"/>
              </p:ext>
            </p:extLst>
          </p:nvPr>
        </p:nvGraphicFramePr>
        <p:xfrm>
          <a:off x="1455576" y="3760991"/>
          <a:ext cx="4670904" cy="12252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6948">
                  <a:extLst>
                    <a:ext uri="{9D8B030D-6E8A-4147-A177-3AD203B41FA5}">
                      <a16:colId xmlns:a16="http://schemas.microsoft.com/office/drawing/2014/main" val="1331607886"/>
                    </a:ext>
                  </a:extLst>
                </a:gridCol>
                <a:gridCol w="3923956">
                  <a:extLst>
                    <a:ext uri="{9D8B030D-6E8A-4147-A177-3AD203B41FA5}">
                      <a16:colId xmlns:a16="http://schemas.microsoft.com/office/drawing/2014/main" val="1122843522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Příležitosti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73317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 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Silné zázemí a podpora se strany Huawei Technologies CO.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400069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 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Nové produkty a služby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2807816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 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Expandování na nové trhy. 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340504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 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Podpora fotovoltaiky jednotlivými státy a jejich dotování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49002092"/>
                  </a:ext>
                </a:extLst>
              </a:tr>
            </a:tbl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022A1C8D-A1E6-4A7F-AEF3-896D881316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74057"/>
              </p:ext>
            </p:extLst>
          </p:nvPr>
        </p:nvGraphicFramePr>
        <p:xfrm>
          <a:off x="6126480" y="3760991"/>
          <a:ext cx="4483100" cy="12252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6915">
                  <a:extLst>
                    <a:ext uri="{9D8B030D-6E8A-4147-A177-3AD203B41FA5}">
                      <a16:colId xmlns:a16="http://schemas.microsoft.com/office/drawing/2014/main" val="1173487464"/>
                    </a:ext>
                  </a:extLst>
                </a:gridCol>
                <a:gridCol w="3766185">
                  <a:extLst>
                    <a:ext uri="{9D8B030D-6E8A-4147-A177-3AD203B41FA5}">
                      <a16:colId xmlns:a16="http://schemas.microsoft.com/office/drawing/2014/main" val="156672273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Hrozby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80781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 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Vysoké náklady na realizaci fotovoltaických projektů.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262668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 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Velká závislost na podpoře jednotlivých států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2850607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 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Orientace na jednu značku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884065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 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Složité logistické procesy (mnoho skladů)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30052501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43C84AB0-74CD-40E5-9791-BE72B5E96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555870"/>
              </p:ext>
            </p:extLst>
          </p:nvPr>
        </p:nvGraphicFramePr>
        <p:xfrm>
          <a:off x="1455576" y="3760990"/>
          <a:ext cx="4670904" cy="12252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6948">
                  <a:extLst>
                    <a:ext uri="{9D8B030D-6E8A-4147-A177-3AD203B41FA5}">
                      <a16:colId xmlns:a16="http://schemas.microsoft.com/office/drawing/2014/main" val="1331607886"/>
                    </a:ext>
                  </a:extLst>
                </a:gridCol>
                <a:gridCol w="3923956">
                  <a:extLst>
                    <a:ext uri="{9D8B030D-6E8A-4147-A177-3AD203B41FA5}">
                      <a16:colId xmlns:a16="http://schemas.microsoft.com/office/drawing/2014/main" val="1122843522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Příležitosti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73317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 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Silné zázemí a podpora se strany Huawei Technologies CO.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400069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 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Nové produkty a služby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2807816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 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Expandování na nové trhy. 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340504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 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Podpora fotovoltaiky jednotlivými státy a jejich dotování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49002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309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74DF41-0032-4A2F-961E-688714037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Výsledek SWOT analýzy 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E11AE10D-B335-48BA-895E-43CA9C988E4D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938" y="1737360"/>
            <a:ext cx="4096762" cy="4022725"/>
          </a:xfrm>
          <a:prstGeom prst="rect">
            <a:avLst/>
          </a:prstGeom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2F79B3C-1E78-4667-9D6C-94B67C896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88720" y="1883835"/>
            <a:ext cx="4937760" cy="4023360"/>
          </a:xfrm>
        </p:spPr>
        <p:txBody>
          <a:bodyPr/>
          <a:lstStyle/>
          <a:p>
            <a:r>
              <a:rPr lang="cs-CZ" dirty="0"/>
              <a:t>Výsledek SWOT analýzy 2,91 – středně až silné interní prostředí společnosti </a:t>
            </a:r>
          </a:p>
        </p:txBody>
      </p:sp>
    </p:spTree>
    <p:extLst>
      <p:ext uri="{BB962C8B-B14F-4D97-AF65-F5344CB8AC3E}">
        <p14:creationId xmlns:p14="http://schemas.microsoft.com/office/powerpoint/2010/main" val="3478283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74DF41-0032-4A2F-961E-688714037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Vícekriteriální analýza – stanovení vah jednotlivých kritérií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7E8DDE90-CB6A-4D13-BCC0-7C7E9EB1350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25070855"/>
              </p:ext>
            </p:extLst>
          </p:nvPr>
        </p:nvGraphicFramePr>
        <p:xfrm>
          <a:off x="3627120" y="1883907"/>
          <a:ext cx="4937759" cy="4023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7637">
                  <a:extLst>
                    <a:ext uri="{9D8B030D-6E8A-4147-A177-3AD203B41FA5}">
                      <a16:colId xmlns:a16="http://schemas.microsoft.com/office/drawing/2014/main" val="3032289623"/>
                    </a:ext>
                  </a:extLst>
                </a:gridCol>
                <a:gridCol w="1185061">
                  <a:extLst>
                    <a:ext uri="{9D8B030D-6E8A-4147-A177-3AD203B41FA5}">
                      <a16:colId xmlns:a16="http://schemas.microsoft.com/office/drawing/2014/main" val="346559012"/>
                    </a:ext>
                  </a:extLst>
                </a:gridCol>
                <a:gridCol w="1185061">
                  <a:extLst>
                    <a:ext uri="{9D8B030D-6E8A-4147-A177-3AD203B41FA5}">
                      <a16:colId xmlns:a16="http://schemas.microsoft.com/office/drawing/2014/main" val="220840887"/>
                    </a:ext>
                  </a:extLst>
                </a:gridCol>
              </a:tblGrid>
              <a:tr h="224036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Body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Váhy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extLst>
                  <a:ext uri="{0D108BD9-81ED-4DB2-BD59-A6C34878D82A}">
                    <a16:rowId xmlns:a16="http://schemas.microsoft.com/office/drawing/2014/main" val="1661999234"/>
                  </a:ext>
                </a:extLst>
              </a:tr>
              <a:tr h="474836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Cena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0,16981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extLst>
                  <a:ext uri="{0D108BD9-81ED-4DB2-BD59-A6C34878D82A}">
                    <a16:rowId xmlns:a16="http://schemas.microsoft.com/office/drawing/2014/main" val="1277601576"/>
                  </a:ext>
                </a:extLst>
              </a:tr>
              <a:tr h="474836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Vzdálenost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0,13208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extLst>
                  <a:ext uri="{0D108BD9-81ED-4DB2-BD59-A6C34878D82A}">
                    <a16:rowId xmlns:a16="http://schemas.microsoft.com/office/drawing/2014/main" val="2832083942"/>
                  </a:ext>
                </a:extLst>
              </a:tr>
              <a:tr h="474836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Rychlost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0,0566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extLst>
                  <a:ext uri="{0D108BD9-81ED-4DB2-BD59-A6C34878D82A}">
                    <a16:rowId xmlns:a16="http://schemas.microsoft.com/office/drawing/2014/main" val="877195063"/>
                  </a:ext>
                </a:extLst>
              </a:tr>
              <a:tr h="474836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Manipulační plocha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0,0566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extLst>
                  <a:ext uri="{0D108BD9-81ED-4DB2-BD59-A6C34878D82A}">
                    <a16:rowId xmlns:a16="http://schemas.microsoft.com/office/drawing/2014/main" val="1059135276"/>
                  </a:ext>
                </a:extLst>
              </a:tr>
              <a:tr h="474836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kapacita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0,18868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extLst>
                  <a:ext uri="{0D108BD9-81ED-4DB2-BD59-A6C34878D82A}">
                    <a16:rowId xmlns:a16="http://schemas.microsoft.com/office/drawing/2014/main" val="2121973650"/>
                  </a:ext>
                </a:extLst>
              </a:tr>
              <a:tr h="474836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0,11321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extLst>
                  <a:ext uri="{0D108BD9-81ED-4DB2-BD59-A6C34878D82A}">
                    <a16:rowId xmlns:a16="http://schemas.microsoft.com/office/drawing/2014/main" val="170500622"/>
                  </a:ext>
                </a:extLst>
              </a:tr>
              <a:tr h="474836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čtečka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0,15094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extLst>
                  <a:ext uri="{0D108BD9-81ED-4DB2-BD59-A6C34878D82A}">
                    <a16:rowId xmlns:a16="http://schemas.microsoft.com/office/drawing/2014/main" val="1886327858"/>
                  </a:ext>
                </a:extLst>
              </a:tr>
              <a:tr h="474836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potřeba míst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0,13208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9" marR="40639" marT="0" marB="0" anchor="b"/>
                </a:tc>
                <a:extLst>
                  <a:ext uri="{0D108BD9-81ED-4DB2-BD59-A6C34878D82A}">
                    <a16:rowId xmlns:a16="http://schemas.microsoft.com/office/drawing/2014/main" val="1364549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3222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237</TotalTime>
  <Words>683</Words>
  <Application>Microsoft Office PowerPoint</Application>
  <PresentationFormat>Širokoúhlá obrazovka</PresentationFormat>
  <Paragraphs>183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Trebuchet MS</vt:lpstr>
      <vt:lpstr>Wingdings</vt:lpstr>
      <vt:lpstr>Retrospektiva</vt:lpstr>
      <vt:lpstr>Racionalizace skladového hospodářství ve společnosti Photomate s.r.o. </vt:lpstr>
      <vt:lpstr>Motivace a důvody k řešení daného problému</vt:lpstr>
      <vt:lpstr>Cíl práce</vt:lpstr>
      <vt:lpstr>Použité metody</vt:lpstr>
      <vt:lpstr>Společnost Photomate s.r.o. </vt:lpstr>
      <vt:lpstr>Analýza současného stavu</vt:lpstr>
      <vt:lpstr>                        SWOT analýza </vt:lpstr>
      <vt:lpstr>Výsledek SWOT analýzy </vt:lpstr>
      <vt:lpstr>Vícekriteriální analýza – stanovení vah jednotlivých kritérií</vt:lpstr>
      <vt:lpstr>      Navržená opatření a přínos práce</vt:lpstr>
      <vt:lpstr>Cenová nabídka skladu N1 přepočtená na měsíc září 2019</vt:lpstr>
      <vt:lpstr>Navržená opatření a přínos práce</vt:lpstr>
      <vt:lpstr>Navržená opatření a přínos práce</vt:lpstr>
      <vt:lpstr>Navržená opatření a přínos práce</vt:lpstr>
      <vt:lpstr>Doplňující dotazy vedoucího diplomové práce</vt:lpstr>
      <vt:lpstr>Doplňující dotazy oponenta diplomové práce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Čurda</dc:creator>
  <cp:lastModifiedBy>Jakub Čurda</cp:lastModifiedBy>
  <cp:revision>22</cp:revision>
  <dcterms:created xsi:type="dcterms:W3CDTF">2020-06-09T16:05:01Z</dcterms:created>
  <dcterms:modified xsi:type="dcterms:W3CDTF">2020-06-10T06:45:39Z</dcterms:modified>
</cp:coreProperties>
</file>