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67" r:id="rId6"/>
    <p:sldId id="266" r:id="rId7"/>
    <p:sldId id="268" r:id="rId8"/>
    <p:sldId id="270" r:id="rId9"/>
    <p:sldId id="269" r:id="rId10"/>
    <p:sldId id="265" r:id="rId11"/>
    <p:sldId id="259" r:id="rId12"/>
    <p:sldId id="263" r:id="rId13"/>
    <p:sldId id="261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p\Desktop\Diplomka%20zalohovan&#225;\FINAL%20EX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List4!$H$19</c:f>
              <c:strCache>
                <c:ptCount val="1"/>
                <c:pt idx="0">
                  <c:v>Současný stav (Kč)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22695010037279E-2"/>
                  <c:y val="3.4115549698534667E-17"/>
                </c:manualLayout>
              </c:layout>
              <c:numFmt formatCode="#,##0\ &quot;Kč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82-4034-A03F-575106AF7D38}"/>
                </c:ext>
              </c:extLst>
            </c:dLbl>
            <c:dLbl>
              <c:idx val="1"/>
              <c:layout>
                <c:manualLayout>
                  <c:x val="5.1734364001355688E-3"/>
                  <c:y val="7.4434786482055993E-3"/>
                </c:manualLayout>
              </c:layout>
              <c:numFmt formatCode="#,##0\ &quot;Kč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82-4034-A03F-575106AF7D38}"/>
                </c:ext>
              </c:extLst>
            </c:dLbl>
            <c:dLbl>
              <c:idx val="2"/>
              <c:layout>
                <c:manualLayout>
                  <c:x val="1.1640231900305029E-2"/>
                  <c:y val="-8.5288874246336667E-18"/>
                </c:manualLayout>
              </c:layout>
              <c:numFmt formatCode="#,##0\ &quot;Kč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82-4034-A03F-575106AF7D3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List4!$G$20:$G$22</c:f>
              <c:strCache>
                <c:ptCount val="3"/>
                <c:pt idx="0">
                  <c:v>AX</c:v>
                </c:pt>
                <c:pt idx="1">
                  <c:v>AY</c:v>
                </c:pt>
                <c:pt idx="2">
                  <c:v>Celkem</c:v>
                </c:pt>
              </c:strCache>
            </c:strRef>
          </c:cat>
          <c:val>
            <c:numRef>
              <c:f>List4!$H$20:$H$22</c:f>
              <c:numCache>
                <c:formatCode>General</c:formatCode>
                <c:ptCount val="3"/>
                <c:pt idx="0">
                  <c:v>19472510</c:v>
                </c:pt>
                <c:pt idx="1">
                  <c:v>8451494</c:v>
                </c:pt>
                <c:pt idx="2">
                  <c:v>27924404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82-4034-A03F-575106AF7D38}"/>
            </c:ext>
          </c:extLst>
        </c:ser>
        <c:ser>
          <c:idx val="1"/>
          <c:order val="1"/>
          <c:tx>
            <c:strRef>
              <c:f>List4!$I$19</c:f>
              <c:strCache>
                <c:ptCount val="1"/>
                <c:pt idx="0">
                  <c:v>Navrhovaný stav (Kč)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520309200406705E-2"/>
                  <c:y val="3.7217393241028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82-4034-A03F-575106AF7D38}"/>
                </c:ext>
              </c:extLst>
            </c:dLbl>
            <c:dLbl>
              <c:idx val="1"/>
              <c:layout>
                <c:manualLayout>
                  <c:x val="1.6813668300440596E-2"/>
                  <c:y val="7.4434786482056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82-4034-A03F-575106AF7D38}"/>
                </c:ext>
              </c:extLst>
            </c:dLbl>
            <c:dLbl>
              <c:idx val="2"/>
              <c:layout>
                <c:manualLayout>
                  <c:x val="1.422695010037281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82-4034-A03F-575106AF7D38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List4!$G$20:$G$22</c:f>
              <c:strCache>
                <c:ptCount val="3"/>
                <c:pt idx="0">
                  <c:v>AX</c:v>
                </c:pt>
                <c:pt idx="1">
                  <c:v>AY</c:v>
                </c:pt>
                <c:pt idx="2">
                  <c:v>Celkem</c:v>
                </c:pt>
              </c:strCache>
            </c:strRef>
          </c:cat>
          <c:val>
            <c:numRef>
              <c:f>List4!$I$20:$I$22</c:f>
              <c:numCache>
                <c:formatCode>General</c:formatCode>
                <c:ptCount val="3"/>
                <c:pt idx="0">
                  <c:v>15985588</c:v>
                </c:pt>
                <c:pt idx="1">
                  <c:v>7154640</c:v>
                </c:pt>
                <c:pt idx="2">
                  <c:v>23140228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82-4034-A03F-575106AF7D38}"/>
            </c:ext>
          </c:extLst>
        </c:ser>
        <c:ser>
          <c:idx val="2"/>
          <c:order val="2"/>
          <c:tx>
            <c:strRef>
              <c:f>List4!$J$19</c:f>
              <c:strCache>
                <c:ptCount val="1"/>
                <c:pt idx="0">
                  <c:v>Úspora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1640231900304982E-2"/>
                  <c:y val="3.7217393241028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82-4034-A03F-575106AF7D38}"/>
                </c:ext>
              </c:extLst>
            </c:dLbl>
            <c:dLbl>
              <c:idx val="1"/>
              <c:layout>
                <c:manualLayout>
                  <c:x val="9.05351370023724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82-4034-A03F-575106AF7D38}"/>
                </c:ext>
              </c:extLst>
            </c:dLbl>
            <c:dLbl>
              <c:idx val="2"/>
              <c:layout>
                <c:manualLayout>
                  <c:x val="1.034687280027104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82-4034-A03F-575106AF7D38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List4!$G$20:$G$22</c:f>
              <c:strCache>
                <c:ptCount val="3"/>
                <c:pt idx="0">
                  <c:v>AX</c:v>
                </c:pt>
                <c:pt idx="1">
                  <c:v>AY</c:v>
                </c:pt>
                <c:pt idx="2">
                  <c:v>Celkem</c:v>
                </c:pt>
              </c:strCache>
            </c:strRef>
          </c:cat>
          <c:val>
            <c:numRef>
              <c:f>List4!$J$20:$J$22</c:f>
              <c:numCache>
                <c:formatCode>General</c:formatCode>
                <c:ptCount val="3"/>
                <c:pt idx="0">
                  <c:v>3486922</c:v>
                </c:pt>
                <c:pt idx="1">
                  <c:v>1296853</c:v>
                </c:pt>
                <c:pt idx="2">
                  <c:v>4783776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82-4034-A03F-575106AF7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842432"/>
        <c:axId val="243852416"/>
      </c:barChart>
      <c:catAx>
        <c:axId val="24384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3852416"/>
        <c:crosses val="autoZero"/>
        <c:auto val="1"/>
        <c:lblAlgn val="ctr"/>
        <c:lblOffset val="100"/>
        <c:noMultiLvlLbl val="0"/>
      </c:catAx>
      <c:valAx>
        <c:axId val="243852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b="0"/>
                  <a:t>Hodnota (Kč)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43842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26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2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0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6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38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63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97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01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40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93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52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79696-817E-457C-A411-9611F0C05BB4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F6F746-5222-460E-A29B-08DF3E146CA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27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5DCD1-C6D6-4B9E-8101-3D0F73DC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39" y="300764"/>
            <a:ext cx="9094018" cy="18879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br>
              <a:rPr lang="cs-CZ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37B4DB-C42D-4ECE-A7E5-CED9E1A36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238" y="4886521"/>
            <a:ext cx="8630446" cy="101292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400"/>
              </a:spcBef>
            </a:pPr>
            <a:r>
              <a:rPr lang="cs-CZ" sz="2000" dirty="0"/>
              <a:t>Autor diplomové práce: Bc. Filip Helma</a:t>
            </a:r>
          </a:p>
          <a:p>
            <a:pPr>
              <a:spcBef>
                <a:spcPts val="400"/>
              </a:spcBef>
            </a:pPr>
            <a:r>
              <a:rPr lang="cs-CZ" sz="2000" dirty="0"/>
              <a:t>Vedoucí práce: Ing. Mária Stopková, PhD. D</a:t>
            </a:r>
          </a:p>
          <a:p>
            <a:pPr>
              <a:spcBef>
                <a:spcPts val="400"/>
              </a:spcBef>
            </a:pPr>
            <a:r>
              <a:rPr lang="cs-CZ" sz="2000" dirty="0"/>
              <a:t>Oponent práce: Ing. Lenka Černá, PhD</a:t>
            </a:r>
            <a:r>
              <a:rPr lang="cs-CZ" dirty="0"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00000"/>
              </a:lnSpc>
            </a:pP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0487F8B-4F98-485A-903B-7FDC4321B848}"/>
              </a:ext>
            </a:extLst>
          </p:cNvPr>
          <p:cNvSpPr txBox="1">
            <a:spLocks/>
          </p:cNvSpPr>
          <p:nvPr/>
        </p:nvSpPr>
        <p:spPr>
          <a:xfrm>
            <a:off x="0" y="2796675"/>
            <a:ext cx="12192000" cy="138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4000" b="1" dirty="0"/>
              <a:t>Optimalizace zásob ve vybraném podniku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4CB5529-40A8-4E77-BD53-8377ACC1FA23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7124AA3A-BF70-4834-BBCB-F9DA456AE812}"/>
              </a:ext>
            </a:extLst>
          </p:cNvPr>
          <p:cNvSpPr txBox="1">
            <a:spLocks/>
          </p:cNvSpPr>
          <p:nvPr/>
        </p:nvSpPr>
        <p:spPr>
          <a:xfrm>
            <a:off x="8223240" y="5508764"/>
            <a:ext cx="9144000" cy="165576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s-CZ" dirty="0"/>
              <a:t>České Budějovice, červen 2020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4F1FBEEE-F475-4FD8-BE6F-0C4B5D4C60EF}"/>
              </a:ext>
            </a:extLst>
          </p:cNvPr>
          <p:cNvSpPr txBox="1">
            <a:spLocks/>
          </p:cNvSpPr>
          <p:nvPr/>
        </p:nvSpPr>
        <p:spPr>
          <a:xfrm>
            <a:off x="1524000" y="3451836"/>
            <a:ext cx="9144000" cy="165576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dirty="0"/>
              <a:t>Diplomová práce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36CD62F6-6079-4076-A90D-7A8F5F621DEA}"/>
              </a:ext>
            </a:extLst>
          </p:cNvPr>
          <p:cNvSpPr txBox="1">
            <a:spLocks/>
          </p:cNvSpPr>
          <p:nvPr/>
        </p:nvSpPr>
        <p:spPr>
          <a:xfrm>
            <a:off x="1524000" y="1648805"/>
            <a:ext cx="9144000" cy="1655762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dirty="0" err="1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technicko-technologický</a:t>
            </a:r>
            <a:endParaRPr lang="en-US" dirty="0">
              <a:solidFill>
                <a:schemeClr val="tx2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2532063-5B6B-45C4-A18C-69B38C7CC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84" y="102745"/>
            <a:ext cx="1325416" cy="132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94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Finanční úspora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F42AD0C-D936-4CBC-AEFF-41E30BD1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DD3037C3-4DB6-4369-A4CA-821D5F8CF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285494"/>
              </p:ext>
            </p:extLst>
          </p:nvPr>
        </p:nvGraphicFramePr>
        <p:xfrm>
          <a:off x="1302184" y="2184400"/>
          <a:ext cx="9819392" cy="3412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259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Stručné 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06C3-0459-4A43-AF3F-741475DA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Provedení analýzy zásob</a:t>
            </a:r>
          </a:p>
          <a:p>
            <a:r>
              <a:rPr lang="cs-CZ" dirty="0"/>
              <a:t>Výpočet pojistných zásob </a:t>
            </a:r>
          </a:p>
          <a:p>
            <a:r>
              <a:rPr lang="cs-CZ" dirty="0"/>
              <a:t>Výběr vhodného modelu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1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09863"/>
            <a:ext cx="12192000" cy="1049337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33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06C3-0459-4A43-AF3F-741475DA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Budou navržené opatření v podniku aplikovány?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3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06C3-0459-4A43-AF3F-741475DA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Najjednoduchšie</a:t>
            </a:r>
            <a:r>
              <a:rPr lang="cs-CZ" dirty="0"/>
              <a:t> je </a:t>
            </a:r>
            <a:r>
              <a:rPr lang="cs-CZ" dirty="0" err="1"/>
              <a:t>riadiť</a:t>
            </a:r>
            <a:r>
              <a:rPr lang="cs-CZ" dirty="0"/>
              <a:t> zásoby v subjekte, </a:t>
            </a:r>
            <a:r>
              <a:rPr lang="cs-CZ" dirty="0" err="1"/>
              <a:t>ktorého</a:t>
            </a:r>
            <a:r>
              <a:rPr lang="cs-CZ" dirty="0"/>
              <a:t> odbyt </a:t>
            </a:r>
            <a:r>
              <a:rPr lang="cs-CZ" dirty="0" err="1"/>
              <a:t>výrobkov</a:t>
            </a:r>
            <a:r>
              <a:rPr lang="cs-CZ" dirty="0"/>
              <a:t> </a:t>
            </a:r>
            <a:r>
              <a:rPr lang="cs-CZ" dirty="0" err="1"/>
              <a:t>nepodlieha</a:t>
            </a:r>
            <a:r>
              <a:rPr lang="cs-CZ" dirty="0"/>
              <a:t> v </a:t>
            </a:r>
            <a:r>
              <a:rPr lang="cs-CZ" dirty="0" err="1"/>
              <a:t>priebehu</a:t>
            </a:r>
            <a:r>
              <a:rPr lang="cs-CZ" dirty="0"/>
              <a:t> </a:t>
            </a:r>
            <a:r>
              <a:rPr lang="cs-CZ" dirty="0" err="1"/>
              <a:t>dlhšieho</a:t>
            </a:r>
            <a:r>
              <a:rPr lang="cs-CZ" dirty="0"/>
              <a:t> časového </a:t>
            </a:r>
            <a:r>
              <a:rPr lang="cs-CZ" dirty="0" err="1"/>
              <a:t>obdobia</a:t>
            </a:r>
            <a:r>
              <a:rPr lang="cs-CZ" dirty="0"/>
              <a:t> ( </a:t>
            </a:r>
            <a:r>
              <a:rPr lang="cs-CZ" dirty="0" err="1"/>
              <a:t>napr</a:t>
            </a:r>
            <a:r>
              <a:rPr lang="cs-CZ" dirty="0"/>
              <a:t>. rok ) výrazným </a:t>
            </a:r>
            <a:r>
              <a:rPr lang="cs-CZ" dirty="0" err="1"/>
              <a:t>sezónnym</a:t>
            </a:r>
            <a:r>
              <a:rPr lang="cs-CZ" dirty="0"/>
              <a:t> </a:t>
            </a:r>
            <a:r>
              <a:rPr lang="cs-CZ" dirty="0" err="1"/>
              <a:t>vplyvom</a:t>
            </a:r>
            <a:r>
              <a:rPr lang="cs-CZ" dirty="0"/>
              <a:t>. </a:t>
            </a:r>
            <a:r>
              <a:rPr lang="cs-CZ" dirty="0" err="1"/>
              <a:t>Súhlasíte</a:t>
            </a:r>
            <a:r>
              <a:rPr lang="cs-CZ" dirty="0"/>
              <a:t> s </a:t>
            </a:r>
            <a:r>
              <a:rPr lang="cs-CZ" dirty="0" err="1"/>
              <a:t>týmto</a:t>
            </a:r>
            <a:r>
              <a:rPr lang="cs-CZ" dirty="0"/>
              <a:t> </a:t>
            </a:r>
            <a:r>
              <a:rPr lang="cs-CZ" dirty="0" err="1"/>
              <a:t>tvrdením</a:t>
            </a:r>
            <a:r>
              <a:rPr lang="cs-CZ" dirty="0"/>
              <a:t>? </a:t>
            </a:r>
          </a:p>
          <a:p>
            <a:r>
              <a:rPr lang="cs-CZ" dirty="0"/>
              <a:t>2.  </a:t>
            </a:r>
            <a:r>
              <a:rPr lang="cs-CZ" dirty="0" err="1"/>
              <a:t>Ako</a:t>
            </a:r>
            <a:r>
              <a:rPr lang="cs-CZ" dirty="0"/>
              <a:t> moc </a:t>
            </a:r>
            <a:r>
              <a:rPr lang="cs-CZ" dirty="0" err="1"/>
              <a:t>vplýva</a:t>
            </a:r>
            <a:r>
              <a:rPr lang="cs-CZ" dirty="0"/>
              <a:t> </a:t>
            </a:r>
            <a:r>
              <a:rPr lang="cs-CZ" dirty="0" err="1"/>
              <a:t>práca</a:t>
            </a:r>
            <a:r>
              <a:rPr lang="cs-CZ" dirty="0"/>
              <a:t> disponenta na neefektivitu v </a:t>
            </a:r>
            <a:r>
              <a:rPr lang="cs-CZ" dirty="0" err="1"/>
              <a:t>riadení</a:t>
            </a:r>
            <a:r>
              <a:rPr lang="cs-CZ" dirty="0"/>
              <a:t> zásob v </a:t>
            </a:r>
            <a:r>
              <a:rPr lang="cs-CZ" dirty="0" err="1"/>
              <a:t>sledovanej</a:t>
            </a:r>
            <a:r>
              <a:rPr lang="cs-CZ" dirty="0"/>
              <a:t> firme? </a:t>
            </a:r>
          </a:p>
          <a:p>
            <a:r>
              <a:rPr lang="cs-CZ" dirty="0"/>
              <a:t>3.  V </a:t>
            </a:r>
            <a:r>
              <a:rPr lang="cs-CZ" dirty="0" err="1"/>
              <a:t>čom</a:t>
            </a:r>
            <a:r>
              <a:rPr lang="cs-CZ" dirty="0"/>
              <a:t> je význam </a:t>
            </a:r>
            <a:r>
              <a:rPr lang="cs-CZ" dirty="0" err="1"/>
              <a:t>teórie</a:t>
            </a:r>
            <a:r>
              <a:rPr lang="cs-CZ" dirty="0"/>
              <a:t> zásob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manažérske</a:t>
            </a:r>
            <a:r>
              <a:rPr lang="cs-CZ" dirty="0"/>
              <a:t> </a:t>
            </a:r>
            <a:r>
              <a:rPr lang="cs-CZ" dirty="0" err="1"/>
              <a:t>myslenie</a:t>
            </a:r>
            <a:r>
              <a:rPr lang="cs-CZ" dirty="0"/>
              <a:t>? </a:t>
            </a:r>
          </a:p>
          <a:p>
            <a:r>
              <a:rPr lang="cs-CZ" dirty="0"/>
              <a:t>4.  V DP tvrdíte, že v </a:t>
            </a:r>
            <a:r>
              <a:rPr lang="cs-CZ" dirty="0" err="1"/>
              <a:t>súčasnosti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spoločnosť</a:t>
            </a:r>
            <a:r>
              <a:rPr lang="cs-CZ" dirty="0"/>
              <a:t> </a:t>
            </a:r>
            <a:r>
              <a:rPr lang="cs-CZ" dirty="0" err="1"/>
              <a:t>zameriava</a:t>
            </a:r>
            <a:r>
              <a:rPr lang="cs-CZ" dirty="0"/>
              <a:t> na </a:t>
            </a:r>
            <a:r>
              <a:rPr lang="cs-CZ" dirty="0" err="1"/>
              <a:t>zníženie</a:t>
            </a:r>
            <a:r>
              <a:rPr lang="cs-CZ" dirty="0"/>
              <a:t> </a:t>
            </a:r>
            <a:r>
              <a:rPr lang="cs-CZ" dirty="0" err="1"/>
              <a:t>viazanosti</a:t>
            </a:r>
            <a:r>
              <a:rPr lang="cs-CZ" dirty="0"/>
              <a:t> kapitálu v zásobách a zároveň, že na </a:t>
            </a:r>
            <a:r>
              <a:rPr lang="cs-CZ" dirty="0" err="1"/>
              <a:t>dosiahnutie</a:t>
            </a:r>
            <a:r>
              <a:rPr lang="cs-CZ" dirty="0"/>
              <a:t> </a:t>
            </a:r>
            <a:r>
              <a:rPr lang="cs-CZ" dirty="0" err="1"/>
              <a:t>tohto</a:t>
            </a:r>
            <a:r>
              <a:rPr lang="cs-CZ" dirty="0"/>
              <a:t> </a:t>
            </a:r>
            <a:r>
              <a:rPr lang="cs-CZ" dirty="0" err="1"/>
              <a:t>cieľa</a:t>
            </a:r>
            <a:r>
              <a:rPr lang="cs-CZ" dirty="0"/>
              <a:t> je nutné </a:t>
            </a:r>
            <a:r>
              <a:rPr lang="cs-CZ" dirty="0" err="1"/>
              <a:t>znížiť</a:t>
            </a:r>
            <a:r>
              <a:rPr lang="cs-CZ" dirty="0"/>
              <a:t> objem zásob. Bolo by aj </a:t>
            </a:r>
            <a:r>
              <a:rPr lang="cs-CZ" dirty="0" err="1"/>
              <a:t>iné</a:t>
            </a:r>
            <a:r>
              <a:rPr lang="cs-CZ" dirty="0"/>
              <a:t> </a:t>
            </a:r>
            <a:r>
              <a:rPr lang="cs-CZ" dirty="0" err="1"/>
              <a:t>riešenie</a:t>
            </a:r>
            <a:r>
              <a:rPr lang="cs-CZ" dirty="0"/>
              <a:t> vhodné?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30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6300">
              <a:srgbClr val="E3E1DD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06C3-0459-4A43-AF3F-741475DA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diplomové práce je na základě vybraných metod pro optimalizaci zásob navrhnout optimální velikost zásob ve vybraném podniku.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81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206C3-0459-4A43-AF3F-741475DA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sběru dat</a:t>
            </a:r>
          </a:p>
          <a:p>
            <a:r>
              <a:rPr lang="cs-CZ" dirty="0"/>
              <a:t>Metoda analýzy</a:t>
            </a:r>
          </a:p>
          <a:p>
            <a:r>
              <a:rPr lang="cs-CZ" dirty="0"/>
              <a:t>ABC analýza</a:t>
            </a:r>
          </a:p>
          <a:p>
            <a:r>
              <a:rPr lang="cs-CZ" dirty="0"/>
              <a:t>XYZ analýza</a:t>
            </a:r>
          </a:p>
          <a:p>
            <a:r>
              <a:rPr lang="cs-CZ" dirty="0"/>
              <a:t>Stochastické modely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62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E3E1DD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ABC/XYZ Analýza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692E40A3-76CF-4A67-A5FB-202CB070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Provedení ABC analýzy</a:t>
            </a:r>
          </a:p>
          <a:p>
            <a:r>
              <a:rPr lang="cs-CZ" dirty="0"/>
              <a:t>Provedení XYZ analýzy</a:t>
            </a:r>
          </a:p>
          <a:p>
            <a:r>
              <a:rPr lang="cs-CZ" dirty="0"/>
              <a:t>Rozdělení na nakupované/vyráběné</a:t>
            </a:r>
          </a:p>
          <a:p>
            <a:r>
              <a:rPr lang="cs-CZ" dirty="0"/>
              <a:t>Výběr 20 reprezentantů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C3D04100-5FAC-49E0-8650-246674A5B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769" y="2015732"/>
            <a:ext cx="5940552" cy="466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67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Skupina </a:t>
            </a:r>
            <a:r>
              <a:rPr lang="cs-CZ" dirty="0" err="1"/>
              <a:t>ax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F42AD0C-D936-4CBC-AEFF-41E30BD1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výkyvy ve spotřebě</a:t>
            </a:r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644D719-C1C9-4577-A05F-0810225BC0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" t="531"/>
          <a:stretch/>
        </p:blipFill>
        <p:spPr>
          <a:xfrm>
            <a:off x="2361141" y="2651680"/>
            <a:ext cx="7469717" cy="326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2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Skupina </a:t>
            </a:r>
            <a:r>
              <a:rPr lang="cs-CZ" dirty="0" err="1"/>
              <a:t>ay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CA8CB6-F8D9-43FA-A85D-ADE43ABD3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Vyšší výkyvy ve spotřebě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F81A5EF-EC9D-4305-8E23-6EDC277CE5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" t="695" r="424" b="642"/>
          <a:stretch/>
        </p:blipFill>
        <p:spPr>
          <a:xfrm>
            <a:off x="2518216" y="2625308"/>
            <a:ext cx="7470000" cy="326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76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Návrhy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F42AD0C-D936-4CBC-AEFF-41E30BD1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Návrh 1</a:t>
            </a:r>
          </a:p>
          <a:p>
            <a:r>
              <a:rPr lang="cs-CZ" dirty="0"/>
              <a:t>Skupina AX </a:t>
            </a:r>
          </a:p>
          <a:p>
            <a:r>
              <a:rPr lang="cs-CZ" dirty="0"/>
              <a:t>Model s variabilní spotřebou a variabilní dodací lhůtou</a:t>
            </a:r>
          </a:p>
          <a:p>
            <a:r>
              <a:rPr lang="cs-CZ" dirty="0"/>
              <a:t>Úroveň obsluhy 99,7% </a:t>
            </a:r>
          </a:p>
          <a:p>
            <a:r>
              <a:rPr lang="cs-CZ" dirty="0"/>
              <a:t>Úspora 3 486 922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32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Návrhy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F42AD0C-D936-4CBC-AEFF-41E30BD1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Návrh 2</a:t>
            </a:r>
          </a:p>
          <a:p>
            <a:r>
              <a:rPr lang="cs-CZ" dirty="0"/>
              <a:t>Skupina AY</a:t>
            </a:r>
          </a:p>
          <a:p>
            <a:r>
              <a:rPr lang="cs-CZ" dirty="0"/>
              <a:t>Model s variabilní spotřebou a variabilní dodací lhůtou</a:t>
            </a:r>
          </a:p>
          <a:p>
            <a:r>
              <a:rPr lang="cs-CZ" dirty="0"/>
              <a:t>Úroveň obsluhy 97% </a:t>
            </a:r>
          </a:p>
          <a:p>
            <a:r>
              <a:rPr lang="cs-CZ" dirty="0"/>
              <a:t>Úspora 1 296 853 Kč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7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FF752-E3D6-4B43-A666-9B0D3C55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6059"/>
            <a:ext cx="9603275" cy="1049235"/>
          </a:xfrm>
        </p:spPr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5B283A1-0BB7-4C35-B111-FB80B773A832}"/>
              </a:ext>
            </a:extLst>
          </p:cNvPr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6F42AD0C-D936-4CBC-AEFF-41E30BD1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Dosažené výsledky:</a:t>
            </a:r>
          </a:p>
          <a:p>
            <a:r>
              <a:rPr lang="cs-CZ" dirty="0"/>
              <a:t>Současný stav: 27 924 404 Kč</a:t>
            </a:r>
          </a:p>
          <a:p>
            <a:r>
              <a:rPr lang="cs-CZ" dirty="0"/>
              <a:t>Celková úspora: </a:t>
            </a:r>
            <a:r>
              <a:rPr lang="cs-CZ" b="1" dirty="0"/>
              <a:t>4 783 776 Kč (17,13%)</a:t>
            </a:r>
          </a:p>
          <a:p>
            <a:pPr marL="0" indent="0">
              <a:buNone/>
            </a:pPr>
            <a:r>
              <a:rPr lang="cs-CZ" dirty="0"/>
              <a:t>Přínos práce:</a:t>
            </a:r>
          </a:p>
          <a:p>
            <a:r>
              <a:rPr lang="cs-CZ" dirty="0"/>
              <a:t>Koncepční řízení pojistných zásob</a:t>
            </a:r>
          </a:p>
          <a:p>
            <a:r>
              <a:rPr lang="cs-CZ" dirty="0"/>
              <a:t>Uvolnění vázaného kapitálu</a:t>
            </a:r>
          </a:p>
          <a:p>
            <a:r>
              <a:rPr lang="cs-CZ" dirty="0"/>
              <a:t>Uvolnění skladového místa</a:t>
            </a:r>
          </a:p>
        </p:txBody>
      </p:sp>
    </p:spTree>
    <p:extLst>
      <p:ext uri="{BB962C8B-B14F-4D97-AF65-F5344CB8AC3E}">
        <p14:creationId xmlns:p14="http://schemas.microsoft.com/office/powerpoint/2010/main" val="376901209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229</TotalTime>
  <Words>340</Words>
  <Application>Microsoft Office PowerPoint</Application>
  <PresentationFormat>Širokoúhlá obrazovka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Vysoká škola technická a ekonomická v Českých Budějovicích </vt:lpstr>
      <vt:lpstr>Cíl práce</vt:lpstr>
      <vt:lpstr>POUŽITÉ METODY</vt:lpstr>
      <vt:lpstr>ABC/XYZ Analýza</vt:lpstr>
      <vt:lpstr>Skupina ax</vt:lpstr>
      <vt:lpstr>Skupina ay</vt:lpstr>
      <vt:lpstr>Návrhy</vt:lpstr>
      <vt:lpstr>Návrhy</vt:lpstr>
      <vt:lpstr>Dosažené výsledky a přínos práce</vt:lpstr>
      <vt:lpstr>Finanční úspora</vt:lpstr>
      <vt:lpstr>Stručné závěrečné shrnutí</vt:lpstr>
      <vt:lpstr>Děkuji za pozornost</vt:lpstr>
      <vt:lpstr>Otázky vedoucího práce</vt:lpstr>
      <vt:lpstr>Otázky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Filip Helma</dc:creator>
  <cp:lastModifiedBy>Filip Helma</cp:lastModifiedBy>
  <cp:revision>21</cp:revision>
  <dcterms:created xsi:type="dcterms:W3CDTF">2020-06-09T14:27:45Z</dcterms:created>
  <dcterms:modified xsi:type="dcterms:W3CDTF">2020-06-09T18:22:40Z</dcterms:modified>
</cp:coreProperties>
</file>