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9" r:id="rId7"/>
    <p:sldId id="276" r:id="rId8"/>
    <p:sldId id="280" r:id="rId9"/>
    <p:sldId id="284" r:id="rId10"/>
    <p:sldId id="261" r:id="rId11"/>
    <p:sldId id="287" r:id="rId12"/>
    <p:sldId id="292" r:id="rId13"/>
    <p:sldId id="262" r:id="rId14"/>
    <p:sldId id="271" r:id="rId15"/>
    <p:sldId id="270" r:id="rId16"/>
    <p:sldId id="266" r:id="rId17"/>
    <p:sldId id="267" r:id="rId18"/>
    <p:sldId id="268" r:id="rId19"/>
    <p:sldId id="288" r:id="rId20"/>
    <p:sldId id="290" r:id="rId21"/>
    <p:sldId id="291" r:id="rId22"/>
  </p:sldIdLst>
  <p:sldSz cx="9144000" cy="6858000" type="screen4x3"/>
  <p:notesSz cx="6889750" cy="100218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'v2'!$U$65</c:f>
              <c:strCache>
                <c:ptCount val="1"/>
                <c:pt idx="0">
                  <c:v>ks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'v2'!$V$62:$AJ$62</c:f>
              <c:numCache>
                <c:formatCode>General</c:formatCode>
                <c:ptCount val="15"/>
                <c:pt idx="0">
                  <c:v>36</c:v>
                </c:pt>
                <c:pt idx="1">
                  <c:v>37</c:v>
                </c:pt>
                <c:pt idx="2">
                  <c:v>38</c:v>
                </c:pt>
                <c:pt idx="3">
                  <c:v>39</c:v>
                </c:pt>
                <c:pt idx="4">
                  <c:v>40</c:v>
                </c:pt>
                <c:pt idx="5">
                  <c:v>41</c:v>
                </c:pt>
                <c:pt idx="6">
                  <c:v>42</c:v>
                </c:pt>
                <c:pt idx="7">
                  <c:v>43</c:v>
                </c:pt>
                <c:pt idx="8">
                  <c:v>44</c:v>
                </c:pt>
                <c:pt idx="9">
                  <c:v>45</c:v>
                </c:pt>
                <c:pt idx="10">
                  <c:v>46</c:v>
                </c:pt>
                <c:pt idx="11">
                  <c:v>47</c:v>
                </c:pt>
                <c:pt idx="12">
                  <c:v>48</c:v>
                </c:pt>
                <c:pt idx="13">
                  <c:v>49</c:v>
                </c:pt>
                <c:pt idx="14">
                  <c:v>50</c:v>
                </c:pt>
              </c:numCache>
            </c:numRef>
          </c:cat>
          <c:val>
            <c:numRef>
              <c:f>'v2'!$V$65:$AJ$65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500</c:v>
                </c:pt>
                <c:pt idx="8">
                  <c:v>10000</c:v>
                </c:pt>
                <c:pt idx="9">
                  <c:v>30000</c:v>
                </c:pt>
                <c:pt idx="10">
                  <c:v>50000</c:v>
                </c:pt>
                <c:pt idx="11">
                  <c:v>70000</c:v>
                </c:pt>
                <c:pt idx="12">
                  <c:v>90000</c:v>
                </c:pt>
                <c:pt idx="13">
                  <c:v>110000</c:v>
                </c:pt>
                <c:pt idx="14">
                  <c:v>130000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180352"/>
        <c:axId val="146178432"/>
      </c:barChart>
      <c:lineChart>
        <c:grouping val="standard"/>
        <c:varyColors val="0"/>
        <c:ser>
          <c:idx val="2"/>
          <c:order val="1"/>
          <c:tx>
            <c:strRef>
              <c:f>'v2'!$U$66</c:f>
              <c:strCache>
                <c:ptCount val="1"/>
                <c:pt idx="0">
                  <c:v>CN</c:v>
                </c:pt>
              </c:strCache>
            </c:strRef>
          </c:tx>
          <c:spPr>
            <a:ln w="60325">
              <a:solidFill>
                <a:srgbClr val="FF0000"/>
              </a:solidFill>
              <a:prstDash val="solid"/>
            </a:ln>
            <a:effectLst>
              <a:glow rad="228600">
                <a:srgbClr val="FFFF00">
                  <a:alpha val="40000"/>
                </a:srgbClr>
              </a:glow>
              <a:softEdge rad="0"/>
            </a:effectLst>
          </c:spPr>
          <c:marker>
            <c:symbol val="none"/>
          </c:marker>
          <c:cat>
            <c:numRef>
              <c:f>'v2'!$V$62:$AJ$62</c:f>
              <c:numCache>
                <c:formatCode>General</c:formatCode>
                <c:ptCount val="15"/>
                <c:pt idx="0">
                  <c:v>36</c:v>
                </c:pt>
                <c:pt idx="1">
                  <c:v>37</c:v>
                </c:pt>
                <c:pt idx="2">
                  <c:v>38</c:v>
                </c:pt>
                <c:pt idx="3">
                  <c:v>39</c:v>
                </c:pt>
                <c:pt idx="4">
                  <c:v>40</c:v>
                </c:pt>
                <c:pt idx="5">
                  <c:v>41</c:v>
                </c:pt>
                <c:pt idx="6">
                  <c:v>42</c:v>
                </c:pt>
                <c:pt idx="7">
                  <c:v>43</c:v>
                </c:pt>
                <c:pt idx="8">
                  <c:v>44</c:v>
                </c:pt>
                <c:pt idx="9">
                  <c:v>45</c:v>
                </c:pt>
                <c:pt idx="10">
                  <c:v>46</c:v>
                </c:pt>
                <c:pt idx="11">
                  <c:v>47</c:v>
                </c:pt>
                <c:pt idx="12">
                  <c:v>48</c:v>
                </c:pt>
                <c:pt idx="13">
                  <c:v>49</c:v>
                </c:pt>
                <c:pt idx="14">
                  <c:v>50</c:v>
                </c:pt>
              </c:numCache>
            </c:numRef>
          </c:cat>
          <c:val>
            <c:numRef>
              <c:f>'v2'!$V$66:$AJ$66</c:f>
              <c:numCache>
                <c:formatCode>General</c:formatCode>
                <c:ptCount val="15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>
                  <c:v>350400</c:v>
                </c:pt>
                <c:pt idx="4">
                  <c:v>520800</c:v>
                </c:pt>
                <c:pt idx="5">
                  <c:v>632800</c:v>
                </c:pt>
                <c:pt idx="6">
                  <c:v>744800</c:v>
                </c:pt>
                <c:pt idx="7">
                  <c:v>1046300</c:v>
                </c:pt>
                <c:pt idx="8">
                  <c:v>1374800</c:v>
                </c:pt>
                <c:pt idx="9">
                  <c:v>1734800</c:v>
                </c:pt>
                <c:pt idx="10">
                  <c:v>2094800</c:v>
                </c:pt>
                <c:pt idx="11">
                  <c:v>2454800</c:v>
                </c:pt>
                <c:pt idx="12">
                  <c:v>2814800</c:v>
                </c:pt>
                <c:pt idx="13">
                  <c:v>3174800</c:v>
                </c:pt>
                <c:pt idx="14">
                  <c:v>3534800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'v2'!$U$67</c:f>
              <c:strCache>
                <c:ptCount val="1"/>
                <c:pt idx="0">
                  <c:v>výnosy</c:v>
                </c:pt>
              </c:strCache>
            </c:strRef>
          </c:tx>
          <c:spPr>
            <a:ln w="60325">
              <a:solidFill>
                <a:srgbClr val="00B05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cat>
            <c:numRef>
              <c:f>'v2'!$V$62:$AJ$62</c:f>
              <c:numCache>
                <c:formatCode>General</c:formatCode>
                <c:ptCount val="15"/>
                <c:pt idx="0">
                  <c:v>36</c:v>
                </c:pt>
                <c:pt idx="1">
                  <c:v>37</c:v>
                </c:pt>
                <c:pt idx="2">
                  <c:v>38</c:v>
                </c:pt>
                <c:pt idx="3">
                  <c:v>39</c:v>
                </c:pt>
                <c:pt idx="4">
                  <c:v>40</c:v>
                </c:pt>
                <c:pt idx="5">
                  <c:v>41</c:v>
                </c:pt>
                <c:pt idx="6">
                  <c:v>42</c:v>
                </c:pt>
                <c:pt idx="7">
                  <c:v>43</c:v>
                </c:pt>
                <c:pt idx="8">
                  <c:v>44</c:v>
                </c:pt>
                <c:pt idx="9">
                  <c:v>45</c:v>
                </c:pt>
                <c:pt idx="10">
                  <c:v>46</c:v>
                </c:pt>
                <c:pt idx="11">
                  <c:v>47</c:v>
                </c:pt>
                <c:pt idx="12">
                  <c:v>48</c:v>
                </c:pt>
                <c:pt idx="13">
                  <c:v>49</c:v>
                </c:pt>
                <c:pt idx="14">
                  <c:v>50</c:v>
                </c:pt>
              </c:numCache>
            </c:numRef>
          </c:cat>
          <c:val>
            <c:numRef>
              <c:f>'v2'!$V$67:$AJ$67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21000</c:v>
                </c:pt>
                <c:pt idx="8">
                  <c:v>420000</c:v>
                </c:pt>
                <c:pt idx="9">
                  <c:v>1260000</c:v>
                </c:pt>
                <c:pt idx="10">
                  <c:v>2100000</c:v>
                </c:pt>
                <c:pt idx="11">
                  <c:v>2940000</c:v>
                </c:pt>
                <c:pt idx="12">
                  <c:v>3780000</c:v>
                </c:pt>
                <c:pt idx="13">
                  <c:v>4620000</c:v>
                </c:pt>
                <c:pt idx="14">
                  <c:v>5460000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170240"/>
        <c:axId val="146172160"/>
      </c:lineChart>
      <c:catAx>
        <c:axId val="146170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 dirty="0"/>
                  <a:t>Týden</a:t>
                </a:r>
              </a:p>
            </c:rich>
          </c:tx>
          <c:layout/>
          <c:overlay val="0"/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</c:title>
        <c:numFmt formatCode="General" sourceLinked="1"/>
        <c:majorTickMark val="out"/>
        <c:minorTickMark val="none"/>
        <c:tickLblPos val="nextTo"/>
        <c:crossAx val="146172160"/>
        <c:crosses val="autoZero"/>
        <c:auto val="1"/>
        <c:lblAlgn val="ctr"/>
        <c:lblOffset val="100"/>
        <c:noMultiLvlLbl val="0"/>
      </c:catAx>
      <c:valAx>
        <c:axId val="14617216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Kč</a:t>
                </a:r>
              </a:p>
            </c:rich>
          </c:tx>
          <c:layout>
            <c:manualLayout>
              <c:xMode val="edge"/>
              <c:yMode val="edge"/>
              <c:x val="1.3175830623147334E-2"/>
              <c:y val="3.1088247302420519E-2"/>
            </c:manualLayout>
          </c:layout>
          <c:overlay val="0"/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</c:title>
        <c:numFmt formatCode="General" sourceLinked="1"/>
        <c:majorTickMark val="out"/>
        <c:minorTickMark val="none"/>
        <c:tickLblPos val="none"/>
        <c:crossAx val="146170240"/>
        <c:crosses val="autoZero"/>
        <c:crossBetween val="between"/>
      </c:valAx>
      <c:valAx>
        <c:axId val="146178432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cs-CZ" dirty="0"/>
                  <a:t>ks</a:t>
                </a:r>
              </a:p>
            </c:rich>
          </c:tx>
          <c:layout>
            <c:manualLayout>
              <c:xMode val="edge"/>
              <c:yMode val="edge"/>
              <c:x val="0.89800794239849313"/>
              <c:y val="1.6504870224555278E-2"/>
            </c:manualLayout>
          </c:layout>
          <c:overlay val="0"/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</c:title>
        <c:numFmt formatCode="General" sourceLinked="1"/>
        <c:majorTickMark val="out"/>
        <c:minorTickMark val="none"/>
        <c:tickLblPos val="nextTo"/>
        <c:crossAx val="146180352"/>
        <c:crosses val="max"/>
        <c:crossBetween val="between"/>
      </c:valAx>
      <c:catAx>
        <c:axId val="146180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6178432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5856-5D0B-4EF1-96EF-F508E57F4073}" type="datetimeFigureOut">
              <a:rPr lang="cs-CZ" smtClean="0"/>
              <a:t>9.6.2020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F246-71DF-44C1-8774-E910B31897E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266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5856-5D0B-4EF1-96EF-F508E57F4073}" type="datetimeFigureOut">
              <a:rPr lang="cs-CZ" smtClean="0"/>
              <a:t>9.6.2020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F246-71DF-44C1-8774-E910B31897E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535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5856-5D0B-4EF1-96EF-F508E57F4073}" type="datetimeFigureOut">
              <a:rPr lang="cs-CZ" smtClean="0"/>
              <a:t>9.6.2020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F246-71DF-44C1-8774-E910B31897E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775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5856-5D0B-4EF1-96EF-F508E57F4073}" type="datetimeFigureOut">
              <a:rPr lang="cs-CZ" smtClean="0"/>
              <a:t>9.6.2020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F246-71DF-44C1-8774-E910B31897E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721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5856-5D0B-4EF1-96EF-F508E57F4073}" type="datetimeFigureOut">
              <a:rPr lang="cs-CZ" smtClean="0"/>
              <a:t>9.6.2020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F246-71DF-44C1-8774-E910B31897E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126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5856-5D0B-4EF1-96EF-F508E57F4073}" type="datetimeFigureOut">
              <a:rPr lang="cs-CZ" smtClean="0"/>
              <a:t>9.6.2020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F246-71DF-44C1-8774-E910B31897E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75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5856-5D0B-4EF1-96EF-F508E57F4073}" type="datetimeFigureOut">
              <a:rPr lang="cs-CZ" smtClean="0"/>
              <a:t>9.6.2020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F246-71DF-44C1-8774-E910B31897E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3751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5856-5D0B-4EF1-96EF-F508E57F4073}" type="datetimeFigureOut">
              <a:rPr lang="cs-CZ" smtClean="0"/>
              <a:t>9.6.2020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F246-71DF-44C1-8774-E910B31897E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152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5856-5D0B-4EF1-96EF-F508E57F4073}" type="datetimeFigureOut">
              <a:rPr lang="cs-CZ" smtClean="0"/>
              <a:t>9.6.2020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F246-71DF-44C1-8774-E910B31897E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766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5856-5D0B-4EF1-96EF-F508E57F4073}" type="datetimeFigureOut">
              <a:rPr lang="cs-CZ" smtClean="0"/>
              <a:t>9.6.2020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F246-71DF-44C1-8774-E910B31897E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1920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5856-5D0B-4EF1-96EF-F508E57F4073}" type="datetimeFigureOut">
              <a:rPr lang="cs-CZ" smtClean="0"/>
              <a:t>9.6.2020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F246-71DF-44C1-8774-E910B31897E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664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B5856-5D0B-4EF1-96EF-F508E57F4073}" type="datetimeFigureOut">
              <a:rPr lang="cs-CZ" smtClean="0"/>
              <a:t>9.6.2020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3F246-71DF-44C1-8774-E910B31897E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3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gges.com.my/logistics-solutions" TargetMode="External"/><Relationship Id="rId7" Type="http://schemas.openxmlformats.org/officeDocument/2006/relationships/hyperlink" Target="https://cz.pinterest.com/pin/31454897384116724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ansportgeography.org/?page_id=4453" TargetMode="External"/><Relationship Id="rId5" Type="http://schemas.openxmlformats.org/officeDocument/2006/relationships/hyperlink" Target="https://www.highjump.com/supply-chain-management-solutions/warehouse-management-solutions-wms/warehouse-management-system-for-automotive-suppliers" TargetMode="External"/><Relationship Id="rId4" Type="http://schemas.openxmlformats.org/officeDocument/2006/relationships/hyperlink" Target="http://www.vspdata.cz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Analýza a optimalizace vybraných logistických procesů v podniku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4437112"/>
            <a:ext cx="7272808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cs-CZ" sz="29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Autor </a:t>
            </a:r>
            <a:r>
              <a:rPr lang="cs-CZ" sz="2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diplomové práce:</a:t>
            </a:r>
            <a:r>
              <a:rPr lang="cs-CZ" sz="29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cs-CZ" sz="2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Bc. Jiří Havlík</a:t>
            </a:r>
            <a:endParaRPr lang="cs-CZ" sz="29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cs-CZ" sz="29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Vedoucí práce:		</a:t>
            </a:r>
            <a:r>
              <a:rPr lang="cs-CZ" sz="2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cs-CZ" sz="29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doc. Ing. Karel Jeřábek, CSc.</a:t>
            </a:r>
          </a:p>
          <a:p>
            <a:pPr algn="l"/>
            <a:r>
              <a:rPr lang="cs-CZ" sz="29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Oponent práce:		</a:t>
            </a:r>
            <a:r>
              <a:rPr lang="cs-CZ" sz="2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cs-CZ" sz="29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Ing. Jan Vrabel, Ph.D.</a:t>
            </a:r>
            <a:endParaRPr lang="cs-CZ" sz="29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sz="29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cs-CZ" sz="2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České </a:t>
            </a:r>
            <a:r>
              <a:rPr lang="cs-CZ" sz="29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Budějovice, </a:t>
            </a:r>
            <a:r>
              <a:rPr lang="cs-CZ" sz="2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červen 2020</a:t>
            </a:r>
            <a:endParaRPr lang="cs-CZ" sz="29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cs-CZ" dirty="0"/>
          </a:p>
        </p:txBody>
      </p:sp>
      <p:pic>
        <p:nvPicPr>
          <p:cNvPr id="4" name="Picture 2" descr="Informa&amp;ccaron;ní systém VŠ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45"/>
            <a:ext cx="1043608" cy="10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059131" y="447019"/>
            <a:ext cx="67687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Vysoká škola technická a ekonomická</a:t>
            </a:r>
          </a:p>
          <a:p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Ústav technicko-technologický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060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9454"/>
            <a:ext cx="8229600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Rework linka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gradFill flip="none" rotWithShape="1">
            <a:gsLst>
              <a:gs pos="3400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Picture 2" descr="Informa&amp;ccaron;ní systém VŠ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45"/>
            <a:ext cx="1043608" cy="10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16" y="2060847"/>
            <a:ext cx="7665767" cy="461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3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6156" y="332656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Refurbish linky - flowchart</a:t>
            </a:r>
            <a:endParaRPr lang="cs-CZ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gradFill flip="none" rotWithShape="1">
            <a:gsLst>
              <a:gs pos="3400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Picture 2" descr="Informa&amp;ccaron;ní systém VŠ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45"/>
            <a:ext cx="1043608" cy="10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47011"/>
            <a:ext cx="4176463" cy="559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11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b="1" dirty="0"/>
              <a:t>Funkční model logistického článku hodnototvorného řetězce</a:t>
            </a:r>
            <a:r>
              <a:rPr lang="cs-CZ" altLang="cs-CZ" sz="3200" dirty="0"/>
              <a:t> </a:t>
            </a:r>
            <a:endParaRPr lang="cs-CZ" sz="32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949450" cy="46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047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Dosažené výsledky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TOPSIS – čtečky čárových (QR) kódů</a:t>
            </a:r>
            <a:endParaRPr lang="cs-CZ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gradFill flip="none" rotWithShape="1">
            <a:gsLst>
              <a:gs pos="3400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Picture 2" descr="Informa&amp;ccaron;ní systém VŠ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45"/>
            <a:ext cx="1043608" cy="10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815" y="2420888"/>
            <a:ext cx="594360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ek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835" y="5064340"/>
            <a:ext cx="1955165" cy="1766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14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Dosažené výsledky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TOPSIS - manipulační prostředky</a:t>
            </a:r>
            <a:endParaRPr lang="cs-CZ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gradFill flip="none" rotWithShape="1">
            <a:gsLst>
              <a:gs pos="3400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Picture 2" descr="Informa&amp;ccaron;ní systém VŠ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45"/>
            <a:ext cx="1043608" cy="10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689" y="2564904"/>
            <a:ext cx="6319663" cy="333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97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94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Dosažené výsledky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FMEA</a:t>
            </a:r>
            <a:endParaRPr lang="cs-CZ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gradFill flip="none" rotWithShape="1">
            <a:gsLst>
              <a:gs pos="3400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Picture 2" descr="Informa&amp;ccaron;ní systém VŠ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45"/>
            <a:ext cx="1043608" cy="10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456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000" dirty="0" smtClean="0"/>
              <a:t>Údržba techniky -&gt; strategie údržba po poruše</a:t>
            </a:r>
          </a:p>
          <a:p>
            <a:pPr>
              <a:buFont typeface="Wingdings" pitchFamily="2" charset="2"/>
              <a:buChar char="q"/>
            </a:pPr>
            <a:endParaRPr lang="cs-CZ" sz="2000" dirty="0" smtClean="0"/>
          </a:p>
          <a:p>
            <a:pPr>
              <a:buFont typeface="Wingdings" pitchFamily="2" charset="2"/>
              <a:buChar char="q"/>
            </a:pPr>
            <a:r>
              <a:rPr lang="cs-CZ" sz="2000" dirty="0" smtClean="0"/>
              <a:t>Údržba techniky -&gt; nedostatek komponent pro opravy</a:t>
            </a:r>
          </a:p>
          <a:p>
            <a:pPr>
              <a:buFont typeface="Wingdings" pitchFamily="2" charset="2"/>
              <a:buChar char="q"/>
            </a:pPr>
            <a:endParaRPr lang="cs-CZ" sz="2000" dirty="0"/>
          </a:p>
          <a:p>
            <a:pPr>
              <a:buFont typeface="Wingdings" pitchFamily="2" charset="2"/>
              <a:buChar char="q"/>
            </a:pPr>
            <a:r>
              <a:rPr lang="cs-CZ" sz="2000" dirty="0" smtClean="0"/>
              <a:t>Absence záložních zdrojů pro případ výpadku el. Energie</a:t>
            </a:r>
          </a:p>
          <a:p>
            <a:pPr>
              <a:buFont typeface="Wingdings" pitchFamily="2" charset="2"/>
              <a:buChar char="q"/>
            </a:pPr>
            <a:endParaRPr lang="cs-CZ" sz="2000" dirty="0"/>
          </a:p>
          <a:p>
            <a:pPr>
              <a:buFont typeface="Wingdings" pitchFamily="2" charset="2"/>
              <a:buChar char="q"/>
            </a:pPr>
            <a:r>
              <a:rPr lang="cs-CZ" sz="2000" dirty="0" smtClean="0"/>
              <a:t>Nedostatečná kontrola SW uváděného do procesu</a:t>
            </a:r>
          </a:p>
          <a:p>
            <a:pPr>
              <a:buFont typeface="Wingdings" pitchFamily="2" charset="2"/>
              <a:buChar char="q"/>
            </a:pPr>
            <a:endParaRPr lang="cs-CZ" sz="2000" dirty="0" smtClean="0"/>
          </a:p>
          <a:p>
            <a:pPr>
              <a:buFont typeface="Wingdings" pitchFamily="2" charset="2"/>
              <a:buChar char="q"/>
            </a:pPr>
            <a:r>
              <a:rPr lang="cs-CZ" sz="2000" dirty="0" smtClean="0"/>
              <a:t>Absence kontroly správné verze testovacího SW</a:t>
            </a:r>
            <a:endParaRPr lang="cs-CZ" sz="2000" dirty="0"/>
          </a:p>
          <a:p>
            <a:pPr>
              <a:buFont typeface="Wingdings" pitchFamily="2" charset="2"/>
              <a:buChar char="q"/>
            </a:pPr>
            <a:endParaRPr lang="cs-CZ" sz="2000" dirty="0" smtClean="0"/>
          </a:p>
          <a:p>
            <a:pPr>
              <a:buFont typeface="Wingdings" pitchFamily="2" charset="2"/>
              <a:buChar char="q"/>
            </a:pPr>
            <a:endParaRPr lang="cs-CZ" sz="2000" dirty="0"/>
          </a:p>
          <a:p>
            <a:pPr>
              <a:buFont typeface="Wingdings" pitchFamily="2" charset="2"/>
              <a:buChar char="q"/>
            </a:pPr>
            <a:endParaRPr lang="cs-CZ" sz="2000" dirty="0" smtClean="0"/>
          </a:p>
          <a:p>
            <a:pPr>
              <a:buFont typeface="Wingdings" pitchFamily="2" charset="2"/>
              <a:buChar char="q"/>
            </a:pPr>
            <a:endParaRPr lang="cs-CZ" sz="2000" dirty="0" smtClean="0"/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50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9454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Návrhy na zlepšení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gradFill flip="none" rotWithShape="1">
            <a:gsLst>
              <a:gs pos="3400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Picture 2" descr="Informa&amp;ccaron;ní systém VŠ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45"/>
            <a:ext cx="1043608" cy="10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Zástupný symbol pro obsah 2"/>
          <p:cNvSpPr>
            <a:spLocks noGrp="1"/>
          </p:cNvSpPr>
          <p:nvPr>
            <p:ph idx="1"/>
          </p:nvPr>
        </p:nvSpPr>
        <p:spPr>
          <a:xfrm>
            <a:off x="385192" y="2276872"/>
            <a:ext cx="8229600" cy="345638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cs-CZ" sz="2000" dirty="0" smtClean="0"/>
              <a:t>Zavést pravidelnou kontrolu technických zařízení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smtClean="0"/>
              <a:t>Pořídit záložní zdroje pro případ výpadku el. energie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smtClean="0"/>
              <a:t>Zavést kontrolu nového SW instalovaného do výrobní linky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smtClean="0"/>
              <a:t>Zavést kontroly správnosti aktuální verze SW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smtClean="0"/>
              <a:t>Pořídit PDA zařízení s tiskárnou a barcode čtečkou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smtClean="0"/>
              <a:t>Pořídit elektrický VZV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smtClean="0"/>
              <a:t>Zavést robotické vozíky pro automatický pohyb po areálu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smtClean="0"/>
              <a:t>Použít paletizační roboty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smtClean="0"/>
              <a:t>Pásový dopravník s automatickým načítením id kódů pro příjem a export kusových zásilek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smtClean="0"/>
              <a:t>Větší využití robotizace pro balící procedury</a:t>
            </a:r>
          </a:p>
          <a:p>
            <a:pPr>
              <a:buFont typeface="Wingdings" pitchFamily="2" charset="2"/>
              <a:buChar char="q"/>
            </a:pPr>
            <a:endParaRPr lang="cs-CZ" sz="2000" dirty="0" smtClean="0"/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743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pozornost.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gradFill flip="none" rotWithShape="1">
            <a:gsLst>
              <a:gs pos="3400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Picture 2" descr="Informa&amp;ccaron;ní systém VŠ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45"/>
            <a:ext cx="1043608" cy="10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63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9454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Otázky vedoucího a oponenta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gradFill flip="none" rotWithShape="1">
            <a:gsLst>
              <a:gs pos="3400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Picture 2" descr="Informa&amp;ccaron;ní systém VŠ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45"/>
            <a:ext cx="1043608" cy="10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Zástupný symbol pro obsah 2"/>
          <p:cNvSpPr>
            <a:spLocks noGrp="1"/>
          </p:cNvSpPr>
          <p:nvPr>
            <p:ph idx="1"/>
          </p:nvPr>
        </p:nvSpPr>
        <p:spPr>
          <a:xfrm>
            <a:off x="107504" y="2780928"/>
            <a:ext cx="8856984" cy="3456384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cs-CZ" sz="2000" dirty="0" smtClean="0"/>
              <a:t>Vedoucí: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i="1" dirty="0"/>
              <a:t>  </a:t>
            </a:r>
            <a:r>
              <a:rPr lang="cs-CZ" sz="2000" i="1" dirty="0" smtClean="0"/>
              <a:t>        Jak </a:t>
            </a:r>
            <a:r>
              <a:rPr lang="cs-CZ" sz="2000" i="1" dirty="0"/>
              <a:t>vypadá nákladová funkce realizovaného procesu? A v souvislosti s </a:t>
            </a:r>
            <a:r>
              <a:rPr lang="cs-CZ" sz="2000" i="1" dirty="0" smtClean="0"/>
              <a:t>tím                                         </a:t>
            </a:r>
          </a:p>
          <a:p>
            <a:pPr marL="0" indent="0">
              <a:buNone/>
            </a:pPr>
            <a:r>
              <a:rPr lang="cs-CZ" sz="1800" dirty="0" smtClean="0"/>
              <a:t>          </a:t>
            </a:r>
            <a:r>
              <a:rPr lang="cs-CZ" sz="1800" i="1" dirty="0" smtClean="0"/>
              <a:t>návratnost investic?</a:t>
            </a:r>
          </a:p>
          <a:p>
            <a:pPr marL="457200" lvl="1" indent="0">
              <a:buNone/>
            </a:pPr>
            <a:endParaRPr lang="cs-CZ" sz="1800" dirty="0" smtClean="0"/>
          </a:p>
          <a:p>
            <a:pPr>
              <a:buFont typeface="Wingdings" pitchFamily="2" charset="2"/>
              <a:buChar char="q"/>
            </a:pPr>
            <a:r>
              <a:rPr lang="cs-CZ" sz="2000" dirty="0" smtClean="0"/>
              <a:t>Oponent</a:t>
            </a:r>
            <a:endParaRPr lang="cs-CZ" sz="2000" dirty="0"/>
          </a:p>
          <a:p>
            <a:pPr marL="457200" lvl="1" indent="0">
              <a:buNone/>
            </a:pPr>
            <a:r>
              <a:rPr lang="cs-CZ" sz="2000" i="1" dirty="0" smtClean="0"/>
              <a:t>1. Popíšte </a:t>
            </a:r>
            <a:r>
              <a:rPr lang="cs-CZ" sz="2000" i="1" dirty="0"/>
              <a:t>najvýznamnejšie logistické systémy KANBAN, JIT, JIS, </a:t>
            </a:r>
            <a:r>
              <a:rPr lang="cs-CZ" sz="2000" i="1" dirty="0" smtClean="0"/>
              <a:t>CROSS- DOCKING…</a:t>
            </a:r>
          </a:p>
          <a:p>
            <a:pPr marL="457200" lvl="1" indent="0">
              <a:buNone/>
            </a:pPr>
            <a:r>
              <a:rPr lang="cs-CZ" sz="2000" i="1" dirty="0" smtClean="0"/>
              <a:t>2. Prečo </a:t>
            </a:r>
            <a:r>
              <a:rPr lang="cs-CZ" sz="2000" i="1" dirty="0"/>
              <a:t>je pri FMEA výhodné využívať brainstorming</a:t>
            </a:r>
            <a:r>
              <a:rPr lang="cs-CZ" sz="2000" i="1" dirty="0" smtClean="0"/>
              <a:t>?</a:t>
            </a:r>
          </a:p>
          <a:p>
            <a:pPr marL="0" indent="0">
              <a:buNone/>
            </a:pPr>
            <a:r>
              <a:rPr lang="cs-CZ" sz="2000" i="1" dirty="0" smtClean="0"/>
              <a:t>        3</a:t>
            </a:r>
            <a:r>
              <a:rPr lang="cs-CZ" sz="2000" i="1" dirty="0"/>
              <a:t>. Aké z logistických procesov sa využívajú vo Vami spomínanej </a:t>
            </a:r>
            <a:r>
              <a:rPr lang="cs-CZ" sz="2000" i="1" dirty="0" smtClean="0"/>
              <a:t>společnosti?	</a:t>
            </a:r>
            <a:r>
              <a:rPr lang="cs-CZ" sz="2000" i="1" dirty="0" smtClean="0">
                <a:latin typeface="+mj-lt"/>
              </a:rPr>
              <a:t>   	    </a:t>
            </a:r>
            <a:endParaRPr lang="cs-CZ" sz="2000" i="1" dirty="0" smtClean="0">
              <a:latin typeface="+mj-lt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77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Nákladová funkce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gradFill flip="none" rotWithShape="1">
            <a:gsLst>
              <a:gs pos="3400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Picture 2" descr="Informa&amp;ccaron;ní systém VŠ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45"/>
            <a:ext cx="1043608" cy="10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149364"/>
              </p:ext>
            </p:extLst>
          </p:nvPr>
        </p:nvGraphicFramePr>
        <p:xfrm>
          <a:off x="35495" y="1196752"/>
          <a:ext cx="9073009" cy="3295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727547"/>
              </p:ext>
            </p:extLst>
          </p:nvPr>
        </p:nvGraphicFramePr>
        <p:xfrm>
          <a:off x="323528" y="4365104"/>
          <a:ext cx="7128792" cy="2840019"/>
        </p:xfrm>
        <a:graphic>
          <a:graphicData uri="http://schemas.openxmlformats.org/drawingml/2006/table">
            <a:tbl>
              <a:tblPr/>
              <a:tblGrid>
                <a:gridCol w="514517"/>
                <a:gridCol w="493595"/>
                <a:gridCol w="432048"/>
                <a:gridCol w="936104"/>
                <a:gridCol w="504056"/>
                <a:gridCol w="461844"/>
                <a:gridCol w="474260"/>
                <a:gridCol w="472508"/>
                <a:gridCol w="463596"/>
                <a:gridCol w="491264"/>
                <a:gridCol w="444840"/>
                <a:gridCol w="504056"/>
                <a:gridCol w="432048"/>
                <a:gridCol w="504056"/>
              </a:tblGrid>
              <a:tr h="2840019"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prezentace úkolu</a:t>
                      </a:r>
                      <a:b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upřesnění zadání</a:t>
                      </a:r>
                    </a:p>
                  </a:txBody>
                  <a:tcPr marL="8068" marR="8068" marT="8068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odsouhlasení podmínek</a:t>
                      </a:r>
                      <a:b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analýza vstupních dat - časová studie</a:t>
                      </a:r>
                    </a:p>
                  </a:txBody>
                  <a:tcPr marL="8068" marR="8068" marT="8068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layout procesu a linky</a:t>
                      </a:r>
                      <a:b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dimenzování prostředků/technických alternativ</a:t>
                      </a:r>
                    </a:p>
                  </a:txBody>
                  <a:tcPr marL="8068" marR="8068" marT="8068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nastavení dodávek def. Jednotek </a:t>
                      </a:r>
                      <a:endParaRPr lang="cs-CZ" sz="9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r" fontAlgn="t"/>
                      <a:r>
                        <a:rPr lang="cs-CZ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</a:t>
                      </a:r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export zreworkovaných</a:t>
                      </a:r>
                      <a:b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nastavení IT systému</a:t>
                      </a:r>
                      <a:b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vybudování linky</a:t>
                      </a:r>
                      <a:b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nákup prostředků na manipulaci + nákup HW</a:t>
                      </a:r>
                      <a:b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dodání jednotek na </a:t>
                      </a:r>
                      <a:r>
                        <a:rPr lang="cs-CZ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rework + dodání </a:t>
                      </a:r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nových PHA</a:t>
                      </a:r>
                      <a:b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nábor nových zaměstnanců</a:t>
                      </a:r>
                    </a:p>
                  </a:txBody>
                  <a:tcPr marL="8068" marR="8068" marT="8068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trénink zaměstnanců</a:t>
                      </a:r>
                    </a:p>
                  </a:txBody>
                  <a:tcPr marL="8068" marR="8068" marT="8068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trénink zaměstnanců</a:t>
                      </a:r>
                    </a:p>
                  </a:txBody>
                  <a:tcPr marL="8068" marR="8068" marT="8068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pilotní </a:t>
                      </a:r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projekt</a:t>
                      </a:r>
                      <a:b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cs-CZ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interní </a:t>
                      </a:r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audit </a:t>
                      </a:r>
                      <a:r>
                        <a:rPr lang="cs-CZ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kvality</a:t>
                      </a:r>
                    </a:p>
                    <a:p>
                      <a:pPr algn="r" fontAlgn="t"/>
                      <a:r>
                        <a:rPr lang="cs-CZ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Přiřazení kmenových zaměstnanců na projekt</a:t>
                      </a:r>
                      <a:endParaRPr lang="cs-CZ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68" marR="8068" marT="8068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náběrh výroby</a:t>
                      </a:r>
                      <a:b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interní audit kvality</a:t>
                      </a:r>
                    </a:p>
                  </a:txBody>
                  <a:tcPr marL="8068" marR="8068" marT="8068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výroba</a:t>
                      </a:r>
                      <a:b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interní audit kvality</a:t>
                      </a:r>
                    </a:p>
                  </a:txBody>
                  <a:tcPr marL="8068" marR="8068" marT="8068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výroba</a:t>
                      </a:r>
                      <a:b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interní audit kvality</a:t>
                      </a:r>
                    </a:p>
                  </a:txBody>
                  <a:tcPr marL="8068" marR="8068" marT="8068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výroba</a:t>
                      </a:r>
                      <a:b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interní audit kvality</a:t>
                      </a:r>
                    </a:p>
                  </a:txBody>
                  <a:tcPr marL="8068" marR="8068" marT="8068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výroba</a:t>
                      </a:r>
                      <a:b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interní audit kvality</a:t>
                      </a:r>
                    </a:p>
                  </a:txBody>
                  <a:tcPr marL="8068" marR="8068" marT="8068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výroba</a:t>
                      </a:r>
                      <a:b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interní audit kvality</a:t>
                      </a:r>
                    </a:p>
                  </a:txBody>
                  <a:tcPr marL="8068" marR="8068" marT="8068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výroba</a:t>
                      </a:r>
                      <a:b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interní audit kvality</a:t>
                      </a:r>
                    </a:p>
                  </a:txBody>
                  <a:tcPr marL="8068" marR="8068" marT="8068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Ovál 2"/>
          <p:cNvSpPr/>
          <p:nvPr/>
        </p:nvSpPr>
        <p:spPr>
          <a:xfrm>
            <a:off x="5258172" y="2911995"/>
            <a:ext cx="144016" cy="144016"/>
          </a:xfrm>
          <a:prstGeom prst="ellipse">
            <a:avLst/>
          </a:prstGeom>
          <a:solidFill>
            <a:schemeClr val="accent6">
              <a:lumMod val="40000"/>
              <a:lumOff val="6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69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9454"/>
            <a:ext cx="8229600" cy="1143000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Důvody k řešení daného problému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27363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zjistit zda využitá řešení při reworku a refurbishi jsou správná</a:t>
            </a: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seznámit s pojmy refurbish jednotek</a:t>
            </a: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získat více informací o dané problematice a využitých 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metodách</a:t>
            </a:r>
          </a:p>
          <a:p>
            <a:pPr>
              <a:buFont typeface="Wingdings" pitchFamily="2" charset="2"/>
              <a:buChar char="q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gradFill flip="none" rotWithShape="1">
            <a:gsLst>
              <a:gs pos="3400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Picture 2" descr="Informa&amp;ccaron;ní systém VŠ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45"/>
            <a:ext cx="1043608" cy="10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4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gradFill flip="none" rotWithShape="1">
            <a:gsLst>
              <a:gs pos="3400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2" y="764704"/>
            <a:ext cx="3960440" cy="323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92430"/>
            <a:ext cx="4427984" cy="100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47" y="130324"/>
            <a:ext cx="4184516" cy="265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Kaizen (continuous improvement) | Kaizen, Continuity, Effective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302" y="3384915"/>
            <a:ext cx="2267824" cy="226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58446"/>
            <a:ext cx="3396410" cy="381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nforma&amp;ccaron;ní systém VŠ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45"/>
            <a:ext cx="1043608" cy="10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16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gradFill flip="none" rotWithShape="1">
            <a:gsLst>
              <a:gs pos="3400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Picture 2" descr="Informa&amp;ccaron;ní systém VŠ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45"/>
            <a:ext cx="1043608" cy="10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571" y="2204864"/>
            <a:ext cx="6557116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hlinkClick r:id="rId3"/>
              </a:rPr>
              <a:t>http://</a:t>
            </a:r>
            <a:r>
              <a:rPr lang="cs-CZ" i="1" dirty="0" smtClean="0">
                <a:hlinkClick r:id="rId3"/>
              </a:rPr>
              <a:t>www.tigges.com.my/logistics-solutions</a:t>
            </a:r>
            <a:endParaRPr lang="cs-CZ" i="1" dirty="0" smtClean="0"/>
          </a:p>
          <a:p>
            <a:r>
              <a:rPr lang="cs-CZ" i="1" dirty="0">
                <a:hlinkClick r:id="rId4"/>
              </a:rPr>
              <a:t>http://</a:t>
            </a:r>
            <a:r>
              <a:rPr lang="cs-CZ" i="1" dirty="0" smtClean="0">
                <a:hlinkClick r:id="rId4"/>
              </a:rPr>
              <a:t>www.vspdata.cz</a:t>
            </a:r>
            <a:endParaRPr lang="cs-CZ" i="1" dirty="0" smtClean="0"/>
          </a:p>
          <a:p>
            <a:r>
              <a:rPr lang="cs-CZ" i="1" dirty="0">
                <a:hlinkClick r:id="rId5"/>
              </a:rPr>
              <a:t>https://</a:t>
            </a:r>
            <a:r>
              <a:rPr lang="cs-CZ" i="1" dirty="0" smtClean="0">
                <a:hlinkClick r:id="rId5"/>
              </a:rPr>
              <a:t>www.highjump.com/supply-chain-management-solutions/</a:t>
            </a:r>
          </a:p>
          <a:p>
            <a:r>
              <a:rPr lang="cs-CZ" i="1" dirty="0">
                <a:hlinkClick r:id="rId5"/>
              </a:rPr>
              <a:t>	</a:t>
            </a:r>
            <a:r>
              <a:rPr lang="cs-CZ" i="1" dirty="0" smtClean="0">
                <a:hlinkClick r:id="rId5"/>
              </a:rPr>
              <a:t>warehouse-management-solutions-wms/</a:t>
            </a:r>
          </a:p>
          <a:p>
            <a:r>
              <a:rPr lang="cs-CZ" i="1" dirty="0">
                <a:hlinkClick r:id="rId5"/>
              </a:rPr>
              <a:t>	</a:t>
            </a:r>
            <a:r>
              <a:rPr lang="cs-CZ" i="1" dirty="0" smtClean="0">
                <a:hlinkClick r:id="rId5"/>
              </a:rPr>
              <a:t>warehouse-management-system-for-automotive-suppliers</a:t>
            </a:r>
            <a:endParaRPr lang="cs-CZ" i="1" dirty="0" smtClean="0"/>
          </a:p>
          <a:p>
            <a:r>
              <a:rPr lang="cs-CZ" i="1" dirty="0" smtClean="0">
                <a:hlinkClick r:id="rId6"/>
              </a:rPr>
              <a:t>https</a:t>
            </a:r>
            <a:r>
              <a:rPr lang="cs-CZ" i="1" dirty="0">
                <a:hlinkClick r:id="rId6"/>
              </a:rPr>
              <a:t>://transportgeography.org/?</a:t>
            </a:r>
            <a:r>
              <a:rPr lang="cs-CZ" i="1" dirty="0" smtClean="0">
                <a:hlinkClick r:id="rId6"/>
              </a:rPr>
              <a:t>page_id=4453</a:t>
            </a:r>
            <a:endParaRPr lang="cs-CZ" i="1" dirty="0" smtClean="0"/>
          </a:p>
          <a:p>
            <a:r>
              <a:rPr lang="cs-CZ" i="1" dirty="0">
                <a:hlinkClick r:id="rId7"/>
              </a:rPr>
              <a:t>https://cz.pinterest.com/pin/31454897384116724</a:t>
            </a:r>
            <a:r>
              <a:rPr lang="cs-CZ" i="1" dirty="0" smtClean="0">
                <a:hlinkClick r:id="rId7"/>
              </a:rPr>
              <a:t>/</a:t>
            </a:r>
            <a:endParaRPr lang="cs-CZ" i="1" dirty="0" smtClean="0"/>
          </a:p>
          <a:p>
            <a:endParaRPr lang="cs-CZ" i="1" dirty="0" smtClean="0"/>
          </a:p>
          <a:p>
            <a:endParaRPr lang="cs-CZ" i="1" dirty="0" smtClean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30181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9454"/>
            <a:ext cx="8229600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 práce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6724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analyzovat stav vybraných logistických procesů ve společnosti </a:t>
            </a:r>
            <a:b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VSP Data a.s. a navrhnout jejich optimalizace</a:t>
            </a: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provést analýzu 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některých vybraných článků rework a refurbish procesů</a:t>
            </a: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návrhy na zlepšení</a:t>
            </a:r>
          </a:p>
          <a:p>
            <a:pPr>
              <a:buFont typeface="Wingdings" pitchFamily="2" charset="2"/>
              <a:buChar char="q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gradFill flip="none" rotWithShape="1">
            <a:gsLst>
              <a:gs pos="3400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Picture 2" descr="Informa&amp;ccaron;ní systém VŠ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45"/>
            <a:ext cx="1043608" cy="10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20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9454"/>
            <a:ext cx="8229600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Výzkumný problém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6724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Rework/Refurbish proces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Analyzované články:</a:t>
            </a:r>
          </a:p>
          <a:p>
            <a:pPr lvl="1">
              <a:buFont typeface="Wingdings" pitchFamily="2" charset="2"/>
              <a:buChar char="q"/>
            </a:pP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Analýza mechanizace pro manipulaci s ucelenými paletovými jednotkami</a:t>
            </a:r>
          </a:p>
          <a:p>
            <a:pPr lvl="1">
              <a:buFont typeface="Wingdings" pitchFamily="2" charset="2"/>
              <a:buChar char="q"/>
            </a:pP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Analýza dodávek komponent a defektních jednotek</a:t>
            </a:r>
          </a:p>
          <a:p>
            <a:pPr lvl="1">
              <a:buFont typeface="Wingdings" pitchFamily="2" charset="2"/>
              <a:buChar char="q"/>
            </a:pP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Analýza spolehlivosti na základě strategie údržby</a:t>
            </a:r>
          </a:p>
          <a:p>
            <a:pPr lvl="1">
              <a:buFont typeface="Wingdings" pitchFamily="2" charset="2"/>
              <a:buChar char="q"/>
            </a:pP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Analýza spolehlivosti procesních kroků</a:t>
            </a:r>
          </a:p>
          <a:p>
            <a:pPr lvl="1">
              <a:buFont typeface="Wingdings" pitchFamily="2" charset="2"/>
              <a:buChar char="q"/>
            </a:pPr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Analýza zařízení pro automatickou identifikaci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Představení refurbishe a reworku produktů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Automatizace a robotizace výrobních kroků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Návrh na zlepšení současné situace</a:t>
            </a: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 smtClean="0"/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gradFill flip="none" rotWithShape="1">
            <a:gsLst>
              <a:gs pos="3400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Picture 2" descr="Informa&amp;ccaron;ní systém VŠ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45"/>
            <a:ext cx="1043608" cy="10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46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9454"/>
            <a:ext cx="8229600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Použité metody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67240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TOPSIS</a:t>
            </a:r>
            <a:endParaRPr lang="cs-CZ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1" indent="0">
              <a:buNone/>
            </a:pPr>
            <a:endParaRPr lang="cs-CZ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FMEA</a:t>
            </a:r>
            <a:endParaRPr lang="cs-CZ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1" indent="0">
              <a:buNone/>
            </a:pPr>
            <a:endParaRPr lang="cs-CZ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Výpočty</a:t>
            </a:r>
          </a:p>
          <a:p>
            <a:pPr>
              <a:buFont typeface="Wingdings" pitchFamily="2" charset="2"/>
              <a:buChar char="q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SWOT analýza</a:t>
            </a:r>
          </a:p>
          <a:p>
            <a:pPr>
              <a:buFont typeface="Wingdings" pitchFamily="2" charset="2"/>
              <a:buChar char="q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Sankeyův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diagram</a:t>
            </a:r>
          </a:p>
          <a:p>
            <a:pPr>
              <a:buFont typeface="Wingdings" pitchFamily="2" charset="2"/>
              <a:buChar char="q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Výpočty na základě přesných parametrů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gradFill flip="none" rotWithShape="1">
            <a:gsLst>
              <a:gs pos="3400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Picture 2" descr="Informa&amp;ccaron;ní systém VŠ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45"/>
            <a:ext cx="1043608" cy="10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5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Představení společnosti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Název společnosti: VSP Data a.s.</a:t>
            </a:r>
          </a:p>
          <a:p>
            <a:r>
              <a:rPr lang="cs-CZ" dirty="0" smtClean="0"/>
              <a:t>Sídlo: Tábor</a:t>
            </a:r>
          </a:p>
          <a:p>
            <a:endParaRPr lang="cs-CZ" dirty="0"/>
          </a:p>
          <a:p>
            <a:r>
              <a:rPr lang="cs-CZ" dirty="0"/>
              <a:t>VSP DATA a.s. je zaměřena na servisní </a:t>
            </a:r>
            <a:r>
              <a:rPr lang="cs-CZ" dirty="0" smtClean="0"/>
              <a:t>činnost a to jak záruční , tak i pozáruční. </a:t>
            </a:r>
            <a:r>
              <a:rPr lang="cs-CZ" dirty="0"/>
              <a:t>Poskytované služby zahrnují všechny podpůrné služby, </a:t>
            </a:r>
            <a:r>
              <a:rPr lang="cs-CZ" dirty="0" smtClean="0"/>
              <a:t>včetně </a:t>
            </a:r>
            <a:r>
              <a:rPr lang="cs-CZ" dirty="0"/>
              <a:t>distribuce, oprav produktů a </a:t>
            </a:r>
            <a:r>
              <a:rPr lang="cs-CZ" dirty="0" smtClean="0"/>
              <a:t>komponentů </a:t>
            </a:r>
            <a:r>
              <a:rPr lang="cs-CZ" dirty="0"/>
              <a:t>a zákaznických call center.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Produktové </a:t>
            </a:r>
            <a:r>
              <a:rPr lang="cs-CZ" dirty="0"/>
              <a:t>portfolio zahrnuje opravy laserových a inkoustových tiskáren, data projektorů, digitálních kamer, skenerů, mobilních telefonů, GPS navigací, LCD displejů, serverů a dalších zařízení. Samostatnou komoditou jsou opravy bankomatů a jejich příslušenství, dále pak opravy elektronických desek a modulů.</a:t>
            </a:r>
          </a:p>
          <a:p>
            <a:endParaRPr lang="cs-CZ" dirty="0"/>
          </a:p>
          <a:p>
            <a:r>
              <a:rPr lang="cs-CZ" dirty="0"/>
              <a:t>Samozřejmostí při zabezpečování servisních a obchodních požadavků našich partnerů a zákazníků je uplatňování, udržování a neustálé zlepšování integrovaného systému managementu jakosti (QMS) a systému environmentálního managementu (EMS), pro které byla společnost certifikována. Plně se tak ztotožňujeme s požadavky normy ČSN EN ISO 9001:2009 a ISO 14001:2005.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74576"/>
            <a:ext cx="2857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72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1805" y="537649"/>
            <a:ext cx="8229600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Dodavatelský řetězec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gradFill flip="none" rotWithShape="1">
            <a:gsLst>
              <a:gs pos="3400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Picture 2" descr="Informa&amp;ccaron;ní systém VŠ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45"/>
            <a:ext cx="1043608" cy="10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84" y="1484784"/>
            <a:ext cx="7705112" cy="490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0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Reverzní logistika – VSP Data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F246-71DF-44C1-8774-E910B31897EB}" type="slidenum">
              <a:rPr lang="cs-CZ" smtClean="0"/>
              <a:t>8</a:t>
            </a:fld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87202"/>
            <a:ext cx="8554541" cy="52456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gradFill flip="none" rotWithShape="1">
            <a:gsLst>
              <a:gs pos="3400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090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" y="4195195"/>
            <a:ext cx="1899218" cy="176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201" y="3861048"/>
            <a:ext cx="4457816" cy="214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Grafické znázornění toku jednotek</a:t>
            </a:r>
            <a:endParaRPr lang="cs-CZ" dirty="0"/>
          </a:p>
        </p:txBody>
      </p:sp>
      <p:sp>
        <p:nvSpPr>
          <p:cNvPr id="17" name="Zástupný symbol pro obsah 2"/>
          <p:cNvSpPr>
            <a:spLocks noGrp="1"/>
          </p:cNvSpPr>
          <p:nvPr>
            <p:ph idx="1"/>
          </p:nvPr>
        </p:nvSpPr>
        <p:spPr>
          <a:xfrm>
            <a:off x="1" y="1340768"/>
            <a:ext cx="9144000" cy="230425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Tok jednotek</a:t>
            </a:r>
            <a:endParaRPr lang="cs-CZ" sz="2400" dirty="0"/>
          </a:p>
        </p:txBody>
      </p:sp>
      <p:sp>
        <p:nvSpPr>
          <p:cNvPr id="5" name="Dvojitá šipka 4"/>
          <p:cNvSpPr/>
          <p:nvPr/>
        </p:nvSpPr>
        <p:spPr>
          <a:xfrm>
            <a:off x="35317" y="1844824"/>
            <a:ext cx="1711510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100" dirty="0" smtClean="0"/>
              <a:t>dopravit tiskárny z Německa do Tábora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6" name="Dvojitá šipka 5"/>
          <p:cNvSpPr/>
          <p:nvPr/>
        </p:nvSpPr>
        <p:spPr>
          <a:xfrm>
            <a:off x="1528342" y="1844824"/>
            <a:ext cx="1711510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100" dirty="0" smtClean="0"/>
              <a:t>vyložit jednotky </a:t>
            </a:r>
            <a:br>
              <a:rPr lang="cs-CZ" sz="1100" dirty="0" smtClean="0"/>
            </a:br>
            <a:r>
              <a:rPr lang="cs-CZ" sz="1100" dirty="0" smtClean="0"/>
              <a:t>z kamionu do skladu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7" name="Dvojitá šipka 6"/>
          <p:cNvSpPr/>
          <p:nvPr/>
        </p:nvSpPr>
        <p:spPr>
          <a:xfrm>
            <a:off x="3021516" y="1844824"/>
            <a:ext cx="1711510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100" dirty="0" smtClean="0"/>
              <a:t>rozbalit jednotky na dílenské vozíky</a:t>
            </a:r>
          </a:p>
        </p:txBody>
      </p:sp>
      <p:sp>
        <p:nvSpPr>
          <p:cNvPr id="9" name="Dvojitá šipka 8"/>
          <p:cNvSpPr/>
          <p:nvPr/>
        </p:nvSpPr>
        <p:spPr>
          <a:xfrm>
            <a:off x="4510038" y="1844824"/>
            <a:ext cx="1711510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100" dirty="0" smtClean="0"/>
              <a:t>dovézt na linku</a:t>
            </a:r>
          </a:p>
        </p:txBody>
      </p:sp>
      <p:sp>
        <p:nvSpPr>
          <p:cNvPr id="10" name="Dvojitá šipka 9"/>
          <p:cNvSpPr/>
          <p:nvPr/>
        </p:nvSpPr>
        <p:spPr>
          <a:xfrm>
            <a:off x="6003062" y="1844824"/>
            <a:ext cx="1711510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100" dirty="0" smtClean="0"/>
              <a:t>vyměnit vadný díl</a:t>
            </a:r>
          </a:p>
        </p:txBody>
      </p:sp>
      <p:sp>
        <p:nvSpPr>
          <p:cNvPr id="11" name="Dvojitá šipka 10"/>
          <p:cNvSpPr/>
          <p:nvPr/>
        </p:nvSpPr>
        <p:spPr>
          <a:xfrm>
            <a:off x="7481917" y="1846080"/>
            <a:ext cx="1711510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100" dirty="0" smtClean="0"/>
              <a:t>evidence</a:t>
            </a:r>
          </a:p>
        </p:txBody>
      </p:sp>
      <p:sp>
        <p:nvSpPr>
          <p:cNvPr id="12" name="Dvojitá šipka 11"/>
          <p:cNvSpPr/>
          <p:nvPr/>
        </p:nvSpPr>
        <p:spPr>
          <a:xfrm>
            <a:off x="18635" y="2636912"/>
            <a:ext cx="1728192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100" dirty="0" smtClean="0"/>
              <a:t>naložit zreworkované jednotky na dílenské vozíky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13" name="Dvojitá šipka 12"/>
          <p:cNvSpPr/>
          <p:nvPr/>
        </p:nvSpPr>
        <p:spPr>
          <a:xfrm>
            <a:off x="1511660" y="2636912"/>
            <a:ext cx="1728192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100" dirty="0" smtClean="0"/>
              <a:t>dovézt vozíky do skladu</a:t>
            </a:r>
          </a:p>
        </p:txBody>
      </p:sp>
      <p:sp>
        <p:nvSpPr>
          <p:cNvPr id="14" name="Dvojitá šipka 13"/>
          <p:cNvSpPr/>
          <p:nvPr/>
        </p:nvSpPr>
        <p:spPr>
          <a:xfrm>
            <a:off x="3006528" y="2636912"/>
            <a:ext cx="1728192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100" dirty="0" smtClean="0"/>
              <a:t>zabalit</a:t>
            </a:r>
          </a:p>
        </p:txBody>
      </p:sp>
      <p:sp>
        <p:nvSpPr>
          <p:cNvPr id="15" name="Dvojitá šipka 14"/>
          <p:cNvSpPr/>
          <p:nvPr/>
        </p:nvSpPr>
        <p:spPr>
          <a:xfrm>
            <a:off x="5986380" y="2636912"/>
            <a:ext cx="1728192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100" dirty="0" smtClean="0"/>
              <a:t>exportovat</a:t>
            </a:r>
          </a:p>
        </p:txBody>
      </p:sp>
      <p:sp>
        <p:nvSpPr>
          <p:cNvPr id="16" name="Dvojitá šipka 15"/>
          <p:cNvSpPr/>
          <p:nvPr/>
        </p:nvSpPr>
        <p:spPr>
          <a:xfrm>
            <a:off x="4493356" y="2636912"/>
            <a:ext cx="1728192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100" dirty="0" smtClean="0"/>
              <a:t>naložit do  kamionu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194" y="5402764"/>
            <a:ext cx="1306083" cy="46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333411"/>
            <a:ext cx="1522371" cy="537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ousměrná vodorovná šipka 3"/>
          <p:cNvSpPr/>
          <p:nvPr/>
        </p:nvSpPr>
        <p:spPr>
          <a:xfrm>
            <a:off x="2769488" y="5594997"/>
            <a:ext cx="504056" cy="14017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258" y="5475085"/>
            <a:ext cx="400199" cy="29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811" y="5406110"/>
            <a:ext cx="264367" cy="3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78" y="5402764"/>
            <a:ext cx="264367" cy="3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286" y="5406110"/>
            <a:ext cx="264367" cy="3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53" y="5402764"/>
            <a:ext cx="264367" cy="3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bousměrná vodorovná šipka 32"/>
          <p:cNvSpPr/>
          <p:nvPr/>
        </p:nvSpPr>
        <p:spPr>
          <a:xfrm>
            <a:off x="6588224" y="5574502"/>
            <a:ext cx="421062" cy="1264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F246-71DF-44C1-8774-E910B31897EB}" type="slidenum">
              <a:rPr lang="cs-CZ" smtClean="0"/>
              <a:t>9</a:t>
            </a:fld>
            <a:endParaRPr lang="cs-CZ" dirty="0"/>
          </a:p>
        </p:txBody>
      </p:sp>
      <p:sp>
        <p:nvSpPr>
          <p:cNvPr id="27" name="Obdélník 26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gradFill flip="none" rotWithShape="1">
            <a:gsLst>
              <a:gs pos="34000">
                <a:schemeClr val="tx1"/>
              </a:gs>
              <a:gs pos="100000">
                <a:schemeClr val="bg1">
                  <a:shade val="30000"/>
                  <a:satMod val="2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677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1852</TotalTime>
  <Words>560</Words>
  <Application>Microsoft Office PowerPoint</Application>
  <PresentationFormat>Předvádění na obrazovce (4:3)</PresentationFormat>
  <Paragraphs>186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systému Office</vt:lpstr>
      <vt:lpstr>Analýza a optimalizace vybraných logistických procesů v podniku</vt:lpstr>
      <vt:lpstr>Důvody k řešení daného problému</vt:lpstr>
      <vt:lpstr>Cíl práce</vt:lpstr>
      <vt:lpstr>Výzkumný problém</vt:lpstr>
      <vt:lpstr>Použité metody</vt:lpstr>
      <vt:lpstr>Představení společnosti </vt:lpstr>
      <vt:lpstr>Dodavatelský řetězec</vt:lpstr>
      <vt:lpstr>Reverzní logistika – VSP Data</vt:lpstr>
      <vt:lpstr>Grafické znázornění toku jednotek</vt:lpstr>
      <vt:lpstr>Rework linka</vt:lpstr>
      <vt:lpstr>Refurbish linky - flowchart</vt:lpstr>
      <vt:lpstr>Funkční model logistického článku hodnototvorného řetězce </vt:lpstr>
      <vt:lpstr>Dosažené výsledky TOPSIS – čtečky čárových (QR) kódů</vt:lpstr>
      <vt:lpstr>Dosažené výsledky TOPSIS - manipulační prostředky</vt:lpstr>
      <vt:lpstr>Dosažené výsledky FMEA</vt:lpstr>
      <vt:lpstr>Návrhy na zlepšení</vt:lpstr>
      <vt:lpstr>Děkuji za pozornost.</vt:lpstr>
      <vt:lpstr>Otázky vedoucího a oponenta</vt:lpstr>
      <vt:lpstr>Nákladová funkce</vt:lpstr>
      <vt:lpstr>Prezentace aplikace PowerPoint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Rework Inkoustových tiskáren</dc:title>
  <dc:creator>Havlik Jiri - SP</dc:creator>
  <cp:lastModifiedBy>Jirka</cp:lastModifiedBy>
  <cp:revision>317</cp:revision>
  <cp:lastPrinted>2017-05-19T06:22:15Z</cp:lastPrinted>
  <dcterms:created xsi:type="dcterms:W3CDTF">2017-04-25T05:47:31Z</dcterms:created>
  <dcterms:modified xsi:type="dcterms:W3CDTF">2020-06-09T10:02:31Z</dcterms:modified>
</cp:coreProperties>
</file>