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3"/>
  </p:notesMasterIdLst>
  <p:sldIdLst>
    <p:sldId id="256" r:id="rId2"/>
    <p:sldId id="257" r:id="rId3"/>
    <p:sldId id="259" r:id="rId4"/>
    <p:sldId id="272" r:id="rId5"/>
    <p:sldId id="260" r:id="rId6"/>
    <p:sldId id="261" r:id="rId7"/>
    <p:sldId id="262" r:id="rId8"/>
    <p:sldId id="263" r:id="rId9"/>
    <p:sldId id="265" r:id="rId10"/>
    <p:sldId id="268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4B01C-10AB-485C-83EF-E74BE8259982}" type="datetimeFigureOut">
              <a:rPr lang="cs-CZ" smtClean="0"/>
              <a:t>8.6.2020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8AE37-FCC4-4B97-82EE-5A5641C06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50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E37-FCC4-4B97-82EE-5A5641C060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08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68CB-82C7-4604-A959-857E9618F71B}" type="datetime1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13-C35E-43BD-B8F4-1AE676FC03B3}" type="datetime1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2AA-9383-4513-96AC-F355A36B52EC}" type="datetime1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3F9-D30F-4FBF-9D1D-341EE98B6BC8}" type="datetime1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50B9-D642-4090-8C77-EF5A2C99B950}" type="datetime1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8F0E-6B79-4642-AD98-7FA4D935DA80}" type="datetime1">
              <a:rPr lang="cs-CZ" smtClean="0"/>
              <a:t>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2E4-D0C3-45D9-BA60-1E508E69CFD4}" type="datetime1">
              <a:rPr lang="cs-CZ" smtClean="0"/>
              <a:t>8.6.2020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33D-CC87-4131-9874-FD207C5F8FD0}" type="datetime1">
              <a:rPr lang="cs-CZ" smtClean="0"/>
              <a:t>8.6.2020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1FF-524B-49FB-AFD8-6F536BD4C473}" type="datetime1">
              <a:rPr lang="cs-CZ" smtClean="0"/>
              <a:t>8.6.2020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E285-270D-4DE9-9947-347AE40A64DE}" type="datetime1">
              <a:rPr lang="cs-CZ" smtClean="0"/>
              <a:t>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29E4-4F0B-4623-B72D-C80379E7B9C9}" type="datetime1">
              <a:rPr lang="cs-CZ" smtClean="0"/>
              <a:t>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341EA7-F431-45FD-83FF-EF30AC648494}" type="datetime1">
              <a:rPr lang="cs-CZ" smtClean="0"/>
              <a:t>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731537-6386-49A7-9425-F63E21C04AD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704855" cy="126989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Autor diplomové práce: Bc. Ivana </a:t>
            </a:r>
            <a:r>
              <a:rPr lang="cs-CZ" sz="2000" dirty="0" err="1" smtClean="0"/>
              <a:t>Doumelová</a:t>
            </a:r>
            <a:endParaRPr lang="cs-CZ" sz="2000" dirty="0" smtClean="0"/>
          </a:p>
          <a:p>
            <a:r>
              <a:rPr lang="cs-CZ" sz="2000" dirty="0" smtClean="0"/>
              <a:t>Vedoucí diplomové práce: </a:t>
            </a:r>
            <a:r>
              <a:rPr lang="cs-CZ" sz="2000" dirty="0"/>
              <a:t>doc. Ing. Rudolf Kampf, Ph.D.</a:t>
            </a:r>
            <a:endParaRPr lang="cs-CZ" sz="2000" dirty="0" smtClean="0"/>
          </a:p>
          <a:p>
            <a:r>
              <a:rPr lang="cs-CZ" sz="2000" dirty="0" smtClean="0"/>
              <a:t>Oponent diplomové práce: </a:t>
            </a:r>
            <a:r>
              <a:rPr lang="cs-CZ" sz="2000" dirty="0"/>
              <a:t>Ing. Pavla Lejsková,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80920" cy="388843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ffectLst/>
              </a:rPr>
              <a:t>Optimalizace zimní údržby pozemních komunikací ve městě Železná Ruda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0" y="4608512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48018" y="2967335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Děkuji za pozornost</a:t>
            </a:r>
            <a:endParaRPr lang="cs-CZ" sz="5400" b="1" cap="none" spc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3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effectLst/>
              </a:rPr>
              <a:t>Doplňující otázky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Otázky vedoucího: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Jaké další metody operačního výzkumu, které lze aplikovat na řešení dopravních úloh znáte? Stručně </a:t>
            </a:r>
            <a:r>
              <a:rPr lang="cs-CZ" dirty="0" smtClean="0"/>
              <a:t>charakterizujte, včetně příkladů možné aplikace.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Bude navrhované řešení v praxi využito?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Otázky oponenta: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Bude navrhované řešení v praxi využito?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3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Cíl práce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7056784" cy="3906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Cílem diplomové práce je na základě analýzy současného stavu zimní údržby pozemních komunikací ve městě Železná Ruda a pomocí metod operačního výzkumu navrhnout optimální plán zimní údržby pozemních komunikací. Součástí práce bude také posouzení dostatečnosti dopravní a mechanizační techniky, která tuto údržbu provádí.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8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Metodika práce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556792"/>
            <a:ext cx="6912768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Metody sběru dat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Prostudování aktuálního plánu zimní údržby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Rozhovory s vedením a zaměstnanci města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Pozorování současné situace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Aplikace metod operačního výzkumu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Metoda Eulerova grafu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Metoda Čínského pošťáka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6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Město Železná Ruda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7488832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Horské město - časté sněhové srážky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Rozsáhlé území údržby - </a:t>
            </a:r>
            <a:r>
              <a:rPr lang="cs-CZ" dirty="0"/>
              <a:t>79,79 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Plán ZÚ - 4 oblasti údržby – ŽR, Špičák, </a:t>
            </a:r>
            <a:r>
              <a:rPr lang="cs-CZ" dirty="0" err="1" smtClean="0"/>
              <a:t>Hojsova</a:t>
            </a:r>
            <a:r>
              <a:rPr lang="cs-CZ" dirty="0" smtClean="0"/>
              <a:t> Stráž, </a:t>
            </a:r>
            <a:r>
              <a:rPr lang="cs-CZ" dirty="0" err="1" smtClean="0"/>
              <a:t>Alžbětín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5 základních vozidel údržby – silnice + chodníky + parkovací plochy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Outsourcing zimní údržby – část obce Špičák a obec </a:t>
            </a:r>
            <a:r>
              <a:rPr lang="cs-CZ" dirty="0" err="1" smtClean="0"/>
              <a:t>Hojsova</a:t>
            </a:r>
            <a:r>
              <a:rPr lang="cs-CZ" dirty="0" smtClean="0"/>
              <a:t> Stráž</a:t>
            </a:r>
          </a:p>
          <a:p>
            <a:pPr lvl="1">
              <a:lnSpc>
                <a:spcPct val="150000"/>
              </a:lnSpc>
            </a:pPr>
            <a:endParaRPr lang="cs-CZ" dirty="0" smtClean="0"/>
          </a:p>
          <a:p>
            <a:pPr lvl="1">
              <a:lnSpc>
                <a:spcPct val="150000"/>
              </a:lnSpc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2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Pořadí důležitosti v Železné Rudě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6237312"/>
            <a:ext cx="8352928" cy="432048"/>
          </a:xfrm>
        </p:spPr>
        <p:txBody>
          <a:bodyPr>
            <a:noAutofit/>
          </a:bodyPr>
          <a:lstStyle/>
          <a:p>
            <a:r>
              <a:rPr lang="cs-CZ" sz="2000" dirty="0" smtClean="0"/>
              <a:t>Zdroj: </a:t>
            </a:r>
            <a:r>
              <a:rPr lang="cs-CZ" sz="2000" dirty="0"/>
              <a:t>ikatastr.cz + vlastní</a:t>
            </a:r>
          </a:p>
        </p:txBody>
      </p:sp>
      <p:pic>
        <p:nvPicPr>
          <p:cNvPr id="7" name="Obrázek 6" descr="C:\Users\PC\Desktop\VŠTE\Magisterské studium\Diplomová práce1\Mapy\Plán ZÚ Rud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40" y="980728"/>
            <a:ext cx="7047120" cy="53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Graf vozidla Traktor 2 (malý)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650458" cy="5030652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cs-CZ" dirty="0" smtClean="0"/>
              <a:t>Údržba chodníků a méně významných komunikací</a:t>
            </a:r>
          </a:p>
          <a:p>
            <a:pPr>
              <a:spcAft>
                <a:spcPts val="900"/>
              </a:spcAft>
            </a:pPr>
            <a:r>
              <a:rPr lang="cs-CZ" dirty="0" smtClean="0"/>
              <a:t>V1 – sídlo technických služeb</a:t>
            </a:r>
          </a:p>
          <a:p>
            <a:pPr>
              <a:spcAft>
                <a:spcPts val="900"/>
              </a:spcAft>
            </a:pPr>
            <a:r>
              <a:rPr lang="cs-CZ" dirty="0" smtClean="0"/>
              <a:t>Červená – 1. pořadí</a:t>
            </a:r>
          </a:p>
          <a:p>
            <a:pPr>
              <a:spcAft>
                <a:spcPts val="900"/>
              </a:spcAft>
            </a:pPr>
            <a:r>
              <a:rPr lang="cs-CZ" dirty="0" smtClean="0"/>
              <a:t>Modrá – 2. pořadí</a:t>
            </a:r>
          </a:p>
          <a:p>
            <a:pPr>
              <a:spcAft>
                <a:spcPts val="900"/>
              </a:spcAft>
            </a:pPr>
            <a:r>
              <a:rPr lang="cs-CZ" dirty="0" smtClean="0"/>
              <a:t>Hnědá – 3. pořadí</a:t>
            </a:r>
          </a:p>
          <a:p>
            <a:pPr>
              <a:spcAft>
                <a:spcPts val="900"/>
              </a:spcAft>
            </a:pPr>
            <a:r>
              <a:rPr lang="cs-CZ" dirty="0" smtClean="0"/>
              <a:t>Oranžová – chodníky</a:t>
            </a:r>
          </a:p>
          <a:p>
            <a:pPr>
              <a:spcAft>
                <a:spcPts val="900"/>
              </a:spcAft>
            </a:pPr>
            <a:r>
              <a:rPr lang="cs-CZ" dirty="0" smtClean="0"/>
              <a:t>Černá – netechnologické jízdy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/>
          <p:nvPr/>
        </p:nvPicPr>
        <p:blipFill rotWithShape="1">
          <a:blip r:embed="rId2"/>
          <a:srcRect l="25960" t="22647" r="39481" b="9117"/>
          <a:stretch/>
        </p:blipFill>
        <p:spPr bwMode="auto">
          <a:xfrm>
            <a:off x="4045994" y="1039091"/>
            <a:ext cx="4846486" cy="5462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45994" y="6381328"/>
            <a:ext cx="36004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Zdroj: vlastní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0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Graf úspory ujetých kilometrů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45545" y="5445224"/>
            <a:ext cx="7704856" cy="132112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Celková úspora ujetých kilometrů na 1 okruhu – 8,95 km</a:t>
            </a:r>
          </a:p>
          <a:p>
            <a:r>
              <a:rPr lang="cs-CZ" dirty="0" smtClean="0"/>
              <a:t>Úspora netechnologických jízd – 7,923 km</a:t>
            </a:r>
          </a:p>
          <a:p>
            <a:r>
              <a:rPr lang="cs-CZ" dirty="0" smtClean="0"/>
              <a:t>Úspora km </a:t>
            </a:r>
            <a:r>
              <a:rPr lang="cs-CZ" dirty="0"/>
              <a:t>při uvažování 92 okruhů </a:t>
            </a:r>
            <a:r>
              <a:rPr lang="cs-CZ" dirty="0" smtClean="0"/>
              <a:t>za zimní období – 823,4 km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9" y="1268760"/>
            <a:ext cx="8300982" cy="362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ástupný symbol pro obsah 2"/>
          <p:cNvSpPr txBox="1">
            <a:spLocks/>
          </p:cNvSpPr>
          <p:nvPr/>
        </p:nvSpPr>
        <p:spPr>
          <a:xfrm>
            <a:off x="421509" y="4893429"/>
            <a:ext cx="36004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Zdroj: vlastní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736709" y="6172200"/>
            <a:ext cx="1407291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6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/>
              </a:rPr>
              <a:t>Graf úspory PHM</a:t>
            </a:r>
            <a:endParaRPr lang="cs-CZ" sz="4000" dirty="0">
              <a:effectLst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489655" y="5373216"/>
            <a:ext cx="8164691" cy="12092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Úspora nákladů na PHM na 1 okruhu – 76,988 Kč</a:t>
            </a:r>
          </a:p>
          <a:p>
            <a:r>
              <a:rPr lang="cs-CZ" dirty="0"/>
              <a:t>Úspora </a:t>
            </a:r>
            <a:r>
              <a:rPr lang="cs-CZ" dirty="0" smtClean="0"/>
              <a:t>nákladů na PHM </a:t>
            </a:r>
            <a:r>
              <a:rPr lang="cs-CZ" dirty="0"/>
              <a:t>při uvažování 92 okruhů za zimní </a:t>
            </a:r>
            <a:r>
              <a:rPr lang="cs-CZ" dirty="0" smtClean="0"/>
              <a:t>období – 7 083 Kč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5" y="1196752"/>
            <a:ext cx="8164691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489655" y="4869159"/>
            <a:ext cx="36004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Zdroj: vlastní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8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effectLst/>
              </a:rPr>
              <a:t>Závěrečné shrnutí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992888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Vozový park města je dostačující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Povinné zákonné lhůty jsou dodržované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Outsourcing údržby některých oblastí je nezbytný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Optimalizovaný stav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Nové trasy údržby pro jednotlivá vozidla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Ú</a:t>
            </a:r>
            <a:r>
              <a:rPr lang="cs-CZ" dirty="0" smtClean="0"/>
              <a:t>spora ujetých kilometrů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Úspora nákladů na PHM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A7731537-6386-49A7-9425-F63E21C04AD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2496</TotalTime>
  <Words>381</Words>
  <Application>Microsoft Office PowerPoint</Application>
  <PresentationFormat>Předvádění na obrazovce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Aerodynamika</vt:lpstr>
      <vt:lpstr>Optimalizace zimní údržby pozemních komunikací ve městě Železná Ruda</vt:lpstr>
      <vt:lpstr>Cíl práce</vt:lpstr>
      <vt:lpstr>Metodika práce</vt:lpstr>
      <vt:lpstr>Město Železná Ruda</vt:lpstr>
      <vt:lpstr>Pořadí důležitosti v Železné Rudě</vt:lpstr>
      <vt:lpstr>Graf vozidla Traktor 2 (malý)</vt:lpstr>
      <vt:lpstr>Graf úspory ujetých kilometrů</vt:lpstr>
      <vt:lpstr>Graf úspory PHM</vt:lpstr>
      <vt:lpstr>Závěrečné shrnutí</vt:lpstr>
      <vt:lpstr>Prezentace aplikace PowerPoint</vt:lpstr>
      <vt:lpstr>Doplňující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Zádržné systémy a ochranné prostředky v rámci bezpečnosti a plynulosti silničního provozu</dc:title>
  <dc:creator>PC</dc:creator>
  <cp:lastModifiedBy>PC</cp:lastModifiedBy>
  <cp:revision>52</cp:revision>
  <dcterms:created xsi:type="dcterms:W3CDTF">2018-05-18T09:56:30Z</dcterms:created>
  <dcterms:modified xsi:type="dcterms:W3CDTF">2020-06-08T07:59:49Z</dcterms:modified>
</cp:coreProperties>
</file>