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7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sef\Desktop\ABC%20zpracovam&#225;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XYZ!$S$6</c:f>
              <c:strCache>
                <c:ptCount val="1"/>
                <c:pt idx="0">
                  <c:v>COV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4.4208664898320073E-3"/>
                  <c:y val="-3.273809523809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BD-4EBA-AA95-FA42D73B141E}"/>
                </c:ext>
              </c:extLst>
            </c:dLbl>
            <c:dLbl>
              <c:idx val="3"/>
              <c:layout>
                <c:manualLayout>
                  <c:x val="0"/>
                  <c:y val="-3.5714285714285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BD-4EBA-AA95-FA42D73B141E}"/>
                </c:ext>
              </c:extLst>
            </c:dLbl>
            <c:dLbl>
              <c:idx val="5"/>
              <c:layout>
                <c:manualLayout>
                  <c:x val="0"/>
                  <c:y val="-3.5714285714285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BD-4EBA-AA95-FA42D73B141E}"/>
                </c:ext>
              </c:extLst>
            </c:dLbl>
            <c:dLbl>
              <c:idx val="7"/>
              <c:layout>
                <c:manualLayout>
                  <c:x val="6.6312997347480109E-3"/>
                  <c:y val="-2.0833333333333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2BD-4EBA-AA95-FA42D73B141E}"/>
                </c:ext>
              </c:extLst>
            </c:dLbl>
            <c:dLbl>
              <c:idx val="9"/>
              <c:layout>
                <c:manualLayout>
                  <c:x val="2.2104332449160036E-3"/>
                  <c:y val="-7.1428571428571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2BD-4EBA-AA95-FA42D73B141E}"/>
                </c:ext>
              </c:extLst>
            </c:dLbl>
            <c:dLbl>
              <c:idx val="12"/>
              <c:layout>
                <c:manualLayout>
                  <c:x val="-2.2104332449160036E-3"/>
                  <c:y val="-7.440476190476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2BD-4EBA-AA95-FA42D73B141E}"/>
                </c:ext>
              </c:extLst>
            </c:dLbl>
            <c:dLbl>
              <c:idx val="13"/>
              <c:layout>
                <c:manualLayout>
                  <c:x val="-8.1048282703575547E-17"/>
                  <c:y val="1.1904761904761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2BD-4EBA-AA95-FA42D73B141E}"/>
                </c:ext>
              </c:extLst>
            </c:dLbl>
            <c:dLbl>
              <c:idx val="14"/>
              <c:layout>
                <c:manualLayout>
                  <c:x val="-8.1048282703575547E-17"/>
                  <c:y val="-6.5476190476190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2BD-4EBA-AA95-FA42D73B141E}"/>
                </c:ext>
              </c:extLst>
            </c:dLbl>
            <c:dLbl>
              <c:idx val="15"/>
              <c:layout>
                <c:manualLayout>
                  <c:x val="-2.2104332449160036E-3"/>
                  <c:y val="-2.3809523809523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2BD-4EBA-AA95-FA42D73B141E}"/>
                </c:ext>
              </c:extLst>
            </c:dLbl>
            <c:dLbl>
              <c:idx val="16"/>
              <c:layout>
                <c:manualLayout>
                  <c:x val="0"/>
                  <c:y val="-5.6547619047619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2BD-4EBA-AA95-FA42D73B141E}"/>
                </c:ext>
              </c:extLst>
            </c:dLbl>
            <c:dLbl>
              <c:idx val="18"/>
              <c:layout>
                <c:manualLayout>
                  <c:x val="-2.2104332449160036E-3"/>
                  <c:y val="-4.46428571428571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2BD-4EBA-AA95-FA42D73B141E}"/>
                </c:ext>
              </c:extLst>
            </c:dLbl>
            <c:dLbl>
              <c:idx val="22"/>
              <c:layout>
                <c:manualLayout>
                  <c:x val="-1.5473032714412025E-2"/>
                  <c:y val="-5.0595238095238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2BD-4EBA-AA95-FA42D73B141E}"/>
                </c:ext>
              </c:extLst>
            </c:dLbl>
            <c:dLbl>
              <c:idx val="25"/>
              <c:layout>
                <c:manualLayout>
                  <c:x val="-6.6312997347480109E-3"/>
                  <c:y val="-5.6547619047619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2BD-4EBA-AA95-FA42D73B14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XYZ!$D$7:$D$34</c:f>
              <c:strCache>
                <c:ptCount val="28"/>
                <c:pt idx="0">
                  <c:v>Polstr pro židle a křesla s níz. opěradlem</c:v>
                </c:pt>
                <c:pt idx="1">
                  <c:v>Ochrané obaly</c:v>
                </c:pt>
                <c:pt idx="2">
                  <c:v>Polstr pro lehátka</c:v>
                </c:pt>
                <c:pt idx="3">
                  <c:v>Polstr pro židle a křesla s vys. opěradlem</c:v>
                </c:pt>
                <c:pt idx="4">
                  <c:v>Náhradní díly</c:v>
                </c:pt>
                <c:pt idx="5">
                  <c:v>Zahradní souprava</c:v>
                </c:pt>
                <c:pt idx="6">
                  <c:v>Zahradní stoly</c:v>
                </c:pt>
                <c:pt idx="7">
                  <c:v>Slunečník s boční nohou</c:v>
                </c:pt>
                <c:pt idx="8">
                  <c:v>Zahradní lehátka</c:v>
                </c:pt>
                <c:pt idx="9">
                  <c:v>Zahradní židle a křesla</c:v>
                </c:pt>
                <c:pt idx="10">
                  <c:v>Polstr pro lavice</c:v>
                </c:pt>
                <c:pt idx="11">
                  <c:v>Dekorační polštářky</c:v>
                </c:pt>
                <c:pt idx="12">
                  <c:v>Slunečník se středovou tyčí</c:v>
                </c:pt>
                <c:pt idx="13">
                  <c:v>Speciální (deky, prostírání)</c:v>
                </c:pt>
                <c:pt idx="14">
                  <c:v>Trn do trávy</c:v>
                </c:pt>
                <c:pt idx="15">
                  <c:v>Slunečník na balkon a pláž</c:v>
                </c:pt>
                <c:pt idx="16">
                  <c:v>Zahradní houpačky</c:v>
                </c:pt>
                <c:pt idx="17">
                  <c:v>Svorky</c:v>
                </c:pt>
                <c:pt idx="18">
                  <c:v>Stojany</c:v>
                </c:pt>
                <c:pt idx="19">
                  <c:v>Dlaždice</c:v>
                </c:pt>
                <c:pt idx="20">
                  <c:v>polstr pro podsedáky (sedáky)</c:v>
                </c:pt>
                <c:pt idx="21">
                  <c:v>Deštníky</c:v>
                </c:pt>
                <c:pt idx="22">
                  <c:v>Polstr pro houpačky</c:v>
                </c:pt>
                <c:pt idx="23">
                  <c:v>Střechy</c:v>
                </c:pt>
                <c:pt idx="24">
                  <c:v>Sokly</c:v>
                </c:pt>
                <c:pt idx="25">
                  <c:v>Polstr pro paletové sezení</c:v>
                </c:pt>
                <c:pt idx="26">
                  <c:v>Zahradní lavice</c:v>
                </c:pt>
                <c:pt idx="27">
                  <c:v>Sluneční clony</c:v>
                </c:pt>
              </c:strCache>
            </c:strRef>
          </c:cat>
          <c:val>
            <c:numRef>
              <c:f>XYZ!$S$7:$S$34</c:f>
              <c:numCache>
                <c:formatCode>#,##0.00</c:formatCode>
                <c:ptCount val="28"/>
                <c:pt idx="0">
                  <c:v>0.44500445712758635</c:v>
                </c:pt>
                <c:pt idx="1">
                  <c:v>0.49618796076183147</c:v>
                </c:pt>
                <c:pt idx="2">
                  <c:v>0.50935485448629625</c:v>
                </c:pt>
                <c:pt idx="3">
                  <c:v>0.52273355817271128</c:v>
                </c:pt>
                <c:pt idx="4">
                  <c:v>0.52325425354259236</c:v>
                </c:pt>
                <c:pt idx="5">
                  <c:v>0.54813825657823745</c:v>
                </c:pt>
                <c:pt idx="6">
                  <c:v>0.56986273030349766</c:v>
                </c:pt>
                <c:pt idx="7">
                  <c:v>0.63947169500160372</c:v>
                </c:pt>
                <c:pt idx="8">
                  <c:v>0.64245809844391222</c:v>
                </c:pt>
                <c:pt idx="9">
                  <c:v>0.64421268142520915</c:v>
                </c:pt>
                <c:pt idx="10">
                  <c:v>0.68481162527831307</c:v>
                </c:pt>
                <c:pt idx="11">
                  <c:v>0.77222641138161063</c:v>
                </c:pt>
                <c:pt idx="12">
                  <c:v>0.79239165314799309</c:v>
                </c:pt>
                <c:pt idx="13">
                  <c:v>0.8126550087615938</c:v>
                </c:pt>
                <c:pt idx="14">
                  <c:v>0.82450137929879053</c:v>
                </c:pt>
                <c:pt idx="15">
                  <c:v>0.85858224486062895</c:v>
                </c:pt>
                <c:pt idx="16">
                  <c:v>0.93422187476855634</c:v>
                </c:pt>
                <c:pt idx="17">
                  <c:v>0.95132751258211967</c:v>
                </c:pt>
                <c:pt idx="18">
                  <c:v>1.0440423246773141</c:v>
                </c:pt>
                <c:pt idx="19">
                  <c:v>1.052912243284831</c:v>
                </c:pt>
                <c:pt idx="20">
                  <c:v>1.1657436445385445</c:v>
                </c:pt>
                <c:pt idx="21">
                  <c:v>1.4690791735546402</c:v>
                </c:pt>
                <c:pt idx="22">
                  <c:v>1.4918411549397157</c:v>
                </c:pt>
                <c:pt idx="23">
                  <c:v>1.5949678183406979</c:v>
                </c:pt>
                <c:pt idx="24">
                  <c:v>1.7093514765722315</c:v>
                </c:pt>
                <c:pt idx="25">
                  <c:v>1.7411611669897769</c:v>
                </c:pt>
                <c:pt idx="26">
                  <c:v>1.765000378880571</c:v>
                </c:pt>
                <c:pt idx="27">
                  <c:v>2.1929694504782704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62BD-4EBA-AA95-FA42D73B14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47088160"/>
        <c:axId val="447088488"/>
      </c:barChart>
      <c:lineChart>
        <c:grouping val="standard"/>
        <c:varyColors val="0"/>
        <c:ser>
          <c:idx val="1"/>
          <c:order val="1"/>
          <c:tx>
            <c:strRef>
              <c:f>XYZ!$V$6</c:f>
              <c:strCache>
                <c:ptCount val="1"/>
                <c:pt idx="0">
                  <c:v>X &lt;0-0,2&gt;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XYZ!$W$6</c:f>
              <c:strCache>
                <c:ptCount val="1"/>
                <c:pt idx="0">
                  <c:v>Y (0,2-1&gt;</c:v>
                </c:pt>
              </c:strCache>
            </c:strRef>
          </c:cat>
          <c:val>
            <c:numRef>
              <c:f>XYZ!$V$7:$V$34</c:f>
              <c:numCache>
                <c:formatCode>General</c:formatCode>
                <c:ptCount val="28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0.2</c:v>
                </c:pt>
                <c:pt idx="5">
                  <c:v>0.2</c:v>
                </c:pt>
                <c:pt idx="6">
                  <c:v>0.2</c:v>
                </c:pt>
                <c:pt idx="7">
                  <c:v>0.2</c:v>
                </c:pt>
                <c:pt idx="8">
                  <c:v>0.2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0.2</c:v>
                </c:pt>
                <c:pt idx="13">
                  <c:v>0.2</c:v>
                </c:pt>
                <c:pt idx="14">
                  <c:v>0.2</c:v>
                </c:pt>
                <c:pt idx="15">
                  <c:v>0.2</c:v>
                </c:pt>
                <c:pt idx="16">
                  <c:v>0.2</c:v>
                </c:pt>
                <c:pt idx="17">
                  <c:v>0.2</c:v>
                </c:pt>
                <c:pt idx="18">
                  <c:v>0.2</c:v>
                </c:pt>
                <c:pt idx="19">
                  <c:v>0.2</c:v>
                </c:pt>
                <c:pt idx="20">
                  <c:v>0.2</c:v>
                </c:pt>
                <c:pt idx="21">
                  <c:v>0.2</c:v>
                </c:pt>
                <c:pt idx="22">
                  <c:v>0.2</c:v>
                </c:pt>
                <c:pt idx="23">
                  <c:v>0.2</c:v>
                </c:pt>
                <c:pt idx="24">
                  <c:v>0.2</c:v>
                </c:pt>
                <c:pt idx="25">
                  <c:v>0.2</c:v>
                </c:pt>
                <c:pt idx="26">
                  <c:v>0.2</c:v>
                </c:pt>
                <c:pt idx="27">
                  <c:v>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62BD-4EBA-AA95-FA42D73B141E}"/>
            </c:ext>
          </c:extLst>
        </c:ser>
        <c:ser>
          <c:idx val="3"/>
          <c:order val="2"/>
          <c:tx>
            <c:strRef>
              <c:f>XYZ!$W$6</c:f>
              <c:strCache>
                <c:ptCount val="1"/>
                <c:pt idx="0">
                  <c:v>Y (0,2-1&gt;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XYZ!$W$6</c:f>
              <c:strCache>
                <c:ptCount val="1"/>
                <c:pt idx="0">
                  <c:v>Y (0,2-1&gt;</c:v>
                </c:pt>
              </c:strCache>
            </c:strRef>
          </c:cat>
          <c:val>
            <c:numRef>
              <c:f>XYZ!$W$7:$W$34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62BD-4EBA-AA95-FA42D73B141E}"/>
            </c:ext>
          </c:extLst>
        </c:ser>
        <c:ser>
          <c:idx val="2"/>
          <c:order val="3"/>
          <c:tx>
            <c:strRef>
              <c:f>XYZ!$X$6</c:f>
              <c:strCache>
                <c:ptCount val="1"/>
                <c:pt idx="0">
                  <c:v>Z (1-∞)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Lit>
              <c:formatCode>General</c:formatCode>
              <c:ptCount val="1"/>
              <c:pt idx="0">
                <c:v>1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10-62BD-4EBA-AA95-FA42D73B14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7088160"/>
        <c:axId val="447088488"/>
      </c:lineChart>
      <c:catAx>
        <c:axId val="44708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7088488"/>
        <c:crosses val="autoZero"/>
        <c:auto val="1"/>
        <c:lblAlgn val="ctr"/>
        <c:lblOffset val="100"/>
        <c:noMultiLvlLbl val="0"/>
      </c:catAx>
      <c:valAx>
        <c:axId val="447088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7088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B334D-37E5-4D7E-A8EF-F6FB2DE15231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C12C-AE63-4A85-A987-49E63C2E4D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179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AAC12C-AE63-4A85-A987-49E63C2E4D6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703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6880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321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568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2416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8464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8175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4633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860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347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027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184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6/10/2020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5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1370AA4-2B0B-417F-B9BC-A225F6694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pl-PL" sz="4700"/>
              <a:t>Návrh racionalizace skladu ve vybraném podniku</a:t>
            </a:r>
            <a:br>
              <a:rPr lang="pl-PL" sz="4700"/>
            </a:br>
            <a:endParaRPr lang="cs-CZ" sz="47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573B0E5-2D84-4CF2-9EE0-D9985CBAA7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 lnSpcReduction="10000"/>
          </a:bodyPr>
          <a:lstStyle/>
          <a:p>
            <a:r>
              <a:rPr lang="cs-CZ" sz="2200" dirty="0"/>
              <a:t>Autor diplomové práce: Bc. Josef Čížek</a:t>
            </a:r>
          </a:p>
          <a:p>
            <a:r>
              <a:rPr lang="cs-CZ" sz="2200" dirty="0"/>
              <a:t>Vedoucí diplomové práce: doc. Ing. Ján </a:t>
            </a:r>
            <a:r>
              <a:rPr lang="cs-CZ" sz="2200" dirty="0" err="1"/>
              <a:t>Ližbetin</a:t>
            </a:r>
            <a:r>
              <a:rPr lang="cs-CZ" sz="2200" dirty="0"/>
              <a:t>, PhD.</a:t>
            </a:r>
          </a:p>
          <a:p>
            <a:r>
              <a:rPr lang="cs-CZ" sz="2200" dirty="0"/>
              <a:t>Oponent diplomové práce: Ing. Peter Blaho, PHD.</a:t>
            </a:r>
          </a:p>
          <a:p>
            <a:r>
              <a:rPr lang="cs-CZ" sz="2200" dirty="0"/>
              <a:t>České Budějovice, červen 2020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D18039BC-707B-4C30-A120-059C641959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 bwMode="auto"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A5CDBB3-BEFC-446D-B1BC-9F9C12CF90BD}"/>
              </a:ext>
            </a:extLst>
          </p:cNvPr>
          <p:cNvSpPr/>
          <p:nvPr/>
        </p:nvSpPr>
        <p:spPr>
          <a:xfrm>
            <a:off x="530528" y="6023658"/>
            <a:ext cx="67846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Vysoká škola technická a ekonomická v Českých Budějovicích Ústav </a:t>
            </a:r>
            <a:r>
              <a:rPr lang="cs-CZ" dirty="0" err="1"/>
              <a:t>technicko-technologický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7037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676CCA-BACE-49CF-90CD-BF5B547B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Navrhované rozložení skladu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4ADB2ABB-D48C-48FF-93DC-DEEC76AEB30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590" y="1436518"/>
            <a:ext cx="7534820" cy="478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028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BC99A6-06A6-42B2-AE7A-459718D61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kapacity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0D8A7E86-5A6F-4C6C-B951-85CB3EE668D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322" y="1379403"/>
            <a:ext cx="7575356" cy="511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721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DD9457-052F-4E0A-ADBA-71532C630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Výsledné hodnoty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0CF4A06-F669-44B2-A361-77BFF12DB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820" y="1859280"/>
            <a:ext cx="5646420" cy="156972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7B1E647-93EE-4B6F-BF67-0A71F595FC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7762" y="1859280"/>
            <a:ext cx="5646420" cy="1737360"/>
          </a:xfrm>
          <a:prstGeom prst="rect">
            <a:avLst/>
          </a:prstGeom>
        </p:spPr>
      </p:pic>
      <p:pic>
        <p:nvPicPr>
          <p:cNvPr id="13" name="Zástupný obsah 12">
            <a:extLst>
              <a:ext uri="{FF2B5EF4-FFF2-40B4-BE49-F238E27FC236}">
                <a16:creationId xmlns:a16="http://schemas.microsoft.com/office/drawing/2014/main" id="{D040B8F9-9792-48BC-809F-BFC34F6830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3078480" y="4131367"/>
            <a:ext cx="603504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849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6740DD-C51C-41BA-892B-5B40D9589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Závěrečné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08B1FE-6538-42C4-A5AA-80759F9D7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Časové a vzdálenostní úspory</a:t>
            </a:r>
          </a:p>
          <a:p>
            <a:r>
              <a:rPr lang="cs-CZ" dirty="0"/>
              <a:t>Zvýšení kapacity</a:t>
            </a:r>
          </a:p>
          <a:p>
            <a:r>
              <a:rPr lang="cs-CZ" dirty="0"/>
              <a:t>Přehlednost</a:t>
            </a:r>
          </a:p>
          <a:p>
            <a:r>
              <a:rPr lang="cs-CZ" dirty="0"/>
              <a:t>Jednoduší kompletace a zaskladnění</a:t>
            </a:r>
          </a:p>
          <a:p>
            <a:r>
              <a:rPr lang="cs-CZ" dirty="0"/>
              <a:t>Snazší zaučování nových pracovníků  </a:t>
            </a:r>
          </a:p>
        </p:txBody>
      </p:sp>
    </p:spTree>
    <p:extLst>
      <p:ext uri="{BB962C8B-B14F-4D97-AF65-F5344CB8AC3E}">
        <p14:creationId xmlns:p14="http://schemas.microsoft.com/office/powerpoint/2010/main" val="2684498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A7BA06D-B3FF-4E91-8639-B4569AE3A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2B30C86D-5A07-48BC-9C9D-6F9A2DB1E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AB83C82-30AD-4DF2-A9AD-CE1547FDED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538717-4CFC-4BB5-A180-E653C26ED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5031" y="1380754"/>
            <a:ext cx="5561938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Děkuji za pozornost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A4102F5-3FD9-4716-B7EC-A104C4D72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5031" y="4076802"/>
            <a:ext cx="5561938" cy="153458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400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-28502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5417" y="5241988"/>
            <a:ext cx="759403" cy="73880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7633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62C26C9-E21C-47D2-B242-106C6C98D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otázky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F7DF020-6697-40C5-ACBC-A76FA9FFD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Otázky vedoucího: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Jaké jiné metody, resp. postupy lze ještě použít při optimalizaci skladového hospodářství?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Představili jste Vaše řešení vedení společnosti?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Pokud ano, jaký zaujaly postoj?</a:t>
            </a:r>
          </a:p>
          <a:p>
            <a:pPr algn="just"/>
            <a:r>
              <a:rPr lang="cs-CZ" dirty="0"/>
              <a:t>Otázky oponenta: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err="1"/>
              <a:t>Budú</a:t>
            </a:r>
            <a:r>
              <a:rPr lang="cs-CZ" dirty="0"/>
              <a:t> Vaše návrhy implementované do praxe?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err="1"/>
              <a:t>Ak</a:t>
            </a:r>
            <a:r>
              <a:rPr lang="cs-CZ" dirty="0"/>
              <a:t> </a:t>
            </a:r>
            <a:r>
              <a:rPr lang="cs-CZ" dirty="0" err="1"/>
              <a:t>áno</a:t>
            </a:r>
            <a:r>
              <a:rPr lang="cs-CZ" dirty="0"/>
              <a:t> v </a:t>
            </a:r>
            <a:r>
              <a:rPr lang="cs-CZ" dirty="0" err="1"/>
              <a:t>čom</a:t>
            </a:r>
            <a:r>
              <a:rPr lang="cs-CZ" dirty="0"/>
              <a:t> </a:t>
            </a:r>
            <a:r>
              <a:rPr lang="cs-CZ" dirty="0" err="1"/>
              <a:t>videla</a:t>
            </a:r>
            <a:r>
              <a:rPr lang="cs-CZ" dirty="0"/>
              <a:t> </a:t>
            </a:r>
            <a:r>
              <a:rPr lang="cs-CZ" dirty="0" err="1"/>
              <a:t>Vami</a:t>
            </a:r>
            <a:r>
              <a:rPr lang="cs-CZ" dirty="0"/>
              <a:t> popisovaná </a:t>
            </a:r>
            <a:r>
              <a:rPr lang="cs-CZ" dirty="0" err="1"/>
              <a:t>spoločnosť</a:t>
            </a:r>
            <a:r>
              <a:rPr lang="cs-CZ" dirty="0"/>
              <a:t> silné a slabé stránky </a:t>
            </a:r>
            <a:r>
              <a:rPr lang="cs-CZ" dirty="0" err="1"/>
              <a:t>Vášho</a:t>
            </a:r>
            <a:r>
              <a:rPr lang="cs-CZ" dirty="0"/>
              <a:t> návrhu?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811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A02B4-55D4-490C-8F76-6FAE9EAE4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a důvody k řešení daného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AB9301-FDDB-4D71-89FE-2978DD285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zkušenost v řešeném skladu</a:t>
            </a:r>
          </a:p>
          <a:p>
            <a:r>
              <a:rPr lang="cs-CZ" dirty="0"/>
              <a:t>Zajímavé téma</a:t>
            </a:r>
          </a:p>
          <a:p>
            <a:r>
              <a:rPr lang="cs-CZ" dirty="0"/>
              <a:t>Nabídka vypracování práce od vedoucího skladu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83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30F28F-2756-4276-826E-AD6C2E914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A10D8E-0057-4A75-8205-543BFE329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Cílem diplomové práce bude analýza použitých skladových technologií ve vybraném podniku. Na základě analýzy budou vyhodnoceny problémové oblasti skladového hospodářství a navrženy racionalizační opatření na zefektivnění skladového hospodářství. Součástí návrhu bude technicko-ekonomické zhodnocení návrhu.</a:t>
            </a:r>
          </a:p>
        </p:txBody>
      </p:sp>
    </p:spTree>
    <p:extLst>
      <p:ext uri="{BB962C8B-B14F-4D97-AF65-F5344CB8AC3E}">
        <p14:creationId xmlns:p14="http://schemas.microsoft.com/office/powerpoint/2010/main" val="327500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334427-D4A5-4360-92A3-A1E361736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3B329C-1CAC-4382-B755-0303014E5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ABC a XYZ</a:t>
            </a:r>
          </a:p>
          <a:p>
            <a:r>
              <a:rPr lang="cs-CZ" dirty="0"/>
              <a:t>Výpočet kapacit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104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750CFF-AAAB-4DB4-80D1-F6C7512B1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Společnost Doppler s.r.o.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79447B-1288-4812-9B6C-DD51CC8BD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Německá společnost</a:t>
            </a:r>
          </a:p>
          <a:p>
            <a:r>
              <a:rPr lang="cs-CZ" dirty="0"/>
              <a:t>Výroba a prodej zahradního nábytku</a:t>
            </a:r>
          </a:p>
          <a:p>
            <a:r>
              <a:rPr lang="cs-CZ" dirty="0"/>
              <a:t>Sklad v Českých Budějovicích</a:t>
            </a:r>
          </a:p>
        </p:txBody>
      </p:sp>
    </p:spTree>
    <p:extLst>
      <p:ext uri="{BB962C8B-B14F-4D97-AF65-F5344CB8AC3E}">
        <p14:creationId xmlns:p14="http://schemas.microsoft.com/office/powerpoint/2010/main" val="774170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D57C5B-F1E2-4BA7-9636-4A99D9AAC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kategorií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30BF68-7183-49E1-B54B-F1FE0C533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Přes tři tisíce druhů zboží</a:t>
            </a:r>
          </a:p>
          <a:p>
            <a:r>
              <a:rPr lang="cs-CZ" dirty="0"/>
              <a:t>Čtyři kategorie</a:t>
            </a:r>
          </a:p>
          <a:p>
            <a:r>
              <a:rPr lang="cs-CZ" dirty="0"/>
              <a:t>Dvacet osm podkategorií</a:t>
            </a:r>
          </a:p>
        </p:txBody>
      </p:sp>
    </p:spTree>
    <p:extLst>
      <p:ext uri="{BB962C8B-B14F-4D97-AF65-F5344CB8AC3E}">
        <p14:creationId xmlns:p14="http://schemas.microsoft.com/office/powerpoint/2010/main" val="2853673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F425D40E-E8A8-450A-A2E7-53794112FCF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416" y="1407336"/>
            <a:ext cx="7341168" cy="4667250"/>
          </a:xfrm>
          <a:prstGeom prst="rect">
            <a:avLst/>
          </a:prstGeom>
          <a:noFill/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CB6C8D4-C7A4-4A19-9C21-9D32101A1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ABC analýza poptávky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F4A8C91-B1DA-4EC9-9E29-390CD6F83C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3677" y="5554688"/>
            <a:ext cx="4624645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488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855F30-8784-4D54-BC55-CA2E5FD23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ABC analýza zisku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B4FE692C-CB04-48AA-8C02-5F636E83BD3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704" y="1290604"/>
            <a:ext cx="8234591" cy="4667250"/>
          </a:xfrm>
          <a:prstGeom prst="rect">
            <a:avLst/>
          </a:prstGeom>
          <a:noFill/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BD96D055-C7A3-4BD4-9E54-77590211B9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9300" y="5436475"/>
            <a:ext cx="3853397" cy="1197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6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FBC973-11A4-46FE-9964-26B2BCE52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XYZ analýza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03A786B-483B-4B50-88F5-6B270678E85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859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Obrázek 7">
            <a:extLst>
              <a:ext uri="{FF2B5EF4-FFF2-40B4-BE49-F238E27FC236}">
                <a16:creationId xmlns:a16="http://schemas.microsoft.com/office/drawing/2014/main" id="{58BAF98F-3F5A-4E27-AAE9-9BA9141E62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5296" y="5105134"/>
            <a:ext cx="3781407" cy="1429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706318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260</Words>
  <Application>Microsoft Office PowerPoint</Application>
  <PresentationFormat>Širokoúhlá obrazovka</PresentationFormat>
  <Paragraphs>58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Avenir Next LT Pro</vt:lpstr>
      <vt:lpstr>Calibri</vt:lpstr>
      <vt:lpstr>Tw Cen MT</vt:lpstr>
      <vt:lpstr>ShapesVTI</vt:lpstr>
      <vt:lpstr>Návrh racionalizace skladu ve vybraném podniku </vt:lpstr>
      <vt:lpstr>Motivace a důvody k řešení daného problému</vt:lpstr>
      <vt:lpstr>Cíl práce</vt:lpstr>
      <vt:lpstr>Metodika Práce</vt:lpstr>
      <vt:lpstr>Společnost Doppler s.r.o.</vt:lpstr>
      <vt:lpstr>Tvorba kategorií</vt:lpstr>
      <vt:lpstr>ABC analýza poptávky</vt:lpstr>
      <vt:lpstr>ABC analýza zisku</vt:lpstr>
      <vt:lpstr>XYZ analýza</vt:lpstr>
      <vt:lpstr>Navrhované rozložení skladu</vt:lpstr>
      <vt:lpstr>Výpočet kapacity</vt:lpstr>
      <vt:lpstr>Výsledné hodnoty</vt:lpstr>
      <vt:lpstr>Závěrečné shrnutí</vt:lpstr>
      <vt:lpstr>Děkuji za pozornost</vt:lpstr>
      <vt:lpstr>Doplňující otázky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racionalizace skladu ve vybraném podniku </dc:title>
  <dc:creator>Josef Čížek</dc:creator>
  <cp:lastModifiedBy>Josef Čížek</cp:lastModifiedBy>
  <cp:revision>17</cp:revision>
  <dcterms:created xsi:type="dcterms:W3CDTF">2020-06-08T18:02:28Z</dcterms:created>
  <dcterms:modified xsi:type="dcterms:W3CDTF">2020-06-10T19:43:51Z</dcterms:modified>
</cp:coreProperties>
</file>