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39F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92" autoAdjust="0"/>
  </p:normalViewPr>
  <p:slideViewPr>
    <p:cSldViewPr snapToGrid="0">
      <p:cViewPr varScale="1">
        <p:scale>
          <a:sx n="116" d="100"/>
          <a:sy n="116" d="100"/>
        </p:scale>
        <p:origin x="3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 baseline="0" dirty="0" smtClean="0"/>
              <a:t>Celkové přepravní výkony v rámci JČ kraje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Přepravní výkon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Weber</c:v>
                </c:pt>
                <c:pt idx="1">
                  <c:v>Weber '</c:v>
                </c:pt>
                <c:pt idx="2">
                  <c:v>Těžiště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637677</c:v>
                </c:pt>
                <c:pt idx="1">
                  <c:v>680445</c:v>
                </c:pt>
                <c:pt idx="2">
                  <c:v>680445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1-444E-A55D-ECC802290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484376"/>
        <c:axId val="471485032"/>
      </c:barChart>
      <c:catAx>
        <c:axId val="47148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485032"/>
        <c:crosses val="autoZero"/>
        <c:auto val="1"/>
        <c:lblAlgn val="ctr"/>
        <c:lblOffset val="100"/>
        <c:noMultiLvlLbl val="0"/>
      </c:catAx>
      <c:valAx>
        <c:axId val="471485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484376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 baseline="0" dirty="0" smtClean="0"/>
              <a:t>Celkové přepravní výkony v rámci čtyř oblastí JČ kraje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Přepravní výkon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Weber '</c:v>
                </c:pt>
                <c:pt idx="1">
                  <c:v>Těžiště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236034</c:v>
                </c:pt>
                <c:pt idx="1">
                  <c:v>226923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6-49F8-9439-F8996725D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484376"/>
        <c:axId val="471485032"/>
      </c:barChart>
      <c:catAx>
        <c:axId val="47148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485032"/>
        <c:crosses val="autoZero"/>
        <c:auto val="1"/>
        <c:lblAlgn val="ctr"/>
        <c:lblOffset val="100"/>
        <c:noMultiLvlLbl val="0"/>
      </c:catAx>
      <c:valAx>
        <c:axId val="471485032"/>
        <c:scaling>
          <c:orientation val="minMax"/>
          <c:max val="7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484376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2F4F-77C0-4CE9-8556-AB0B5E95E6D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2941E-9A54-4AC3-A28B-23641A62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08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7CCA3-8BBE-44A4-A7B7-8DAD1E1008D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CFE6-3634-45C6-90C5-E47FACD5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01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E6-3634-45C6-90C5-E47FACD530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6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E6-3634-45C6-90C5-E47FACD53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CFE6-3634-45C6-90C5-E47FACD530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6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F1F-DFDF-4734-9CAC-8EB9BF054FE2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37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0D5D-62C4-466D-8618-7E11997ACB4D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5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3DE-B51B-4576-BAEB-8A97AFA4ABC7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48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F1C2-092D-4D0F-AA44-5E55D2855399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2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4006-52AE-4D26-B53D-DA14012E769A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39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A415-54BC-40F9-A2B7-039ADF67A717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DB48-BC57-44FE-BE7A-AAD565FEF105}" type="datetime1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0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3DEC2-47BC-428F-902A-EA8A99562776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0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5ED9-E686-4A66-A93E-45A35C38FA91}" type="datetime1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4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8E1F85-A975-4C1A-B60D-26263DB98F0C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1C64EB-BEF7-44A5-A59B-BC434AB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F9A7-C951-40A3-8E83-81C553186834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80DAB9-29CD-4277-8E57-A8007D1BECDE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1C64EB-BEF7-44A5-A59B-BC434ABF222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  <a:latin typeface="+mn-lt"/>
              </a:rPr>
              <a:t>Zpracování kompostovatelného komunálního odpadu v Jihočeském kraji</a:t>
            </a:r>
            <a:br>
              <a:rPr lang="cs-CZ" sz="48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2800" dirty="0" smtClean="0">
                <a:solidFill>
                  <a:schemeClr val="bg1"/>
                </a:solidFill>
              </a:rPr>
              <a:t/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Diplomová práce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69557" y="4826880"/>
            <a:ext cx="12381471" cy="1565188"/>
          </a:xfrm>
        </p:spPr>
        <p:txBody>
          <a:bodyPr>
            <a:normAutofit/>
          </a:bodyPr>
          <a:lstStyle/>
          <a:p>
            <a:r>
              <a:rPr lang="cs-CZ" sz="1800" cap="none" spc="0" dirty="0" smtClean="0">
                <a:solidFill>
                  <a:schemeClr val="bg1"/>
                </a:solidFill>
              </a:rPr>
              <a:t>							Autor práce:	</a:t>
            </a:r>
            <a:r>
              <a:rPr lang="cs-CZ" sz="1800" b="1" cap="none" spc="0" dirty="0" smtClean="0">
                <a:solidFill>
                  <a:schemeClr val="bg1"/>
                </a:solidFill>
                <a:latin typeface="+mn-lt"/>
              </a:rPr>
              <a:t>Bc. Daniel Koller</a:t>
            </a:r>
            <a:br>
              <a:rPr lang="cs-CZ" sz="1800" b="1" cap="none" spc="0" dirty="0" smtClean="0">
                <a:solidFill>
                  <a:schemeClr val="bg1"/>
                </a:solidFill>
                <a:latin typeface="+mn-lt"/>
              </a:rPr>
            </a:br>
            <a:r>
              <a:rPr lang="cs-CZ" sz="1800" b="1" cap="none" spc="0" dirty="0" smtClean="0">
                <a:solidFill>
                  <a:schemeClr val="bg1"/>
                </a:solidFill>
              </a:rPr>
              <a:t>							</a:t>
            </a:r>
            <a:r>
              <a:rPr lang="cs-CZ" sz="1800" cap="none" spc="0" dirty="0" smtClean="0">
                <a:solidFill>
                  <a:schemeClr val="bg1"/>
                </a:solidFill>
              </a:rPr>
              <a:t>Vedoucí práce:	</a:t>
            </a:r>
            <a:r>
              <a:rPr lang="cs-CZ" sz="1800" b="1" cap="none" spc="0" dirty="0" smtClean="0">
                <a:solidFill>
                  <a:schemeClr val="bg1"/>
                </a:solidFill>
                <a:latin typeface="+mn-lt"/>
              </a:rPr>
              <a:t>Mgr. Otakar </a:t>
            </a:r>
            <a:r>
              <a:rPr lang="cs-CZ" sz="1800" b="1" cap="none" spc="0" dirty="0" err="1" smtClean="0">
                <a:solidFill>
                  <a:schemeClr val="bg1"/>
                </a:solidFill>
                <a:latin typeface="+mn-lt"/>
              </a:rPr>
              <a:t>Strunecký</a:t>
            </a:r>
            <a:r>
              <a:rPr lang="cs-CZ" sz="1800" b="1" cap="none" spc="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cs-CZ" sz="1800" b="1" cap="none" spc="0" dirty="0" err="1" smtClean="0">
                <a:solidFill>
                  <a:schemeClr val="bg1"/>
                </a:solidFill>
                <a:latin typeface="+mn-lt"/>
              </a:rPr>
              <a:t>Ph</a:t>
            </a:r>
            <a:r>
              <a:rPr lang="cs-CZ" sz="1800" b="1" cap="none" spc="0" dirty="0" smtClean="0">
                <a:solidFill>
                  <a:schemeClr val="bg1"/>
                </a:solidFill>
                <a:latin typeface="+mn-lt"/>
              </a:rPr>
              <a:t>. D.</a:t>
            </a:r>
            <a:r>
              <a:rPr lang="cs-CZ" sz="1800" cap="none" spc="0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1800" cap="none" spc="0" dirty="0">
                <a:solidFill>
                  <a:schemeClr val="bg1"/>
                </a:solidFill>
                <a:latin typeface="+mn-lt"/>
              </a:rPr>
            </a:br>
            <a:r>
              <a:rPr lang="cs-CZ" sz="1800" cap="none" spc="0" dirty="0" smtClean="0">
                <a:solidFill>
                  <a:schemeClr val="bg1"/>
                </a:solidFill>
              </a:rPr>
              <a:t>							Oponent práce:	</a:t>
            </a:r>
            <a:r>
              <a:rPr lang="cs-CZ" sz="1800" b="1" cap="none" spc="0" dirty="0" smtClean="0">
                <a:solidFill>
                  <a:schemeClr val="bg1"/>
                </a:solidFill>
                <a:latin typeface="+mn-lt"/>
              </a:rPr>
              <a:t>Ing. Bc. Kristýna Neubergová, </a:t>
            </a:r>
            <a:r>
              <a:rPr lang="cs-CZ" sz="1800" b="1" cap="none" spc="0" dirty="0" err="1" smtClean="0">
                <a:solidFill>
                  <a:schemeClr val="bg1"/>
                </a:solidFill>
                <a:latin typeface="+mn-lt"/>
              </a:rPr>
              <a:t>Ph</a:t>
            </a:r>
            <a:r>
              <a:rPr lang="cs-CZ" sz="1800" b="1" cap="none" spc="0" dirty="0" smtClean="0">
                <a:solidFill>
                  <a:schemeClr val="bg1"/>
                </a:solidFill>
                <a:latin typeface="+mn-lt"/>
              </a:rPr>
              <a:t>. D.</a:t>
            </a:r>
            <a:br>
              <a:rPr lang="cs-CZ" sz="1800" b="1" cap="none" spc="0" dirty="0" smtClean="0">
                <a:solidFill>
                  <a:schemeClr val="bg1"/>
                </a:solidFill>
                <a:latin typeface="+mn-lt"/>
              </a:rPr>
            </a:br>
            <a:r>
              <a:rPr lang="cs-CZ" sz="1800" cap="none" spc="0" dirty="0" smtClean="0">
                <a:solidFill>
                  <a:schemeClr val="bg1"/>
                </a:solidFill>
              </a:rPr>
              <a:t/>
            </a:r>
            <a:br>
              <a:rPr lang="cs-CZ" sz="1800" cap="none" spc="0" dirty="0" smtClean="0">
                <a:solidFill>
                  <a:schemeClr val="bg1"/>
                </a:solidFill>
              </a:rPr>
            </a:br>
            <a:r>
              <a:rPr lang="cs-CZ" sz="1800" cap="none" spc="0" dirty="0" smtClean="0">
                <a:solidFill>
                  <a:schemeClr val="bg1"/>
                </a:solidFill>
              </a:rPr>
              <a:t>	             České Budějovice, Červen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619978"/>
            <a:ext cx="1005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>
                <a:solidFill>
                  <a:schemeClr val="bg1"/>
                </a:solidFill>
              </a:rPr>
              <a:t>Vysoká škola technická a ekonomická v Českých Budějovicích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Ústav </a:t>
            </a:r>
            <a:r>
              <a:rPr lang="cs-CZ" sz="2000" dirty="0" err="1" smtClean="0">
                <a:solidFill>
                  <a:schemeClr val="bg1"/>
                </a:solidFill>
              </a:rPr>
              <a:t>technicko-technologický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08344" y="191386"/>
            <a:ext cx="11603570" cy="6453963"/>
          </a:xfrm>
          <a:prstGeom prst="snip2Diag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54746" y="4327443"/>
            <a:ext cx="10183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4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  <a:latin typeface="+mn-lt"/>
              </a:rPr>
              <a:t>Úvod a motivace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505539" cy="402336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  1,8 milionu tun komunálního odpadu (KO) končí na skládkách (ČSÚ, 2019)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  energetický potenciál komunálních odpadů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  spalování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  separace biologicky rozložitelných odpadů (</a:t>
            </a:r>
            <a:r>
              <a:rPr lang="cs-CZ" b="1" dirty="0" smtClean="0"/>
              <a:t>BRO</a:t>
            </a:r>
            <a:r>
              <a:rPr lang="cs-CZ" dirty="0" smtClean="0"/>
              <a:t>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  kompostování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  anaerobní digesce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  zplynování, spalování, </a:t>
            </a:r>
            <a:r>
              <a:rPr lang="cs-CZ" dirty="0" smtClean="0"/>
              <a:t>…</a:t>
            </a:r>
            <a:endParaRPr lang="cs-CZ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  výroba biopaliv (štěpka, pelety, 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  recyklace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  směrnice EU k redukci BRO na skládkách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  postupné ukončování skládkování 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21126" y="3388640"/>
            <a:ext cx="4455250" cy="259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21126" y="424832"/>
            <a:ext cx="4760846" cy="2605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555740">
            <a:off x="9642458" y="2043607"/>
            <a:ext cx="103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BRO!!!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  <a:latin typeface="+mn-lt"/>
              </a:rPr>
              <a:t>Cíle práce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chemeClr val="accent1"/>
                </a:solidFill>
              </a:rPr>
              <a:t>Hlavní cíl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cs-CZ" sz="2400" dirty="0" smtClean="0"/>
              <a:t>  Návrh logistických zlepšení pro nakládání s biologicky rozložitelnými odpady </a:t>
            </a:r>
            <a:br>
              <a:rPr lang="cs-CZ" sz="2400" dirty="0" smtClean="0"/>
            </a:br>
            <a:r>
              <a:rPr lang="cs-CZ" sz="2400" dirty="0" smtClean="0"/>
              <a:t>v rámci Jihočeského kraje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800" b="1" dirty="0" smtClean="0">
                <a:solidFill>
                  <a:schemeClr val="accent1"/>
                </a:solidFill>
              </a:rPr>
              <a:t>Dílčí cíle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cs-CZ" sz="2400" dirty="0" smtClean="0"/>
              <a:t>  Literární rešerše problematiky nakládání s BRO v ČR (teoretická část práce)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cs-CZ" sz="2400" dirty="0" smtClean="0"/>
              <a:t>  Zjištění současných materiálových toků BRO v rámci Jihočeského kraje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 smtClean="0"/>
              <a:t>   Vyčíslení přepravních výkonů z místa produkce do místa zpracování BRO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  <a:latin typeface="+mn-lt"/>
              </a:rPr>
              <a:t>Metodika aplikační části práce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05578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cs-CZ" sz="2400" dirty="0" smtClean="0"/>
              <a:t>  Sběr a konsolidace klíčových dat od oslovených sídel a institucí v regionu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cs-CZ" sz="2400" dirty="0" smtClean="0"/>
              <a:t>  Volba jednotného souřadnicového systému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cs-CZ" sz="2400" dirty="0" smtClean="0"/>
              <a:t>  Volba hodnotícího kritéria pro optimalizaci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cs-CZ" sz="2400" dirty="0" smtClean="0"/>
              <a:t>  Aplikace </a:t>
            </a:r>
            <a:r>
              <a:rPr lang="cs-CZ" sz="2400" b="1" dirty="0" smtClean="0">
                <a:solidFill>
                  <a:schemeClr val="accent1"/>
                </a:solidFill>
              </a:rPr>
              <a:t>metod optimálního umístění centrálního skladu</a:t>
            </a:r>
            <a:r>
              <a:rPr lang="cs-CZ" sz="2400" dirty="0" smtClean="0">
                <a:solidFill>
                  <a:schemeClr val="accent1"/>
                </a:solidFill>
              </a:rPr>
              <a:t> </a:t>
            </a:r>
            <a:r>
              <a:rPr lang="cs-CZ" sz="2400" dirty="0" smtClean="0"/>
              <a:t>za účelem nalezení optimálního umístění místa dalšího zpracování BRO (bioplynová stanice)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  v rámci celého regionu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dirty="0"/>
              <a:t> </a:t>
            </a:r>
            <a:r>
              <a:rPr lang="cs-CZ" sz="2200" dirty="0" smtClean="0"/>
              <a:t>  při rozdělení regionu do čtyř oblastí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24" y="5464991"/>
            <a:ext cx="3430386" cy="718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173" y="5517461"/>
            <a:ext cx="1534145" cy="667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138" y="5433805"/>
            <a:ext cx="1638962" cy="78136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917938" y="5383765"/>
            <a:ext cx="0" cy="88144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8856" y="5157214"/>
            <a:ext cx="199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solidFill>
                  <a:schemeClr val="accent1"/>
                </a:solidFill>
              </a:rPr>
              <a:t>Weberovo metoda: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7867" y="5157213"/>
            <a:ext cx="2381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solidFill>
                  <a:schemeClr val="accent1"/>
                </a:solidFill>
              </a:rPr>
              <a:t>Metoda souřadnic těžiště: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  <a:latin typeface="+mn-lt"/>
              </a:rPr>
              <a:t>Výsledky práce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6566" y="1903611"/>
            <a:ext cx="2396375" cy="18766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28" y="1874068"/>
            <a:ext cx="2489357" cy="1935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02" y="3946494"/>
            <a:ext cx="2533809" cy="2040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851" y="3976803"/>
            <a:ext cx="2479805" cy="1980169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895962297"/>
              </p:ext>
            </p:extLst>
          </p:nvPr>
        </p:nvGraphicFramePr>
        <p:xfrm>
          <a:off x="3330074" y="1803387"/>
          <a:ext cx="5653903" cy="207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638005358"/>
              </p:ext>
            </p:extLst>
          </p:nvPr>
        </p:nvGraphicFramePr>
        <p:xfrm>
          <a:off x="3320329" y="3946493"/>
          <a:ext cx="5653903" cy="207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997485" y="3921090"/>
            <a:ext cx="6319081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triped Right Arrow 18"/>
          <p:cNvSpPr/>
          <p:nvPr/>
        </p:nvSpPr>
        <p:spPr>
          <a:xfrm rot="5400000">
            <a:off x="5406798" y="2947916"/>
            <a:ext cx="1901978" cy="3092611"/>
          </a:xfrm>
          <a:prstGeom prst="stripedRightArrow">
            <a:avLst>
              <a:gd name="adj1" fmla="val 64384"/>
              <a:gd name="adj2" fmla="val 51787"/>
            </a:avLst>
          </a:prstGeom>
          <a:solidFill>
            <a:srgbClr val="62A39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sz="3200" b="1" dirty="0" smtClean="0"/>
              <a:t>MIN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49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  <a:latin typeface="+mn-lt"/>
              </a:rPr>
              <a:t>Závěr a diskuze práce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smtClean="0"/>
              <a:t>Na </a:t>
            </a:r>
            <a:r>
              <a:rPr lang="cs-CZ" dirty="0" smtClean="0"/>
              <a:t>základě objektivních dat práce navrhuje </a:t>
            </a:r>
            <a:r>
              <a:rPr lang="cs-CZ" b="1" dirty="0" smtClean="0">
                <a:solidFill>
                  <a:schemeClr val="accent1"/>
                </a:solidFill>
              </a:rPr>
              <a:t>optimální lokalitu umístění centrálního objektu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b="1" dirty="0">
                <a:solidFill>
                  <a:schemeClr val="accent1"/>
                </a:solidFill>
              </a:rPr>
              <a:t>T</a:t>
            </a:r>
            <a:r>
              <a:rPr lang="cs-CZ" b="1" dirty="0" smtClean="0">
                <a:solidFill>
                  <a:schemeClr val="accent1"/>
                </a:solidFill>
              </a:rPr>
              <a:t>řetinové </a:t>
            </a:r>
            <a:r>
              <a:rPr lang="cs-CZ" b="1" dirty="0" smtClean="0">
                <a:solidFill>
                  <a:schemeClr val="accent1"/>
                </a:solidFill>
              </a:rPr>
              <a:t>přepravní výkony </a:t>
            </a:r>
            <a:r>
              <a:rPr lang="cs-CZ" dirty="0" smtClean="0"/>
              <a:t>při volbě 4 zařízení na zpracování BRO v rámci kraje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  Porovnatelné výsledky při použití obou metod (souřadnice těžiště, Weberova metoda)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  Nevýhody graficko-početních metod pro nalezení optimálního umístění objektu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  Zpřesnění výsledků – </a:t>
            </a:r>
            <a:r>
              <a:rPr lang="cs-CZ" b="1" dirty="0" smtClean="0">
                <a:solidFill>
                  <a:schemeClr val="accent1"/>
                </a:solidFill>
              </a:rPr>
              <a:t>dostatečné množství dat ohledně produkce BRO v kraji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   </a:t>
            </a:r>
            <a:r>
              <a:rPr lang="cs-CZ" dirty="0" smtClean="0"/>
              <a:t>racionalizace oblastí pro svoz BRO v rámci kraje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  zpřesnění umístění míst pro zpracování BRO v rámci jednotlivých oblastí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  minimalizace přepravních výkonů (nákladů) na svoz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Vysoká škola technická a ekonomická v Českých Budějovicích | Červen 2020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474" y="71168"/>
            <a:ext cx="2727786" cy="217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accent2"/>
                </a:solidFill>
                <a:latin typeface="+mn-lt"/>
              </a:rPr>
              <a:t>Děkuji za pozornost!</a:t>
            </a:r>
            <a:endParaRPr lang="en-US" sz="6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</a:rPr>
              <a:t>Bc.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daniel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koller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err="1" smtClean="0"/>
              <a:t>Vysoká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 </a:t>
            </a:r>
            <a:r>
              <a:rPr lang="en-US" dirty="0" err="1" smtClean="0"/>
              <a:t>technická</a:t>
            </a:r>
            <a:r>
              <a:rPr lang="en-US" dirty="0" smtClean="0"/>
              <a:t> a </a:t>
            </a:r>
            <a:r>
              <a:rPr lang="en-US" dirty="0" err="1" smtClean="0"/>
              <a:t>ekonomická</a:t>
            </a:r>
            <a:r>
              <a:rPr lang="en-US" dirty="0" smtClean="0"/>
              <a:t> v </a:t>
            </a:r>
            <a:r>
              <a:rPr lang="en-US" dirty="0" err="1" smtClean="0"/>
              <a:t>Českých</a:t>
            </a:r>
            <a:r>
              <a:rPr lang="en-US" dirty="0" smtClean="0"/>
              <a:t> </a:t>
            </a:r>
            <a:r>
              <a:rPr lang="en-US" dirty="0" err="1" smtClean="0"/>
              <a:t>Budějovicích</a:t>
            </a:r>
            <a:r>
              <a:rPr lang="en-US" dirty="0" smtClean="0"/>
              <a:t> | </a:t>
            </a:r>
            <a:r>
              <a:rPr lang="en-US" dirty="0" err="1" smtClean="0"/>
              <a:t>Červen</a:t>
            </a:r>
            <a:r>
              <a:rPr lang="en-US" dirty="0" smtClean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accent2"/>
                </a:solidFill>
                <a:latin typeface="+mn-lt"/>
              </a:rPr>
              <a:t>Doplňující </a:t>
            </a:r>
            <a:r>
              <a:rPr lang="cs-CZ" sz="4400" b="1" dirty="0">
                <a:solidFill>
                  <a:schemeClr val="accent2"/>
                </a:solidFill>
                <a:latin typeface="+mn-lt"/>
              </a:rPr>
              <a:t>o</a:t>
            </a:r>
            <a:r>
              <a:rPr lang="cs-CZ" sz="4400" b="1" dirty="0" smtClean="0">
                <a:solidFill>
                  <a:schemeClr val="accent2"/>
                </a:solidFill>
                <a:latin typeface="+mn-lt"/>
              </a:rPr>
              <a:t>tázky vedoucího a oponenta DP</a:t>
            </a:r>
            <a:endParaRPr lang="en-US" sz="4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  </a:t>
            </a:r>
            <a:r>
              <a:rPr lang="en-US" dirty="0" err="1" smtClean="0"/>
              <a:t>Jaké</a:t>
            </a:r>
            <a:r>
              <a:rPr lang="en-US" dirty="0" smtClean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biologicky</a:t>
            </a:r>
            <a:r>
              <a:rPr lang="en-US" dirty="0"/>
              <a:t> </a:t>
            </a:r>
            <a:r>
              <a:rPr lang="en-US" dirty="0" err="1"/>
              <a:t>rozložitelného</a:t>
            </a:r>
            <a:r>
              <a:rPr lang="en-US" dirty="0"/>
              <a:t> </a:t>
            </a:r>
            <a:r>
              <a:rPr lang="en-US" dirty="0" err="1"/>
              <a:t>odpadu</a:t>
            </a:r>
            <a:r>
              <a:rPr lang="en-US" dirty="0"/>
              <a:t> je </a:t>
            </a:r>
            <a:r>
              <a:rPr lang="en-US" dirty="0" err="1"/>
              <a:t>ekonomicky</a:t>
            </a:r>
            <a:r>
              <a:rPr lang="en-US" dirty="0"/>
              <a:t> </a:t>
            </a:r>
            <a:r>
              <a:rPr lang="en-US" dirty="0" err="1"/>
              <a:t>výhodné</a:t>
            </a:r>
            <a:r>
              <a:rPr lang="en-US" dirty="0"/>
              <a:t> </a:t>
            </a:r>
            <a:r>
              <a:rPr lang="en-US" dirty="0" err="1"/>
              <a:t>zpracovat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jednom</a:t>
            </a:r>
            <a:r>
              <a:rPr lang="cs-CZ" dirty="0" smtClean="0"/>
              <a:t> </a:t>
            </a:r>
            <a:r>
              <a:rPr lang="en-US" dirty="0" err="1" smtClean="0"/>
              <a:t>místě</a:t>
            </a:r>
            <a:r>
              <a:rPr lang="en-US" dirty="0"/>
              <a:t>, </a:t>
            </a:r>
            <a:r>
              <a:rPr lang="en-US" dirty="0" err="1"/>
              <a:t>jakou</a:t>
            </a:r>
            <a:r>
              <a:rPr lang="en-US" dirty="0"/>
              <a:t> </a:t>
            </a:r>
            <a:r>
              <a:rPr lang="en-US" dirty="0" err="1"/>
              <a:t>současně</a:t>
            </a:r>
            <a:r>
              <a:rPr lang="en-US" dirty="0"/>
              <a:t> </a:t>
            </a:r>
            <a:r>
              <a:rPr lang="en-US" dirty="0" err="1"/>
              <a:t>využívanou</a:t>
            </a:r>
            <a:r>
              <a:rPr lang="en-US" dirty="0"/>
              <a:t> </a:t>
            </a:r>
            <a:r>
              <a:rPr lang="en-US" dirty="0" err="1"/>
              <a:t>technologií</a:t>
            </a:r>
            <a:r>
              <a:rPr lang="en-US" dirty="0"/>
              <a:t> a </a:t>
            </a:r>
            <a:r>
              <a:rPr lang="en-US" dirty="0" err="1"/>
              <a:t>proč</a:t>
            </a:r>
            <a:r>
              <a:rPr lang="en-US" dirty="0" smtClean="0"/>
              <a:t>?</a:t>
            </a: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  Jsou i další využitelné metody k nalezení optimálního místa svozu biologicky rozložitelného odpadu a jaké to jsou?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  </a:t>
            </a:r>
            <a:r>
              <a:rPr lang="en-US" dirty="0" smtClean="0"/>
              <a:t>Pro </a:t>
            </a:r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relevantních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 pro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práci</a:t>
            </a:r>
            <a:r>
              <a:rPr lang="en-US" dirty="0"/>
              <a:t> </a:t>
            </a:r>
            <a:r>
              <a:rPr lang="en-US" dirty="0" err="1"/>
              <a:t>jste</a:t>
            </a:r>
            <a:r>
              <a:rPr lang="en-US" dirty="0"/>
              <a:t> </a:t>
            </a:r>
            <a:r>
              <a:rPr lang="en-US" dirty="0" err="1"/>
              <a:t>vybraná</a:t>
            </a:r>
            <a:r>
              <a:rPr lang="en-US" dirty="0"/>
              <a:t> </a:t>
            </a:r>
            <a:r>
              <a:rPr lang="en-US" dirty="0" err="1"/>
              <a:t>města</a:t>
            </a:r>
            <a:r>
              <a:rPr lang="en-US" dirty="0"/>
              <a:t> a </a:t>
            </a:r>
            <a:r>
              <a:rPr lang="en-US" dirty="0" err="1"/>
              <a:t>obce</a:t>
            </a:r>
            <a:r>
              <a:rPr lang="en-US" dirty="0"/>
              <a:t> </a:t>
            </a:r>
            <a:r>
              <a:rPr lang="en-US" dirty="0" err="1"/>
              <a:t>oslovoval</a:t>
            </a:r>
            <a:r>
              <a:rPr lang="en-US" dirty="0"/>
              <a:t> </a:t>
            </a:r>
            <a:r>
              <a:rPr lang="en-US" dirty="0" err="1"/>
              <a:t>elektronicky</a:t>
            </a:r>
            <a:r>
              <a:rPr lang="en-US" dirty="0"/>
              <a:t>, </a:t>
            </a:r>
            <a:r>
              <a:rPr lang="en-US" dirty="0" err="1"/>
              <a:t>případně</a:t>
            </a:r>
            <a:r>
              <a:rPr lang="en-US" dirty="0"/>
              <a:t> </a:t>
            </a:r>
            <a:r>
              <a:rPr lang="en-US" dirty="0" err="1"/>
              <a:t>telefonem</a:t>
            </a:r>
            <a:r>
              <a:rPr lang="en-US" dirty="0"/>
              <a:t>. </a:t>
            </a:r>
            <a:r>
              <a:rPr lang="en-US" dirty="0" err="1"/>
              <a:t>Domníváte</a:t>
            </a:r>
            <a:r>
              <a:rPr lang="en-US" dirty="0"/>
              <a:t> se, </a:t>
            </a:r>
            <a:r>
              <a:rPr lang="en-US" dirty="0" err="1"/>
              <a:t>že</a:t>
            </a:r>
            <a:r>
              <a:rPr lang="en-US" dirty="0"/>
              <a:t> by </a:t>
            </a:r>
            <a:r>
              <a:rPr lang="en-US" dirty="0" err="1"/>
              <a:t>případný</a:t>
            </a:r>
            <a:r>
              <a:rPr lang="en-US" dirty="0"/>
              <a:t> </a:t>
            </a:r>
            <a:r>
              <a:rPr lang="en-US" dirty="0" err="1"/>
              <a:t>osobní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mohl</a:t>
            </a:r>
            <a:r>
              <a:rPr lang="en-US" dirty="0"/>
              <a:t> </a:t>
            </a:r>
            <a:r>
              <a:rPr lang="en-US" dirty="0" err="1"/>
              <a:t>přispět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zlepšení</a:t>
            </a:r>
            <a:r>
              <a:rPr lang="cs-CZ" dirty="0" smtClean="0"/>
              <a:t> </a:t>
            </a:r>
            <a:r>
              <a:rPr lang="en-US" dirty="0" err="1" smtClean="0"/>
              <a:t>spolupráce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umožnil</a:t>
            </a:r>
            <a:r>
              <a:rPr lang="en-US" dirty="0"/>
              <a:t> </a:t>
            </a:r>
            <a:r>
              <a:rPr lang="en-US" dirty="0" err="1"/>
              <a:t>získat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 smtClean="0"/>
              <a:t>?</a:t>
            </a: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  Krátce porovnejte obě použité metody, čím se liší, jaké jsou jejich klady a zápory</a:t>
            </a:r>
            <a:r>
              <a:rPr lang="cs-CZ" dirty="0" smtClean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  V práci zmiňujete základní způsoby nakládání s komunálními odpady v ČR (graf </a:t>
            </a:r>
            <a:r>
              <a:rPr lang="cs-CZ" dirty="0" smtClean="0"/>
              <a:t>7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na str. 36</a:t>
            </a:r>
            <a:r>
              <a:rPr lang="cs-CZ" dirty="0" smtClean="0"/>
              <a:t>), jaký </a:t>
            </a:r>
            <a:r>
              <a:rPr lang="cs-CZ" dirty="0"/>
              <a:t>je váš názor na jednotlivé možnosti? Podíl kompostování sice roste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ale stále je </a:t>
            </a:r>
            <a:r>
              <a:rPr lang="cs-CZ" dirty="0" smtClean="0"/>
              <a:t>relativně nízký</a:t>
            </a:r>
            <a:r>
              <a:rPr lang="cs-CZ" dirty="0"/>
              <a:t>, čím byste tuto oblast podpořil?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64EB-BEF7-44A5-A59B-BC434ABF222A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Vysoká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 </a:t>
            </a:r>
            <a:r>
              <a:rPr lang="en-US" dirty="0" err="1" smtClean="0"/>
              <a:t>technická</a:t>
            </a:r>
            <a:r>
              <a:rPr lang="en-US" dirty="0" smtClean="0"/>
              <a:t> a </a:t>
            </a:r>
            <a:r>
              <a:rPr lang="en-US" dirty="0" err="1" smtClean="0"/>
              <a:t>ekonomická</a:t>
            </a:r>
            <a:r>
              <a:rPr lang="en-US" dirty="0" smtClean="0"/>
              <a:t> v </a:t>
            </a:r>
            <a:r>
              <a:rPr lang="en-US" dirty="0" err="1" smtClean="0"/>
              <a:t>Českých</a:t>
            </a:r>
            <a:r>
              <a:rPr lang="en-US" dirty="0" smtClean="0"/>
              <a:t> </a:t>
            </a:r>
            <a:r>
              <a:rPr lang="en-US" dirty="0" err="1" smtClean="0"/>
              <a:t>Budějovicích</a:t>
            </a:r>
            <a:r>
              <a:rPr lang="en-US" dirty="0" smtClean="0"/>
              <a:t> | </a:t>
            </a:r>
            <a:r>
              <a:rPr lang="en-US" dirty="0" err="1" smtClean="0"/>
              <a:t>Červen</a:t>
            </a:r>
            <a:r>
              <a:rPr lang="en-US" dirty="0" smtClean="0"/>
              <a:t> 2020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54480" y="3343598"/>
            <a:ext cx="9144001" cy="0"/>
          </a:xfrm>
          <a:prstGeom prst="line">
            <a:avLst/>
          </a:prstGeom>
          <a:ln w="63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889" y="4310506"/>
            <a:ext cx="2367893" cy="19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642</Words>
  <Application>Microsoft Office PowerPoint</Application>
  <PresentationFormat>Widescreen</PresentationFormat>
  <Paragraphs>76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Courier New</vt:lpstr>
      <vt:lpstr>Retrospect</vt:lpstr>
      <vt:lpstr>Zpracování kompostovatelného komunálního odpadu v Jihočeském kraji  Diplomová práce</vt:lpstr>
      <vt:lpstr>Úvod a motivace</vt:lpstr>
      <vt:lpstr>Cíle práce</vt:lpstr>
      <vt:lpstr>Metodika aplikační části práce</vt:lpstr>
      <vt:lpstr>Výsledky práce</vt:lpstr>
      <vt:lpstr>Závěr a diskuze práce</vt:lpstr>
      <vt:lpstr>Děkuji za pozornost!</vt:lpstr>
      <vt:lpstr>Doplňující otázky vedoucího a oponenta DP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kompostovatelného komunálního odpadu v Jihočeském kraji  Diplomová práce</dc:title>
  <dc:creator>Koller Daniel (PS-AM/ESS3)</dc:creator>
  <cp:lastModifiedBy>Koller Daniel (PS-AM/ESS3)</cp:lastModifiedBy>
  <cp:revision>32</cp:revision>
  <dcterms:created xsi:type="dcterms:W3CDTF">2020-06-05T18:19:18Z</dcterms:created>
  <dcterms:modified xsi:type="dcterms:W3CDTF">2020-06-09T20:27:13Z</dcterms:modified>
</cp:coreProperties>
</file>