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9" r:id="rId3"/>
    <p:sldId id="296" r:id="rId4"/>
    <p:sldId id="261" r:id="rId5"/>
    <p:sldId id="267" r:id="rId6"/>
    <p:sldId id="263" r:id="rId7"/>
    <p:sldId id="265" r:id="rId8"/>
    <p:sldId id="293" r:id="rId9"/>
    <p:sldId id="294" r:id="rId10"/>
    <p:sldId id="272" r:id="rId11"/>
    <p:sldId id="284" r:id="rId12"/>
    <p:sldId id="285" r:id="rId13"/>
    <p:sldId id="288" r:id="rId14"/>
    <p:sldId id="286" r:id="rId15"/>
    <p:sldId id="289" r:id="rId16"/>
    <p:sldId id="287" r:id="rId17"/>
    <p:sldId id="290" r:id="rId18"/>
    <p:sldId id="271" r:id="rId19"/>
    <p:sldId id="279" r:id="rId20"/>
    <p:sldId id="280" r:id="rId21"/>
    <p:sldId id="283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ambria Math" panose="02040503050406030204" pitchFamily="18" charset="0"/>
      <p:regular r:id="rId30"/>
    </p:embeddedFont>
    <p:embeddedFont>
      <p:font typeface="Raleway ExtraBold" panose="020B0903030101060003" pitchFamily="34" charset="0"/>
      <p:bold r:id="rId31"/>
      <p:italic r:id="rId32"/>
      <p:boldItalic r:id="rId33"/>
    </p:embeddedFont>
    <p:embeddedFont>
      <p:font typeface="Raleway Light" panose="020B04030301010600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A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942C42-F2BE-42CD-BB7D-6DA747AA6930}">
  <a:tblStyle styleId="{B8942C42-F2BE-42CD-BB7D-6DA747AA69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větlý sty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 autoAdjust="0"/>
    <p:restoredTop sz="94671"/>
  </p:normalViewPr>
  <p:slideViewPr>
    <p:cSldViewPr snapToGrid="0" snapToObjects="1">
      <p:cViewPr varScale="1">
        <p:scale>
          <a:sx n="153" d="100"/>
          <a:sy n="153" d="100"/>
        </p:scale>
        <p:origin x="1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926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3740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811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25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96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677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99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07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08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89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19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70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B6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B6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434343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85800" y="2726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85800" y="38306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B600"/>
                </a:solidFill>
              </a:defRPr>
            </a:lvl1pPr>
            <a:lvl2pPr lvl="1">
              <a:buNone/>
              <a:defRPr>
                <a:solidFill>
                  <a:srgbClr val="FFB600"/>
                </a:solidFill>
              </a:defRPr>
            </a:lvl2pPr>
            <a:lvl3pPr lvl="2">
              <a:buNone/>
              <a:defRPr>
                <a:solidFill>
                  <a:srgbClr val="FFB600"/>
                </a:solidFill>
              </a:defRPr>
            </a:lvl3pPr>
            <a:lvl4pPr lvl="3">
              <a:buNone/>
              <a:defRPr>
                <a:solidFill>
                  <a:srgbClr val="FFB600"/>
                </a:solidFill>
              </a:defRPr>
            </a:lvl4pPr>
            <a:lvl5pPr lvl="4">
              <a:buNone/>
              <a:defRPr>
                <a:solidFill>
                  <a:srgbClr val="FFB600"/>
                </a:solidFill>
              </a:defRPr>
            </a:lvl5pPr>
            <a:lvl6pPr lvl="5">
              <a:buNone/>
              <a:defRPr>
                <a:solidFill>
                  <a:srgbClr val="FFB600"/>
                </a:solidFill>
              </a:defRPr>
            </a:lvl6pPr>
            <a:lvl7pPr lvl="6">
              <a:buNone/>
              <a:defRPr>
                <a:solidFill>
                  <a:srgbClr val="FFB600"/>
                </a:solidFill>
              </a:defRPr>
            </a:lvl7pPr>
            <a:lvl8pPr lvl="7">
              <a:buNone/>
              <a:defRPr>
                <a:solidFill>
                  <a:srgbClr val="FFB600"/>
                </a:solidFill>
              </a:defRPr>
            </a:lvl8pPr>
            <a:lvl9pPr lvl="8">
              <a:buNone/>
              <a:defRPr>
                <a:solidFill>
                  <a:srgbClr val="FFB600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Shape 4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rgbClr val="FFB6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Shape 5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B6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22000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78687" y="1887378"/>
            <a:ext cx="3543300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01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>
              <a:buNone/>
              <a:defRPr sz="1300">
                <a:solidFill>
                  <a:srgbClr val="FFB6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  <p:sldLayoutId id="2147483657" r:id="rId6"/>
    <p:sldLayoutId id="214748365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0">
            <a:alpha val="87000"/>
          </a:srgbClr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594747" y="-432262"/>
            <a:ext cx="8042565" cy="364928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cs-CZ" sz="4800" dirty="0"/>
              <a:t>Zefektivnění logistického procesu zpracování </a:t>
            </a:r>
            <a:r>
              <a:rPr lang="cs-CZ" sz="4800" dirty="0">
                <a:solidFill>
                  <a:schemeClr val="accent2">
                    <a:lumMod val="50000"/>
                  </a:schemeClr>
                </a:solidFill>
              </a:rPr>
              <a:t>balíkových zásilek</a:t>
            </a:r>
          </a:p>
        </p:txBody>
      </p:sp>
      <p:sp>
        <p:nvSpPr>
          <p:cNvPr id="11" name="Shape 81">
            <a:extLst>
              <a:ext uri="{FF2B5EF4-FFF2-40B4-BE49-F238E27FC236}">
                <a16:creationId xmlns:a16="http://schemas.microsoft.com/office/drawing/2014/main" id="{B70F1894-9AE4-EC43-87C0-065E07D3DD04}"/>
              </a:ext>
            </a:extLst>
          </p:cNvPr>
          <p:cNvSpPr txBox="1">
            <a:spLocks/>
          </p:cNvSpPr>
          <p:nvPr/>
        </p:nvSpPr>
        <p:spPr>
          <a:xfrm>
            <a:off x="528246" y="3655522"/>
            <a:ext cx="5436524" cy="1305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Font typeface="Raleway Light"/>
              <a:buNone/>
            </a:pPr>
            <a:r>
              <a:rPr lang="en" sz="1600" dirty="0"/>
              <a:t>Autor:</a:t>
            </a:r>
            <a:r>
              <a:rPr lang="en" sz="1600" b="1" dirty="0"/>
              <a:t> </a:t>
            </a:r>
            <a:r>
              <a:rPr lang="en" sz="1600" dirty="0">
                <a:latin typeface="Raleway ExtraBold" panose="020B0403030101060003" pitchFamily="34" charset="0"/>
              </a:rPr>
              <a:t>Bc. Nikola Pragerová</a:t>
            </a:r>
          </a:p>
          <a:p>
            <a:pPr marL="0" indent="0">
              <a:buClr>
                <a:schemeClr val="dk1"/>
              </a:buClr>
              <a:buSzPts val="1100"/>
              <a:buFont typeface="Raleway Light"/>
              <a:buNone/>
            </a:pPr>
            <a:r>
              <a:rPr lang="cs-CZ" sz="1600" dirty="0"/>
              <a:t>Vedoucí práce: </a:t>
            </a:r>
            <a:r>
              <a:rPr lang="cs-CZ" sz="1600" b="1" dirty="0"/>
              <a:t>doc. Ing. Rudolf Kampf, PhD.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cs-CZ" sz="1600" dirty="0"/>
              <a:t>Oponent práce: </a:t>
            </a:r>
            <a:r>
              <a:rPr lang="cs-CZ" sz="1600" b="1" dirty="0"/>
              <a:t>prof. Ing. Václav Cempírek, Ph.D.</a:t>
            </a:r>
          </a:p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35724" y="568449"/>
            <a:ext cx="7868676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Zhodnocení navrhnutého </a:t>
            </a:r>
            <a:r>
              <a:rPr lang="cs-CZ" dirty="0">
                <a:solidFill>
                  <a:srgbClr val="FFB600"/>
                </a:solidFill>
              </a:rPr>
              <a:t>řešení</a:t>
            </a:r>
          </a:p>
        </p:txBody>
      </p:sp>
      <p:sp>
        <p:nvSpPr>
          <p:cNvPr id="255" name="Shape 255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1163327" y="2947750"/>
            <a:ext cx="594300" cy="48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1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8" name="Shape 258"/>
          <p:cNvSpPr txBox="1"/>
          <p:nvPr/>
        </p:nvSpPr>
        <p:spPr>
          <a:xfrm>
            <a:off x="594485" y="3657600"/>
            <a:ext cx="2034559" cy="7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FFC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Stanovení časové úspory</a:t>
            </a:r>
          </a:p>
        </p:txBody>
      </p:sp>
      <p:sp>
        <p:nvSpPr>
          <p:cNvPr id="260" name="Shape 260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1" name="Shape 261"/>
          <p:cNvSpPr txBox="1"/>
          <p:nvPr/>
        </p:nvSpPr>
        <p:spPr>
          <a:xfrm>
            <a:off x="2710863" y="3945525"/>
            <a:ext cx="1988727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Stanovení kapacity skladu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3268264" y="2950893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2</a:t>
            </a:r>
            <a:endParaRPr sz="8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5" name="Shape 265"/>
          <p:cNvSpPr txBox="1"/>
          <p:nvPr/>
        </p:nvSpPr>
        <p:spPr>
          <a:xfrm>
            <a:off x="4781408" y="3949888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Personální úspora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5424948" y="2935150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3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6859342" y="3943841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Prostá doba návratnosti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495492" y="2947750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4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337175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75" name="Shape 27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372513" y="553263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Stanovení </a:t>
            </a:r>
            <a:r>
              <a:rPr lang="cs-CZ" sz="3600" dirty="0">
                <a:solidFill>
                  <a:srgbClr val="FFB600"/>
                </a:solidFill>
              </a:rPr>
              <a:t>časové úspory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208" name="Shape 20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96E1616-DEDB-2943-AEC0-0F67283A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744482"/>
              </p:ext>
            </p:extLst>
          </p:nvPr>
        </p:nvGraphicFramePr>
        <p:xfrm>
          <a:off x="725999" y="1906661"/>
          <a:ext cx="7727014" cy="2051738"/>
        </p:xfrm>
        <a:graphic>
          <a:graphicData uri="http://schemas.openxmlformats.org/drawingml/2006/table">
            <a:tbl>
              <a:tblPr firstRow="1" firstCol="1" bandRow="1"/>
              <a:tblGrid>
                <a:gridCol w="1144966">
                  <a:extLst>
                    <a:ext uri="{9D8B030D-6E8A-4147-A177-3AD203B41FA5}">
                      <a16:colId xmlns:a16="http://schemas.microsoft.com/office/drawing/2014/main" val="146569707"/>
                    </a:ext>
                  </a:extLst>
                </a:gridCol>
                <a:gridCol w="1094364">
                  <a:extLst>
                    <a:ext uri="{9D8B030D-6E8A-4147-A177-3AD203B41FA5}">
                      <a16:colId xmlns:a16="http://schemas.microsoft.com/office/drawing/2014/main" val="664109122"/>
                    </a:ext>
                  </a:extLst>
                </a:gridCol>
                <a:gridCol w="1311878">
                  <a:extLst>
                    <a:ext uri="{9D8B030D-6E8A-4147-A177-3AD203B41FA5}">
                      <a16:colId xmlns:a16="http://schemas.microsoft.com/office/drawing/2014/main" val="3854911766"/>
                    </a:ext>
                  </a:extLst>
                </a:gridCol>
                <a:gridCol w="1311878">
                  <a:extLst>
                    <a:ext uri="{9D8B030D-6E8A-4147-A177-3AD203B41FA5}">
                      <a16:colId xmlns:a16="http://schemas.microsoft.com/office/drawing/2014/main" val="1051496339"/>
                    </a:ext>
                  </a:extLst>
                </a:gridCol>
                <a:gridCol w="1431964">
                  <a:extLst>
                    <a:ext uri="{9D8B030D-6E8A-4147-A177-3AD203B41FA5}">
                      <a16:colId xmlns:a16="http://schemas.microsoft.com/office/drawing/2014/main" val="3101222107"/>
                    </a:ext>
                  </a:extLst>
                </a:gridCol>
                <a:gridCol w="1431964">
                  <a:extLst>
                    <a:ext uri="{9D8B030D-6E8A-4147-A177-3AD203B41FA5}">
                      <a16:colId xmlns:a16="http://schemas.microsoft.com/office/drawing/2014/main" val="82307776"/>
                    </a:ext>
                  </a:extLst>
                </a:gridCol>
              </a:tblGrid>
              <a:tr h="4366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Popis procesu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Současný stav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Navrhovaný stav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Časová úspora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12759"/>
                  </a:ext>
                </a:extLst>
              </a:tr>
              <a:tr h="4366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čas [min]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ks/min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čas [min]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ks/min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[min]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7582471"/>
                  </a:ext>
                </a:extLst>
              </a:tr>
              <a:tr h="43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Výdej zásilek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2,67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1,67</a:t>
                      </a:r>
                      <a:endParaRPr lang="cs-CZ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172273"/>
                  </a:ext>
                </a:extLst>
              </a:tr>
              <a:tr h="436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Příjem zásilek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3,10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89,7</a:t>
                      </a: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  <a:endParaRPr lang="cs-CZ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046719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1A7A609-491C-FF42-9DB9-0FD4EA3F4C5F}"/>
              </a:ext>
            </a:extLst>
          </p:cNvPr>
          <p:cNvSpPr txBox="1"/>
          <p:nvPr/>
        </p:nvSpPr>
        <p:spPr>
          <a:xfrm>
            <a:off x="843088" y="1365460"/>
            <a:ext cx="316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Výdej a příjem zásilek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EB9CFF-E9CB-FD40-89AD-014DE4E37633}"/>
              </a:ext>
            </a:extLst>
          </p:cNvPr>
          <p:cNvSpPr txBox="1"/>
          <p:nvPr/>
        </p:nvSpPr>
        <p:spPr>
          <a:xfrm>
            <a:off x="843087" y="4130269"/>
            <a:ext cx="7492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Ostatní činnosti - ranní přejímka zásilek  </a:t>
            </a:r>
            <a:r>
              <a:rPr lang="cs-CZ" sz="1800" dirty="0">
                <a:solidFill>
                  <a:srgbClr val="FFC000"/>
                </a:solidFill>
              </a:rPr>
              <a:t>	 </a:t>
            </a:r>
            <a:r>
              <a:rPr lang="cs-CZ" sz="1800" dirty="0">
                <a:solidFill>
                  <a:schemeClr val="accent2"/>
                </a:solidFill>
              </a:rPr>
              <a:t>42,9 minut</a:t>
            </a:r>
            <a:r>
              <a:rPr lang="cs-CZ" sz="2400" dirty="0">
                <a:solidFill>
                  <a:schemeClr val="accent2"/>
                </a:solidFill>
              </a:rPr>
              <a:t> </a:t>
            </a:r>
            <a:endParaRPr lang="cs-CZ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9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35724" y="568449"/>
            <a:ext cx="7868676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Zhodnocení navrhnutého </a:t>
            </a:r>
            <a:r>
              <a:rPr lang="cs-CZ" dirty="0">
                <a:solidFill>
                  <a:srgbClr val="FFB600"/>
                </a:solidFill>
              </a:rPr>
              <a:t>řešení</a:t>
            </a:r>
          </a:p>
        </p:txBody>
      </p:sp>
      <p:sp>
        <p:nvSpPr>
          <p:cNvPr id="255" name="Shape 255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1163327" y="2947750"/>
            <a:ext cx="594300" cy="48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1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3268264" y="2950893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2</a:t>
            </a:r>
            <a:endParaRPr sz="8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424948" y="2935150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3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9" name="Shape 269"/>
          <p:cNvSpPr txBox="1"/>
          <p:nvPr/>
        </p:nvSpPr>
        <p:spPr>
          <a:xfrm>
            <a:off x="6859342" y="3943841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Prostá doba návratnosti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495492" y="2947750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4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337175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75" name="Shape 27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Shape 258">
            <a:extLst>
              <a:ext uri="{FF2B5EF4-FFF2-40B4-BE49-F238E27FC236}">
                <a16:creationId xmlns:a16="http://schemas.microsoft.com/office/drawing/2014/main" id="{29A41E62-B14F-A843-836C-0A9983DCDBDA}"/>
              </a:ext>
            </a:extLst>
          </p:cNvPr>
          <p:cNvSpPr txBox="1"/>
          <p:nvPr/>
        </p:nvSpPr>
        <p:spPr>
          <a:xfrm>
            <a:off x="491888" y="3655916"/>
            <a:ext cx="2034559" cy="7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Stanovení časové úspory</a:t>
            </a:r>
          </a:p>
        </p:txBody>
      </p:sp>
      <p:sp>
        <p:nvSpPr>
          <p:cNvPr id="24" name="Shape 261">
            <a:extLst>
              <a:ext uri="{FF2B5EF4-FFF2-40B4-BE49-F238E27FC236}">
                <a16:creationId xmlns:a16="http://schemas.microsoft.com/office/drawing/2014/main" id="{A45C1EEF-D6D3-9B42-AC7F-CE54AF051E7F}"/>
              </a:ext>
            </a:extLst>
          </p:cNvPr>
          <p:cNvSpPr txBox="1"/>
          <p:nvPr/>
        </p:nvSpPr>
        <p:spPr>
          <a:xfrm>
            <a:off x="2710863" y="3945525"/>
            <a:ext cx="1988727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FFC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Stanovení kapacity skladu</a:t>
            </a:r>
          </a:p>
        </p:txBody>
      </p:sp>
      <p:sp>
        <p:nvSpPr>
          <p:cNvPr id="25" name="Shape 265">
            <a:extLst>
              <a:ext uri="{FF2B5EF4-FFF2-40B4-BE49-F238E27FC236}">
                <a16:creationId xmlns:a16="http://schemas.microsoft.com/office/drawing/2014/main" id="{AFC5BD47-E0F2-544C-BAC0-142044480D8D}"/>
              </a:ext>
            </a:extLst>
          </p:cNvPr>
          <p:cNvSpPr txBox="1"/>
          <p:nvPr/>
        </p:nvSpPr>
        <p:spPr>
          <a:xfrm>
            <a:off x="4781408" y="3949888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Personální úspora</a:t>
            </a:r>
          </a:p>
        </p:txBody>
      </p:sp>
    </p:spTree>
    <p:extLst>
      <p:ext uri="{BB962C8B-B14F-4D97-AF65-F5344CB8AC3E}">
        <p14:creationId xmlns:p14="http://schemas.microsoft.com/office/powerpoint/2010/main" val="373099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222974" y="791798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Stanovení </a:t>
            </a:r>
            <a:r>
              <a:rPr lang="cs-CZ" sz="3600" dirty="0">
                <a:solidFill>
                  <a:srgbClr val="FFB600"/>
                </a:solidFill>
              </a:rPr>
              <a:t>kapacity skladu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8089119" y="319162"/>
            <a:ext cx="728350" cy="743348"/>
            <a:chOff x="3955900" y="2984500"/>
            <a:chExt cx="414000" cy="422525"/>
          </a:xfrm>
        </p:grpSpPr>
        <p:sp>
          <p:nvSpPr>
            <p:cNvPr id="208" name="Shape 208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6498D3C-9162-8747-9CCC-CCC8E1A90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516192"/>
              </p:ext>
            </p:extLst>
          </p:nvPr>
        </p:nvGraphicFramePr>
        <p:xfrm>
          <a:off x="1095653" y="1979113"/>
          <a:ext cx="7057900" cy="1515482"/>
        </p:xfrm>
        <a:graphic>
          <a:graphicData uri="http://schemas.openxmlformats.org/drawingml/2006/table">
            <a:tbl>
              <a:tblPr firstRow="1" bandRow="1">
                <a:tableStyleId>{B8942C42-F2BE-42CD-BB7D-6DA747AA6930}</a:tableStyleId>
              </a:tblPr>
              <a:tblGrid>
                <a:gridCol w="1764475">
                  <a:extLst>
                    <a:ext uri="{9D8B030D-6E8A-4147-A177-3AD203B41FA5}">
                      <a16:colId xmlns:a16="http://schemas.microsoft.com/office/drawing/2014/main" val="1912416727"/>
                    </a:ext>
                  </a:extLst>
                </a:gridCol>
                <a:gridCol w="1764475">
                  <a:extLst>
                    <a:ext uri="{9D8B030D-6E8A-4147-A177-3AD203B41FA5}">
                      <a16:colId xmlns:a16="http://schemas.microsoft.com/office/drawing/2014/main" val="214521045"/>
                    </a:ext>
                  </a:extLst>
                </a:gridCol>
                <a:gridCol w="1764475">
                  <a:extLst>
                    <a:ext uri="{9D8B030D-6E8A-4147-A177-3AD203B41FA5}">
                      <a16:colId xmlns:a16="http://schemas.microsoft.com/office/drawing/2014/main" val="2280411418"/>
                    </a:ext>
                  </a:extLst>
                </a:gridCol>
                <a:gridCol w="1764475">
                  <a:extLst>
                    <a:ext uri="{9D8B030D-6E8A-4147-A177-3AD203B41FA5}">
                      <a16:colId xmlns:a16="http://schemas.microsoft.com/office/drawing/2014/main" val="1144265860"/>
                    </a:ext>
                  </a:extLst>
                </a:gridCol>
              </a:tblGrid>
              <a:tr h="412203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Popis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Současný stav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Navrhovaný stav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tx1"/>
                          </a:solidFill>
                        </a:rPr>
                        <a:t>Navýšení 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5282"/>
                  </a:ext>
                </a:extLst>
              </a:tr>
              <a:tr h="551389">
                <a:tc>
                  <a:txBody>
                    <a:bodyPr/>
                    <a:lstStyle/>
                    <a:p>
                      <a:r>
                        <a:rPr lang="cs-CZ" dirty="0"/>
                        <a:t>Celkový objem skladu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 m</a:t>
                      </a:r>
                      <a:r>
                        <a:rPr lang="cs-CZ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 m</a:t>
                      </a:r>
                      <a:r>
                        <a:rPr lang="cs-CZ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39 m</a:t>
                      </a:r>
                      <a:r>
                        <a:rPr lang="cs-CZ" baseline="30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748394"/>
                  </a:ext>
                </a:extLst>
              </a:tr>
              <a:tr h="551890">
                <a:tc>
                  <a:txBody>
                    <a:bodyPr/>
                    <a:lstStyle/>
                    <a:p>
                      <a:r>
                        <a:rPr lang="cs-CZ" dirty="0"/>
                        <a:t>Volné skladovací prostory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40 %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 19 %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96330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4FA5781F-9C09-6749-9A57-D29C7942B1F2}"/>
              </a:ext>
            </a:extLst>
          </p:cNvPr>
          <p:cNvSpPr txBox="1"/>
          <p:nvPr/>
        </p:nvSpPr>
        <p:spPr>
          <a:xfrm>
            <a:off x="1095653" y="3643951"/>
            <a:ext cx="5156291" cy="87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Snazší manipulace se zásilkami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/>
                </a:solidFill>
              </a:rPr>
              <a:t>Kapacitní rezerva – přídavné mobilní regály</a:t>
            </a:r>
          </a:p>
        </p:txBody>
      </p:sp>
    </p:spTree>
    <p:extLst>
      <p:ext uri="{BB962C8B-B14F-4D97-AF65-F5344CB8AC3E}">
        <p14:creationId xmlns:p14="http://schemas.microsoft.com/office/powerpoint/2010/main" val="330040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35724" y="568449"/>
            <a:ext cx="7868676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Zhodnocení navrhnutého </a:t>
            </a:r>
            <a:r>
              <a:rPr lang="cs-CZ" dirty="0">
                <a:solidFill>
                  <a:srgbClr val="FFB600"/>
                </a:solidFill>
              </a:rPr>
              <a:t>řešení</a:t>
            </a:r>
          </a:p>
        </p:txBody>
      </p:sp>
      <p:sp>
        <p:nvSpPr>
          <p:cNvPr id="255" name="Shape 255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1163327" y="2947750"/>
            <a:ext cx="594300" cy="48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1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3268264" y="2950893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2</a:t>
            </a:r>
            <a:endParaRPr sz="8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424948" y="2935150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3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7495492" y="2947750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4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75" name="Shape 27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hape 255">
            <a:extLst>
              <a:ext uri="{FF2B5EF4-FFF2-40B4-BE49-F238E27FC236}">
                <a16:creationId xmlns:a16="http://schemas.microsoft.com/office/drawing/2014/main" id="{3667B8C6-D206-F540-95FF-E5E61E2BCBFE}"/>
              </a:ext>
            </a:extLst>
          </p:cNvPr>
          <p:cNvSpPr/>
          <p:nvPr/>
        </p:nvSpPr>
        <p:spPr>
          <a:xfrm>
            <a:off x="4254746" y="3242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" name="Shape 269">
            <a:extLst>
              <a:ext uri="{FF2B5EF4-FFF2-40B4-BE49-F238E27FC236}">
                <a16:creationId xmlns:a16="http://schemas.microsoft.com/office/drawing/2014/main" id="{7142F0A1-45FB-394D-AC82-DD2F73D0AF4C}"/>
              </a:ext>
            </a:extLst>
          </p:cNvPr>
          <p:cNvSpPr txBox="1"/>
          <p:nvPr/>
        </p:nvSpPr>
        <p:spPr>
          <a:xfrm>
            <a:off x="6859342" y="3943841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Prostá doba návratnosti</a:t>
            </a:r>
          </a:p>
        </p:txBody>
      </p:sp>
      <p:sp>
        <p:nvSpPr>
          <p:cNvPr id="23" name="Shape 258">
            <a:extLst>
              <a:ext uri="{FF2B5EF4-FFF2-40B4-BE49-F238E27FC236}">
                <a16:creationId xmlns:a16="http://schemas.microsoft.com/office/drawing/2014/main" id="{FDF84A83-AE65-C842-8609-4478E07D2064}"/>
              </a:ext>
            </a:extLst>
          </p:cNvPr>
          <p:cNvSpPr txBox="1"/>
          <p:nvPr/>
        </p:nvSpPr>
        <p:spPr>
          <a:xfrm>
            <a:off x="491888" y="3655916"/>
            <a:ext cx="2034559" cy="7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Stanovení časové úspory</a:t>
            </a:r>
          </a:p>
        </p:txBody>
      </p:sp>
      <p:sp>
        <p:nvSpPr>
          <p:cNvPr id="24" name="Shape 261">
            <a:extLst>
              <a:ext uri="{FF2B5EF4-FFF2-40B4-BE49-F238E27FC236}">
                <a16:creationId xmlns:a16="http://schemas.microsoft.com/office/drawing/2014/main" id="{E55BB992-76EE-3848-91CD-95BDBD81258A}"/>
              </a:ext>
            </a:extLst>
          </p:cNvPr>
          <p:cNvSpPr txBox="1"/>
          <p:nvPr/>
        </p:nvSpPr>
        <p:spPr>
          <a:xfrm>
            <a:off x="2710863" y="3945525"/>
            <a:ext cx="1988727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Stanovení kapacity skladu</a:t>
            </a:r>
          </a:p>
        </p:txBody>
      </p:sp>
      <p:sp>
        <p:nvSpPr>
          <p:cNvPr id="25" name="Shape 265">
            <a:extLst>
              <a:ext uri="{FF2B5EF4-FFF2-40B4-BE49-F238E27FC236}">
                <a16:creationId xmlns:a16="http://schemas.microsoft.com/office/drawing/2014/main" id="{6C43B2DF-F120-3F4A-BF33-3C94E7D2BAB0}"/>
              </a:ext>
            </a:extLst>
          </p:cNvPr>
          <p:cNvSpPr txBox="1"/>
          <p:nvPr/>
        </p:nvSpPr>
        <p:spPr>
          <a:xfrm>
            <a:off x="4781408" y="3949888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FFC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Personální úspora</a:t>
            </a:r>
          </a:p>
        </p:txBody>
      </p:sp>
    </p:spTree>
    <p:extLst>
      <p:ext uri="{BB962C8B-B14F-4D97-AF65-F5344CB8AC3E}">
        <p14:creationId xmlns:p14="http://schemas.microsoft.com/office/powerpoint/2010/main" val="238260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Personální </a:t>
            </a:r>
            <a:r>
              <a:rPr lang="cs-CZ" sz="3600" dirty="0">
                <a:solidFill>
                  <a:srgbClr val="FFC000"/>
                </a:solidFill>
              </a:rPr>
              <a:t>úspora</a:t>
            </a:r>
          </a:p>
        </p:txBody>
      </p:sp>
      <p:sp>
        <p:nvSpPr>
          <p:cNvPr id="14" name="Shape 555">
            <a:extLst>
              <a:ext uri="{FF2B5EF4-FFF2-40B4-BE49-F238E27FC236}">
                <a16:creationId xmlns:a16="http://schemas.microsoft.com/office/drawing/2014/main" id="{E474E400-0CDD-864C-AD25-6DF118095296}"/>
              </a:ext>
            </a:extLst>
          </p:cNvPr>
          <p:cNvSpPr/>
          <p:nvPr/>
        </p:nvSpPr>
        <p:spPr>
          <a:xfrm>
            <a:off x="8006761" y="285488"/>
            <a:ext cx="888761" cy="786509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B47A638-2B0A-8D4F-BE9D-0B74BB6662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611901"/>
              </p:ext>
            </p:extLst>
          </p:nvPr>
        </p:nvGraphicFramePr>
        <p:xfrm>
          <a:off x="955018" y="1908810"/>
          <a:ext cx="7360763" cy="1340982"/>
        </p:xfrm>
        <a:graphic>
          <a:graphicData uri="http://schemas.openxmlformats.org/drawingml/2006/table">
            <a:tbl>
              <a:tblPr firstRow="1" firstCol="1" bandRow="1">
                <a:tableStyleId>{B8942C42-F2BE-42CD-BB7D-6DA747AA6930}</a:tableStyleId>
              </a:tblPr>
              <a:tblGrid>
                <a:gridCol w="2756866">
                  <a:extLst>
                    <a:ext uri="{9D8B030D-6E8A-4147-A177-3AD203B41FA5}">
                      <a16:colId xmlns:a16="http://schemas.microsoft.com/office/drawing/2014/main" val="639759892"/>
                    </a:ext>
                  </a:extLst>
                </a:gridCol>
                <a:gridCol w="2150047">
                  <a:extLst>
                    <a:ext uri="{9D8B030D-6E8A-4147-A177-3AD203B41FA5}">
                      <a16:colId xmlns:a16="http://schemas.microsoft.com/office/drawing/2014/main" val="1327672891"/>
                    </a:ext>
                  </a:extLst>
                </a:gridCol>
                <a:gridCol w="2453850">
                  <a:extLst>
                    <a:ext uri="{9D8B030D-6E8A-4147-A177-3AD203B41FA5}">
                      <a16:colId xmlns:a16="http://schemas.microsoft.com/office/drawing/2014/main" val="2815610094"/>
                    </a:ext>
                  </a:extLst>
                </a:gridCol>
              </a:tblGrid>
              <a:tr h="3622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Popis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Současný stav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Navrhovaný stav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619975"/>
                  </a:ext>
                </a:extLst>
              </a:tr>
              <a:tr h="3821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Počet zaměstnanců za směnu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 HPP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 HPP + 1x DPČ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8103694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Měsíční mzdové náklady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55 208 Kč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35 912 Kč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542667"/>
                  </a:ext>
                </a:extLst>
              </a:tr>
              <a:tr h="2983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Měsíční úspora za mzdy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2"/>
                          </a:solidFill>
                          <a:effectLst/>
                        </a:rPr>
                        <a:t>19 296 Kč</a:t>
                      </a:r>
                      <a:endParaRPr lang="cs-CZ" sz="14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8811481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51BA614F-F3FC-DE4E-B731-2F6123CD5BFB}"/>
              </a:ext>
            </a:extLst>
          </p:cNvPr>
          <p:cNvSpPr txBox="1"/>
          <p:nvPr/>
        </p:nvSpPr>
        <p:spPr>
          <a:xfrm>
            <a:off x="789924" y="4080441"/>
            <a:ext cx="7492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Ostatní úspory nákladů – zaměstnanecké výhody</a:t>
            </a:r>
            <a:endParaRPr lang="cs-CZ" sz="1600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EB7A703-C86A-8145-ABC8-BECBA2055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573071"/>
              </p:ext>
            </p:extLst>
          </p:nvPr>
        </p:nvGraphicFramePr>
        <p:xfrm>
          <a:off x="921999" y="3490983"/>
          <a:ext cx="7426800" cy="348266"/>
        </p:xfrm>
        <a:graphic>
          <a:graphicData uri="http://schemas.openxmlformats.org/drawingml/2006/table">
            <a:tbl>
              <a:tblPr firstRow="1" firstCol="1" bandRow="1">
                <a:tableStyleId>{B8942C42-F2BE-42CD-BB7D-6DA747AA6930}</a:tableStyleId>
              </a:tblPr>
              <a:tblGrid>
                <a:gridCol w="2735600">
                  <a:extLst>
                    <a:ext uri="{9D8B030D-6E8A-4147-A177-3AD203B41FA5}">
                      <a16:colId xmlns:a16="http://schemas.microsoft.com/office/drawing/2014/main" val="3526482022"/>
                    </a:ext>
                  </a:extLst>
                </a:gridCol>
                <a:gridCol w="4691200">
                  <a:extLst>
                    <a:ext uri="{9D8B030D-6E8A-4147-A177-3AD203B41FA5}">
                      <a16:colId xmlns:a16="http://schemas.microsoft.com/office/drawing/2014/main" val="3532301405"/>
                    </a:ext>
                  </a:extLst>
                </a:gridCol>
              </a:tblGrid>
              <a:tr h="3482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Roční úspora za zaměstnance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2"/>
                          </a:solidFill>
                          <a:effectLst/>
                        </a:rPr>
                        <a:t>231 552 Kč</a:t>
                      </a:r>
                      <a:endParaRPr lang="cs-CZ" sz="14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2985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551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735724" y="568449"/>
            <a:ext cx="7868676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Zhodnocení navrhnutého </a:t>
            </a:r>
            <a:r>
              <a:rPr lang="cs-CZ" dirty="0">
                <a:solidFill>
                  <a:srgbClr val="FFB600"/>
                </a:solidFill>
              </a:rPr>
              <a:t>řešení</a:t>
            </a:r>
          </a:p>
        </p:txBody>
      </p:sp>
      <p:sp>
        <p:nvSpPr>
          <p:cNvPr id="255" name="Shape 255"/>
          <p:cNvSpPr/>
          <p:nvPr/>
        </p:nvSpPr>
        <p:spPr>
          <a:xfrm>
            <a:off x="2164963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1518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B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1163327" y="2947750"/>
            <a:ext cx="594300" cy="48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1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256823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3268264" y="2950893"/>
            <a:ext cx="5943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2</a:t>
            </a:r>
            <a:endParaRPr sz="8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5338808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5424948" y="2935150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3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7420786" y="2947750"/>
            <a:ext cx="594300" cy="594300"/>
          </a:xfrm>
          <a:prstGeom prst="ellipse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7495492" y="2947750"/>
            <a:ext cx="43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100"/>
              <a:buNone/>
            </a:pPr>
            <a:r>
              <a:rPr lang="en" sz="2000" b="1" dirty="0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rPr>
              <a:t>4</a:t>
            </a:r>
            <a:endParaRPr sz="2000" b="1" dirty="0"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6419150" y="3238713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7964730" y="329098"/>
            <a:ext cx="977040" cy="722851"/>
            <a:chOff x="5255200" y="3006475"/>
            <a:chExt cx="511700" cy="378575"/>
          </a:xfrm>
        </p:grpSpPr>
        <p:sp>
          <p:nvSpPr>
            <p:cNvPr id="275" name="Shape 275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Shape 255">
            <a:extLst>
              <a:ext uri="{FF2B5EF4-FFF2-40B4-BE49-F238E27FC236}">
                <a16:creationId xmlns:a16="http://schemas.microsoft.com/office/drawing/2014/main" id="{1FD0DEC1-D8DB-134A-96E7-9625D31BD5DB}"/>
              </a:ext>
            </a:extLst>
          </p:cNvPr>
          <p:cNvSpPr/>
          <p:nvPr/>
        </p:nvSpPr>
        <p:spPr>
          <a:xfrm>
            <a:off x="4254746" y="3240052"/>
            <a:ext cx="594300" cy="369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1" name="Shape 269">
            <a:extLst>
              <a:ext uri="{FF2B5EF4-FFF2-40B4-BE49-F238E27FC236}">
                <a16:creationId xmlns:a16="http://schemas.microsoft.com/office/drawing/2014/main" id="{CD02F4C9-AF51-E940-B536-586463E1BDEE}"/>
              </a:ext>
            </a:extLst>
          </p:cNvPr>
          <p:cNvSpPr txBox="1"/>
          <p:nvPr/>
        </p:nvSpPr>
        <p:spPr>
          <a:xfrm>
            <a:off x="6859342" y="3943841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FFC0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Prostá doba návratnosti</a:t>
            </a:r>
          </a:p>
        </p:txBody>
      </p:sp>
      <p:sp>
        <p:nvSpPr>
          <p:cNvPr id="23" name="Shape 258">
            <a:extLst>
              <a:ext uri="{FF2B5EF4-FFF2-40B4-BE49-F238E27FC236}">
                <a16:creationId xmlns:a16="http://schemas.microsoft.com/office/drawing/2014/main" id="{D6EDA5D3-3173-E94A-9C2A-1907DC104392}"/>
              </a:ext>
            </a:extLst>
          </p:cNvPr>
          <p:cNvSpPr txBox="1"/>
          <p:nvPr/>
        </p:nvSpPr>
        <p:spPr>
          <a:xfrm>
            <a:off x="491888" y="3655916"/>
            <a:ext cx="2034559" cy="73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Stanovení časové úspory</a:t>
            </a:r>
          </a:p>
        </p:txBody>
      </p:sp>
      <p:sp>
        <p:nvSpPr>
          <p:cNvPr id="24" name="Shape 261">
            <a:extLst>
              <a:ext uri="{FF2B5EF4-FFF2-40B4-BE49-F238E27FC236}">
                <a16:creationId xmlns:a16="http://schemas.microsoft.com/office/drawing/2014/main" id="{D06BEA7E-65BA-2249-BF13-3D4A3A88F8F6}"/>
              </a:ext>
            </a:extLst>
          </p:cNvPr>
          <p:cNvSpPr txBox="1"/>
          <p:nvPr/>
        </p:nvSpPr>
        <p:spPr>
          <a:xfrm>
            <a:off x="2710863" y="3945525"/>
            <a:ext cx="1988727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Stanovení kapacity skladu</a:t>
            </a:r>
          </a:p>
        </p:txBody>
      </p:sp>
      <p:sp>
        <p:nvSpPr>
          <p:cNvPr id="25" name="Shape 265">
            <a:extLst>
              <a:ext uri="{FF2B5EF4-FFF2-40B4-BE49-F238E27FC236}">
                <a16:creationId xmlns:a16="http://schemas.microsoft.com/office/drawing/2014/main" id="{D3BE367D-ED26-C841-9CE9-C0E836BC1439}"/>
              </a:ext>
            </a:extLst>
          </p:cNvPr>
          <p:cNvSpPr txBox="1"/>
          <p:nvPr/>
        </p:nvSpPr>
        <p:spPr>
          <a:xfrm>
            <a:off x="4781408" y="3949888"/>
            <a:ext cx="17091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Personální úspora</a:t>
            </a:r>
          </a:p>
        </p:txBody>
      </p:sp>
    </p:spTree>
    <p:extLst>
      <p:ext uri="{BB962C8B-B14F-4D97-AF65-F5344CB8AC3E}">
        <p14:creationId xmlns:p14="http://schemas.microsoft.com/office/powerpoint/2010/main" val="262920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Prostá doba </a:t>
            </a:r>
            <a:r>
              <a:rPr lang="cs-CZ" sz="3600" dirty="0">
                <a:solidFill>
                  <a:srgbClr val="FFB600"/>
                </a:solidFill>
              </a:rPr>
              <a:t>návratnosti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Shape 419">
            <a:extLst>
              <a:ext uri="{FF2B5EF4-FFF2-40B4-BE49-F238E27FC236}">
                <a16:creationId xmlns:a16="http://schemas.microsoft.com/office/drawing/2014/main" id="{65A9B603-1024-5A4E-926D-53E8F361512B}"/>
              </a:ext>
            </a:extLst>
          </p:cNvPr>
          <p:cNvGrpSpPr/>
          <p:nvPr/>
        </p:nvGrpSpPr>
        <p:grpSpPr>
          <a:xfrm>
            <a:off x="8131173" y="360393"/>
            <a:ext cx="694774" cy="663337"/>
            <a:chOff x="5983625" y="301625"/>
            <a:chExt cx="403000" cy="395050"/>
          </a:xfrm>
        </p:grpSpPr>
        <p:sp>
          <p:nvSpPr>
            <p:cNvPr id="7" name="Shape 420">
              <a:extLst>
                <a:ext uri="{FF2B5EF4-FFF2-40B4-BE49-F238E27FC236}">
                  <a16:creationId xmlns:a16="http://schemas.microsoft.com/office/drawing/2014/main" id="{CC710532-BE38-354B-874D-3E32921EB3A7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421">
              <a:extLst>
                <a:ext uri="{FF2B5EF4-FFF2-40B4-BE49-F238E27FC236}">
                  <a16:creationId xmlns:a16="http://schemas.microsoft.com/office/drawing/2014/main" id="{2878C2B0-71B5-8B46-B4A6-565C685913E5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422">
              <a:extLst>
                <a:ext uri="{FF2B5EF4-FFF2-40B4-BE49-F238E27FC236}">
                  <a16:creationId xmlns:a16="http://schemas.microsoft.com/office/drawing/2014/main" id="{3E89A2F9-D8B2-3448-974A-37A7848009D5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423">
              <a:extLst>
                <a:ext uri="{FF2B5EF4-FFF2-40B4-BE49-F238E27FC236}">
                  <a16:creationId xmlns:a16="http://schemas.microsoft.com/office/drawing/2014/main" id="{F23730D4-F2E9-2249-ABB0-7405F9929AB1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424">
              <a:extLst>
                <a:ext uri="{FF2B5EF4-FFF2-40B4-BE49-F238E27FC236}">
                  <a16:creationId xmlns:a16="http://schemas.microsoft.com/office/drawing/2014/main" id="{BB501A75-1883-C342-A8D7-A877909E390F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25">
              <a:extLst>
                <a:ext uri="{FF2B5EF4-FFF2-40B4-BE49-F238E27FC236}">
                  <a16:creationId xmlns:a16="http://schemas.microsoft.com/office/drawing/2014/main" id="{B7FCB4A4-0911-5040-9185-D5CB8C5D9209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426">
              <a:extLst>
                <a:ext uri="{FF2B5EF4-FFF2-40B4-BE49-F238E27FC236}">
                  <a16:creationId xmlns:a16="http://schemas.microsoft.com/office/drawing/2014/main" id="{DA649E41-9410-364C-8C51-62DB1616170A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427">
              <a:extLst>
                <a:ext uri="{FF2B5EF4-FFF2-40B4-BE49-F238E27FC236}">
                  <a16:creationId xmlns:a16="http://schemas.microsoft.com/office/drawing/2014/main" id="{B8904C07-CC15-394F-8620-D150E7A9B79C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428">
              <a:extLst>
                <a:ext uri="{FF2B5EF4-FFF2-40B4-BE49-F238E27FC236}">
                  <a16:creationId xmlns:a16="http://schemas.microsoft.com/office/drawing/2014/main" id="{0F16077E-38BA-5044-AE94-A93A52310957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429">
              <a:extLst>
                <a:ext uri="{FF2B5EF4-FFF2-40B4-BE49-F238E27FC236}">
                  <a16:creationId xmlns:a16="http://schemas.microsoft.com/office/drawing/2014/main" id="{FDB3064C-C5C7-7F48-84C3-9F223E26E5F8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430">
              <a:extLst>
                <a:ext uri="{FF2B5EF4-FFF2-40B4-BE49-F238E27FC236}">
                  <a16:creationId xmlns:a16="http://schemas.microsoft.com/office/drawing/2014/main" id="{325FF18F-469D-3D4C-A9C1-DBBDF6D3C80E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31">
              <a:extLst>
                <a:ext uri="{FF2B5EF4-FFF2-40B4-BE49-F238E27FC236}">
                  <a16:creationId xmlns:a16="http://schemas.microsoft.com/office/drawing/2014/main" id="{6E461416-590D-E240-B571-DF8801C22AF8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432">
              <a:extLst>
                <a:ext uri="{FF2B5EF4-FFF2-40B4-BE49-F238E27FC236}">
                  <a16:creationId xmlns:a16="http://schemas.microsoft.com/office/drawing/2014/main" id="{07BD085C-488A-F64C-80D1-BADE23231201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433">
              <a:extLst>
                <a:ext uri="{FF2B5EF4-FFF2-40B4-BE49-F238E27FC236}">
                  <a16:creationId xmlns:a16="http://schemas.microsoft.com/office/drawing/2014/main" id="{A9F1F167-9984-0442-93DE-407380EAED9A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434">
              <a:extLst>
                <a:ext uri="{FF2B5EF4-FFF2-40B4-BE49-F238E27FC236}">
                  <a16:creationId xmlns:a16="http://schemas.microsoft.com/office/drawing/2014/main" id="{91BE8539-298C-5E41-9F5D-9FE10180C720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435">
              <a:extLst>
                <a:ext uri="{FF2B5EF4-FFF2-40B4-BE49-F238E27FC236}">
                  <a16:creationId xmlns:a16="http://schemas.microsoft.com/office/drawing/2014/main" id="{31CA1DF1-CA1B-6040-9D16-EA368B422F38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436">
              <a:extLst>
                <a:ext uri="{FF2B5EF4-FFF2-40B4-BE49-F238E27FC236}">
                  <a16:creationId xmlns:a16="http://schemas.microsoft.com/office/drawing/2014/main" id="{7BE0F723-E163-C447-B60C-4C4A33AE1584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437">
              <a:extLst>
                <a:ext uri="{FF2B5EF4-FFF2-40B4-BE49-F238E27FC236}">
                  <a16:creationId xmlns:a16="http://schemas.microsoft.com/office/drawing/2014/main" id="{EF80976A-7CCE-DC49-8213-45C04433FE43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438">
              <a:extLst>
                <a:ext uri="{FF2B5EF4-FFF2-40B4-BE49-F238E27FC236}">
                  <a16:creationId xmlns:a16="http://schemas.microsoft.com/office/drawing/2014/main" id="{85320BC1-2D62-614E-A63A-7395D06EAB0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439">
              <a:extLst>
                <a:ext uri="{FF2B5EF4-FFF2-40B4-BE49-F238E27FC236}">
                  <a16:creationId xmlns:a16="http://schemas.microsoft.com/office/drawing/2014/main" id="{6FAE1967-8F32-F749-8D33-EDA5DE73147D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AB7B458-2799-914E-9A57-6AF29DE3D898}"/>
                  </a:ext>
                </a:extLst>
              </p:cNvPr>
              <p:cNvSpPr txBox="1"/>
              <p:nvPr/>
            </p:nvSpPr>
            <p:spPr>
              <a:xfrm>
                <a:off x="922000" y="1749175"/>
                <a:ext cx="5442516" cy="3109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000" dirty="0">
                    <a:latin typeface="Raleway Light" panose="020B0403030101060003" pitchFamily="34" charset="0"/>
                  </a:rPr>
                  <a:t>DN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2000" b="0" i="0">
                            <a:latin typeface="Cambria Math" panose="02040503050406030204" pitchFamily="18" charset="0"/>
                          </a:rPr>
                          <m:t>IN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2000" b="0" i="0" smtClean="0">
                            <a:latin typeface="Cambria Math" panose="02040503050406030204" pitchFamily="18" charset="0"/>
                          </a:rPr>
                          <m:t>CF</m:t>
                        </m:r>
                      </m:den>
                    </m:f>
                  </m:oMath>
                </a14:m>
                <a:r>
                  <a:rPr lang="cs-CZ" sz="2000" dirty="0">
                    <a:latin typeface="Raleway Light" panose="020B0403030101060003" pitchFamily="34" charset="0"/>
                  </a:rPr>
                  <a:t> </a:t>
                </a:r>
              </a:p>
              <a:p>
                <a:endParaRPr lang="cs-CZ" sz="2000" dirty="0">
                  <a:latin typeface="Raleway Light" panose="020B0403030101060003" pitchFamily="34" charset="0"/>
                </a:endParaRPr>
              </a:p>
              <a:p>
                <a:r>
                  <a:rPr lang="cs-CZ" sz="2000" dirty="0">
                    <a:latin typeface="Raleway Light" panose="020B0403030101060003" pitchFamily="34" charset="0"/>
                  </a:rPr>
                  <a:t>DN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0" i="0" smtClean="0">
                            <a:latin typeface="Cambria Math" panose="02040503050406030204" pitchFamily="18" charset="0"/>
                          </a:rPr>
                          <m:t>416 453</m:t>
                        </m:r>
                      </m:num>
                      <m:den>
                        <m:r>
                          <a:rPr lang="cs-CZ" sz="2000" b="0" i="0" smtClean="0">
                            <a:latin typeface="Cambria Math" panose="02040503050406030204" pitchFamily="18" charset="0"/>
                          </a:rPr>
                          <m:t>231 552</m:t>
                        </m:r>
                      </m:den>
                    </m:f>
                  </m:oMath>
                </a14:m>
                <a:r>
                  <a:rPr lang="cs-CZ" sz="2000" dirty="0">
                    <a:latin typeface="Raleway Light" panose="020B0403030101060003" pitchFamily="34" charset="0"/>
                  </a:rPr>
                  <a:t> = 1,79 let = </a:t>
                </a:r>
                <a:r>
                  <a:rPr lang="cs-CZ" sz="2000" b="1" dirty="0">
                    <a:latin typeface="Raleway Light" panose="020B0403030101060003" pitchFamily="34" charset="0"/>
                  </a:rPr>
                  <a:t>21,48 měsíců</a:t>
                </a:r>
              </a:p>
              <a:p>
                <a:endParaRPr lang="cs-CZ" sz="2000" dirty="0">
                  <a:latin typeface="Raleway Light" panose="020B0403030101060003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cs-CZ" dirty="0">
                    <a:latin typeface="Raleway Light" panose="020B0403030101060003" pitchFamily="34" charset="0"/>
                  </a:rPr>
                  <a:t>DN – doba návratnosti [rok]</a:t>
                </a:r>
              </a:p>
              <a:p>
                <a:pPr>
                  <a:lnSpc>
                    <a:spcPct val="150000"/>
                  </a:lnSpc>
                </a:pPr>
                <a:r>
                  <a:rPr lang="cs-CZ" dirty="0">
                    <a:latin typeface="Raleway Light" panose="020B0403030101060003" pitchFamily="34" charset="0"/>
                  </a:rPr>
                  <a:t>IN – náklad na investici [Kč]</a:t>
                </a:r>
              </a:p>
              <a:p>
                <a:pPr>
                  <a:lnSpc>
                    <a:spcPct val="150000"/>
                  </a:lnSpc>
                </a:pPr>
                <a:r>
                  <a:rPr lang="cs-CZ" dirty="0">
                    <a:latin typeface="Raleway Light" panose="020B0403030101060003" pitchFamily="34" charset="0"/>
                  </a:rPr>
                  <a:t>CF – roční peněžní tok (úspora nákladů v důsledku investice) [Kč]</a:t>
                </a:r>
              </a:p>
              <a:p>
                <a:endParaRPr lang="cs-CZ" sz="2000" dirty="0">
                  <a:latin typeface="Raleway Light" panose="020B0403030101060003" pitchFamily="34" charset="0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FAB7B458-2799-914E-9A57-6AF29DE3D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00" y="1749175"/>
                <a:ext cx="5442516" cy="3109249"/>
              </a:xfrm>
              <a:prstGeom prst="rect">
                <a:avLst/>
              </a:prstGeom>
              <a:blipFill>
                <a:blip r:embed="rId3"/>
                <a:stretch>
                  <a:fillRect l="-1166" r="-2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3CBC89B8-65B6-1C44-8A1A-2ADA9999B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304" y="1656632"/>
            <a:ext cx="2646070" cy="241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62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8604400" y="4590300"/>
            <a:ext cx="5397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9" name="Shape 289">
            <a:extLst>
              <a:ext uri="{FF2B5EF4-FFF2-40B4-BE49-F238E27FC236}">
                <a16:creationId xmlns:a16="http://schemas.microsoft.com/office/drawing/2014/main" id="{4B88C738-DD19-FB4E-B2CA-9EA29A1B4924}"/>
              </a:ext>
            </a:extLst>
          </p:cNvPr>
          <p:cNvGrpSpPr/>
          <p:nvPr/>
        </p:nvGrpSpPr>
        <p:grpSpPr>
          <a:xfrm>
            <a:off x="8054838" y="308799"/>
            <a:ext cx="796168" cy="763718"/>
            <a:chOff x="5241175" y="4959100"/>
            <a:chExt cx="539775" cy="517775"/>
          </a:xfrm>
          <a:solidFill>
            <a:schemeClr val="bg1"/>
          </a:solidFill>
        </p:grpSpPr>
        <p:sp>
          <p:nvSpPr>
            <p:cNvPr id="20" name="Shape 290">
              <a:extLst>
                <a:ext uri="{FF2B5EF4-FFF2-40B4-BE49-F238E27FC236}">
                  <a16:creationId xmlns:a16="http://schemas.microsoft.com/office/drawing/2014/main" id="{F71517A4-F70E-634D-ACBB-1DDAC5500C84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0" t="0" r="0" b="0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91">
              <a:extLst>
                <a:ext uri="{FF2B5EF4-FFF2-40B4-BE49-F238E27FC236}">
                  <a16:creationId xmlns:a16="http://schemas.microsoft.com/office/drawing/2014/main" id="{6E281489-8922-034D-A9EA-D79829D74C52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0" t="0" r="0" b="0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92">
              <a:extLst>
                <a:ext uri="{FF2B5EF4-FFF2-40B4-BE49-F238E27FC236}">
                  <a16:creationId xmlns:a16="http://schemas.microsoft.com/office/drawing/2014/main" id="{01487606-7FC7-5540-930C-54AB151DE79A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0" t="0" r="0" b="0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93">
              <a:extLst>
                <a:ext uri="{FF2B5EF4-FFF2-40B4-BE49-F238E27FC236}">
                  <a16:creationId xmlns:a16="http://schemas.microsoft.com/office/drawing/2014/main" id="{11A3938D-FBCC-4F40-B4B4-58A390BDB9EE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0" t="0" r="0" b="0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94">
              <a:extLst>
                <a:ext uri="{FF2B5EF4-FFF2-40B4-BE49-F238E27FC236}">
                  <a16:creationId xmlns:a16="http://schemas.microsoft.com/office/drawing/2014/main" id="{9AAF7A1E-284E-6F44-8A89-0A6880240075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0" t="0" r="0" b="0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95">
              <a:extLst>
                <a:ext uri="{FF2B5EF4-FFF2-40B4-BE49-F238E27FC236}">
                  <a16:creationId xmlns:a16="http://schemas.microsoft.com/office/drawing/2014/main" id="{34B25552-8A50-2A40-A3ED-EADE84E0BDB1}"/>
                </a:ext>
              </a:extLst>
            </p:cNvPr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0" t="0" r="0" b="0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B61831-5668-3040-928E-E92BFF4AB03D}"/>
              </a:ext>
            </a:extLst>
          </p:cNvPr>
          <p:cNvSpPr txBox="1"/>
          <p:nvPr/>
        </p:nvSpPr>
        <p:spPr>
          <a:xfrm>
            <a:off x="957943" y="610852"/>
            <a:ext cx="2635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chemeClr val="bg1"/>
                </a:solidFill>
                <a:latin typeface="Raleway ExtraBold" panose="020B0403030101060003" pitchFamily="34" charset="0"/>
              </a:rPr>
              <a:t>Shrnutí</a:t>
            </a:r>
          </a:p>
        </p:txBody>
      </p:sp>
      <p:sp>
        <p:nvSpPr>
          <p:cNvPr id="34" name="Shape 282">
            <a:extLst>
              <a:ext uri="{FF2B5EF4-FFF2-40B4-BE49-F238E27FC236}">
                <a16:creationId xmlns:a16="http://schemas.microsoft.com/office/drawing/2014/main" id="{572C565B-D4FA-9043-A15A-DFAE977103B5}"/>
              </a:ext>
            </a:extLst>
          </p:cNvPr>
          <p:cNvSpPr txBox="1">
            <a:spLocks/>
          </p:cNvSpPr>
          <p:nvPr/>
        </p:nvSpPr>
        <p:spPr>
          <a:xfrm>
            <a:off x="922000" y="1625700"/>
            <a:ext cx="2810028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cs-CZ" sz="2000" b="1" dirty="0">
                <a:latin typeface="Raleway ExtraBold" panose="020B0403030101060003" pitchFamily="34" charset="0"/>
              </a:rPr>
              <a:t>Časová úspora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Výdej zásilek  - 1,67 min.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Příjem zásilek – 0,8 min.</a:t>
            </a:r>
          </a:p>
        </p:txBody>
      </p:sp>
      <p:sp>
        <p:nvSpPr>
          <p:cNvPr id="35" name="Shape 283">
            <a:extLst>
              <a:ext uri="{FF2B5EF4-FFF2-40B4-BE49-F238E27FC236}">
                <a16:creationId xmlns:a16="http://schemas.microsoft.com/office/drawing/2014/main" id="{519C16BD-8CB4-404D-B996-C199783535EF}"/>
              </a:ext>
            </a:extLst>
          </p:cNvPr>
          <p:cNvSpPr txBox="1">
            <a:spLocks/>
          </p:cNvSpPr>
          <p:nvPr/>
        </p:nvSpPr>
        <p:spPr>
          <a:xfrm>
            <a:off x="4526269" y="1565150"/>
            <a:ext cx="4078131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cs-CZ" sz="2000" b="1" dirty="0">
                <a:latin typeface="Raleway ExtraBold" panose="020B0403030101060003" pitchFamily="34" charset="0"/>
              </a:rPr>
              <a:t>Navýšení kapacity skladu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Celková plocha skladu 99 m</a:t>
            </a:r>
            <a:r>
              <a:rPr lang="cs-CZ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1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Volné skladovací prostory 40% z celkové kubatury skladu.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hape 286">
            <a:extLst>
              <a:ext uri="{FF2B5EF4-FFF2-40B4-BE49-F238E27FC236}">
                <a16:creationId xmlns:a16="http://schemas.microsoft.com/office/drawing/2014/main" id="{AC389152-9C6E-154A-9E4D-47C8E3CE086A}"/>
              </a:ext>
            </a:extLst>
          </p:cNvPr>
          <p:cNvSpPr txBox="1">
            <a:spLocks/>
          </p:cNvSpPr>
          <p:nvPr/>
        </p:nvSpPr>
        <p:spPr>
          <a:xfrm>
            <a:off x="921999" y="3073500"/>
            <a:ext cx="3285048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cs-CZ" sz="2000" b="1" dirty="0">
                <a:latin typeface="Raleway ExtraBold" panose="020B0403030101060003" pitchFamily="34" charset="0"/>
              </a:rPr>
              <a:t>Personální úspora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Min. 1x zaměstnanec na HPP.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Roční úspora 231 552 Kč.</a:t>
            </a:r>
            <a:endParaRPr lang="cs-CZ" sz="18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endParaRPr lang="cs-CZ" sz="1800" dirty="0">
              <a:latin typeface="Raleway Light" panose="020B0403030101060003" pitchFamily="34" charset="0"/>
            </a:endParaRPr>
          </a:p>
        </p:txBody>
      </p:sp>
      <p:sp>
        <p:nvSpPr>
          <p:cNvPr id="38" name="Shape 287">
            <a:extLst>
              <a:ext uri="{FF2B5EF4-FFF2-40B4-BE49-F238E27FC236}">
                <a16:creationId xmlns:a16="http://schemas.microsoft.com/office/drawing/2014/main" id="{75FF2044-93B5-B34E-AD90-1D6DEC9054B4}"/>
              </a:ext>
            </a:extLst>
          </p:cNvPr>
          <p:cNvSpPr txBox="1">
            <a:spLocks/>
          </p:cNvSpPr>
          <p:nvPr/>
        </p:nvSpPr>
        <p:spPr>
          <a:xfrm>
            <a:off x="4534146" y="3073500"/>
            <a:ext cx="2781158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cs-CZ" sz="2000" b="1" dirty="0">
                <a:latin typeface="Raleway ExtraBold" panose="020B0403030101060003" pitchFamily="34" charset="0"/>
              </a:rPr>
              <a:t>Doba návratnosti</a:t>
            </a:r>
          </a:p>
          <a:p>
            <a:pPr>
              <a:spcBef>
                <a:spcPts val="600"/>
              </a:spcBef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Návratnost za 21 měsíců a 14,6 dnů. </a:t>
            </a:r>
          </a:p>
        </p:txBody>
      </p:sp>
      <p:grpSp>
        <p:nvGrpSpPr>
          <p:cNvPr id="40" name="Shape 440">
            <a:extLst>
              <a:ext uri="{FF2B5EF4-FFF2-40B4-BE49-F238E27FC236}">
                <a16:creationId xmlns:a16="http://schemas.microsoft.com/office/drawing/2014/main" id="{067AD1A2-E28B-5F4D-A6A6-9F1A7E36AFBE}"/>
              </a:ext>
            </a:extLst>
          </p:cNvPr>
          <p:cNvGrpSpPr/>
          <p:nvPr/>
        </p:nvGrpSpPr>
        <p:grpSpPr>
          <a:xfrm>
            <a:off x="2981757" y="1735507"/>
            <a:ext cx="414586" cy="349830"/>
            <a:chOff x="6660750" y="298550"/>
            <a:chExt cx="396900" cy="396300"/>
          </a:xfrm>
          <a:solidFill>
            <a:schemeClr val="bg1"/>
          </a:solidFill>
        </p:grpSpPr>
        <p:sp>
          <p:nvSpPr>
            <p:cNvPr id="41" name="Shape 441">
              <a:extLst>
                <a:ext uri="{FF2B5EF4-FFF2-40B4-BE49-F238E27FC236}">
                  <a16:creationId xmlns:a16="http://schemas.microsoft.com/office/drawing/2014/main" id="{ED64374B-34B6-DA41-B37F-3C7BF7AF4DFA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42">
              <a:extLst>
                <a:ext uri="{FF2B5EF4-FFF2-40B4-BE49-F238E27FC236}">
                  <a16:creationId xmlns:a16="http://schemas.microsoft.com/office/drawing/2014/main" id="{0B283444-D7EC-7640-AE5C-E895854E993F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Shape 555">
            <a:extLst>
              <a:ext uri="{FF2B5EF4-FFF2-40B4-BE49-F238E27FC236}">
                <a16:creationId xmlns:a16="http://schemas.microsoft.com/office/drawing/2014/main" id="{28BCFC87-7C85-DB4F-A932-20BE86933E2F}"/>
              </a:ext>
            </a:extLst>
          </p:cNvPr>
          <p:cNvSpPr/>
          <p:nvPr/>
        </p:nvSpPr>
        <p:spPr>
          <a:xfrm>
            <a:off x="3642764" y="3109200"/>
            <a:ext cx="416363" cy="402990"/>
          </a:xfrm>
          <a:custGeom>
            <a:avLst/>
            <a:gdLst/>
            <a:ahLst/>
            <a:cxnLst/>
            <a:rect l="0" t="0" r="0" b="0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666ED57-4214-A04A-AF67-AB9FEC89D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710" y="3203532"/>
            <a:ext cx="414914" cy="414914"/>
          </a:xfrm>
          <a:prstGeom prst="rect">
            <a:avLst/>
          </a:prstGeom>
        </p:spPr>
      </p:pic>
      <p:grpSp>
        <p:nvGrpSpPr>
          <p:cNvPr id="26" name="Shape 207">
            <a:extLst>
              <a:ext uri="{FF2B5EF4-FFF2-40B4-BE49-F238E27FC236}">
                <a16:creationId xmlns:a16="http://schemas.microsoft.com/office/drawing/2014/main" id="{D42E4C69-A59D-7848-968F-FCCC80362110}"/>
              </a:ext>
            </a:extLst>
          </p:cNvPr>
          <p:cNvGrpSpPr/>
          <p:nvPr/>
        </p:nvGrpSpPr>
        <p:grpSpPr>
          <a:xfrm>
            <a:off x="7933816" y="1735507"/>
            <a:ext cx="442572" cy="410900"/>
            <a:chOff x="3955900" y="2984500"/>
            <a:chExt cx="414000" cy="422525"/>
          </a:xfrm>
          <a:solidFill>
            <a:schemeClr val="bg1"/>
          </a:solidFill>
        </p:grpSpPr>
        <p:sp>
          <p:nvSpPr>
            <p:cNvPr id="27" name="Shape 208">
              <a:extLst>
                <a:ext uri="{FF2B5EF4-FFF2-40B4-BE49-F238E27FC236}">
                  <a16:creationId xmlns:a16="http://schemas.microsoft.com/office/drawing/2014/main" id="{24DFCD92-3CE4-EE45-BA3D-5E432358827E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09">
              <a:extLst>
                <a:ext uri="{FF2B5EF4-FFF2-40B4-BE49-F238E27FC236}">
                  <a16:creationId xmlns:a16="http://schemas.microsoft.com/office/drawing/2014/main" id="{55475A94-8AC0-3743-AE86-290282743A30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10">
              <a:extLst>
                <a:ext uri="{FF2B5EF4-FFF2-40B4-BE49-F238E27FC236}">
                  <a16:creationId xmlns:a16="http://schemas.microsoft.com/office/drawing/2014/main" id="{31F577B8-E3BB-6942-8E40-6C705CF48968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3659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ctrTitle" idx="4294967295"/>
          </p:nvPr>
        </p:nvSpPr>
        <p:spPr>
          <a:xfrm>
            <a:off x="1517679" y="952307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9600" dirty="0">
                <a:solidFill>
                  <a:srgbClr val="FFB600"/>
                </a:solidFill>
              </a:rPr>
              <a:t>Děkuji za pozornost!</a:t>
            </a:r>
          </a:p>
        </p:txBody>
      </p:sp>
      <p:grpSp>
        <p:nvGrpSpPr>
          <p:cNvPr id="6" name="Shape 374">
            <a:extLst>
              <a:ext uri="{FF2B5EF4-FFF2-40B4-BE49-F238E27FC236}">
                <a16:creationId xmlns:a16="http://schemas.microsoft.com/office/drawing/2014/main" id="{69A07045-F1A8-1943-94BD-D303B835723B}"/>
              </a:ext>
            </a:extLst>
          </p:cNvPr>
          <p:cNvGrpSpPr/>
          <p:nvPr/>
        </p:nvGrpSpPr>
        <p:grpSpPr>
          <a:xfrm>
            <a:off x="8010272" y="196300"/>
            <a:ext cx="863978" cy="798681"/>
            <a:chOff x="5975075" y="2327500"/>
            <a:chExt cx="420100" cy="388350"/>
          </a:xfrm>
        </p:grpSpPr>
        <p:sp>
          <p:nvSpPr>
            <p:cNvPr id="7" name="Shape 375">
              <a:extLst>
                <a:ext uri="{FF2B5EF4-FFF2-40B4-BE49-F238E27FC236}">
                  <a16:creationId xmlns:a16="http://schemas.microsoft.com/office/drawing/2014/main" id="{1C72F79B-8E2E-814B-872D-DCC26B50678B}"/>
                </a:ext>
              </a:extLst>
            </p:cNvPr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0" t="0" r="0" b="0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76">
              <a:extLst>
                <a:ext uri="{FF2B5EF4-FFF2-40B4-BE49-F238E27FC236}">
                  <a16:creationId xmlns:a16="http://schemas.microsoft.com/office/drawing/2014/main" id="{F698BEFD-4DE8-1242-81DC-7B8EF8493B3A}"/>
                </a:ext>
              </a:extLst>
            </p:cNvPr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0" t="0" r="0" b="0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00">
            <a:alpha val="87000"/>
          </a:srgb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7909361" y="112838"/>
            <a:ext cx="960900" cy="13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rgbClr val="434343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grpSp>
        <p:nvGrpSpPr>
          <p:cNvPr id="5" name="Shape 497">
            <a:extLst>
              <a:ext uri="{FF2B5EF4-FFF2-40B4-BE49-F238E27FC236}">
                <a16:creationId xmlns:a16="http://schemas.microsoft.com/office/drawing/2014/main" id="{19FB70EF-0942-4C49-A893-B1FFDF8F2BD7}"/>
              </a:ext>
            </a:extLst>
          </p:cNvPr>
          <p:cNvGrpSpPr/>
          <p:nvPr/>
        </p:nvGrpSpPr>
        <p:grpSpPr>
          <a:xfrm>
            <a:off x="8082030" y="289264"/>
            <a:ext cx="698091" cy="706868"/>
            <a:chOff x="5970800" y="1619250"/>
            <a:chExt cx="428650" cy="4567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Shape 498">
              <a:extLst>
                <a:ext uri="{FF2B5EF4-FFF2-40B4-BE49-F238E27FC236}">
                  <a16:creationId xmlns:a16="http://schemas.microsoft.com/office/drawing/2014/main" id="{B8283E38-120D-0B45-A687-C76A3A800454}"/>
                </a:ext>
              </a:extLst>
            </p:cNvPr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499">
              <a:extLst>
                <a:ext uri="{FF2B5EF4-FFF2-40B4-BE49-F238E27FC236}">
                  <a16:creationId xmlns:a16="http://schemas.microsoft.com/office/drawing/2014/main" id="{8A7F5158-7C2E-474C-B06A-E0E1F2A80A04}"/>
                </a:ext>
              </a:extLst>
            </p:cNvPr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500">
              <a:extLst>
                <a:ext uri="{FF2B5EF4-FFF2-40B4-BE49-F238E27FC236}">
                  <a16:creationId xmlns:a16="http://schemas.microsoft.com/office/drawing/2014/main" id="{AFA6A279-6715-4E4F-B48D-90F9DDD2B014}"/>
                </a:ext>
              </a:extLst>
            </p:cNvPr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0" t="0" r="0" b="0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Shape 501">
              <a:extLst>
                <a:ext uri="{FF2B5EF4-FFF2-40B4-BE49-F238E27FC236}">
                  <a16:creationId xmlns:a16="http://schemas.microsoft.com/office/drawing/2014/main" id="{7351CB53-F92A-E841-84B3-37BAC21C4138}"/>
                </a:ext>
              </a:extLst>
            </p:cNvPr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0" t="0" r="0" b="0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502">
              <a:extLst>
                <a:ext uri="{FF2B5EF4-FFF2-40B4-BE49-F238E27FC236}">
                  <a16:creationId xmlns:a16="http://schemas.microsoft.com/office/drawing/2014/main" id="{493289B3-D192-9145-9625-B8B128EB3C62}"/>
                </a:ext>
              </a:extLst>
            </p:cNvPr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95">
            <a:extLst>
              <a:ext uri="{FF2B5EF4-FFF2-40B4-BE49-F238E27FC236}">
                <a16:creationId xmlns:a16="http://schemas.microsoft.com/office/drawing/2014/main" id="{CB14C2DF-B105-D04F-B489-DDAB0063DAF3}"/>
              </a:ext>
            </a:extLst>
          </p:cNvPr>
          <p:cNvSpPr txBox="1">
            <a:spLocks noGrp="1"/>
          </p:cNvSpPr>
          <p:nvPr/>
        </p:nvSpPr>
        <p:spPr>
          <a:xfrm>
            <a:off x="1757100" y="2161800"/>
            <a:ext cx="5629800" cy="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●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○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■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●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○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■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●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○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Raleway Light"/>
              <a:buChar char="■"/>
              <a:defRPr sz="3000" b="0" i="1" u="none" strike="noStrike" cap="none">
                <a:solidFill>
                  <a:srgbClr val="434343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38100" indent="0">
              <a:buNone/>
            </a:pPr>
            <a:r>
              <a:rPr lang="cs-CZ" sz="2800" i="0" dirty="0">
                <a:latin typeface="Calibri" panose="020F0502020204030204" pitchFamily="34" charset="0"/>
                <a:cs typeface="Calibri" panose="020F0502020204030204" pitchFamily="34" charset="0"/>
              </a:rPr>
              <a:t>Cílem diplomové práce je zefektivnit logistické procesy zpracování zásilek ve společnosti Česká pošta s. p. </a:t>
            </a:r>
          </a:p>
          <a:p>
            <a:pPr marL="38100" indent="0">
              <a:buNone/>
            </a:pPr>
            <a:r>
              <a:rPr lang="cs-CZ" sz="2800" i="0" dirty="0">
                <a:latin typeface="Calibri" panose="020F0502020204030204" pitchFamily="34" charset="0"/>
                <a:cs typeface="Calibri" panose="020F0502020204030204" pitchFamily="34" charset="0"/>
              </a:rPr>
              <a:t>V rámci řešení bude použita metoda síťové analýzy a její aplikace na proces zpracování balíkových zásilek ve skladě. Výstupem budou odpovídající optimalizační opatření aplikovatelné na daný proces.</a:t>
            </a: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922000" y="1272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Dotazy vedoucího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922000" y="2500800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>
              <a:lnSpc>
                <a:spcPct val="115000"/>
              </a:lnSpc>
              <a:buSzPts val="2400"/>
            </a:pPr>
            <a:r>
              <a:rPr lang="cs-CZ" sz="2400" dirty="0"/>
              <a:t>Budou výsledky DP aplikované? </a:t>
            </a:r>
          </a:p>
          <a:p>
            <a:pPr indent="-381000">
              <a:lnSpc>
                <a:spcPct val="115000"/>
              </a:lnSpc>
              <a:buSzPts val="2400"/>
            </a:pPr>
            <a:r>
              <a:rPr lang="cs-CZ" sz="2400" dirty="0"/>
              <a:t>Jaký je rozdíl mezi metodou CPM a PERT? Proč nebyla použita metoda PERT?</a:t>
            </a:r>
            <a:r>
              <a:rPr lang="cs-CZ" dirty="0"/>
              <a:t> </a:t>
            </a:r>
            <a:endParaRPr lang="cs-CZ" sz="2400" dirty="0"/>
          </a:p>
          <a:p>
            <a:pPr indent="-381000">
              <a:lnSpc>
                <a:spcPct val="115000"/>
              </a:lnSpc>
              <a:buSzPts val="2400"/>
            </a:pPr>
            <a:endParaRPr lang="cs-CZ" sz="2400" dirty="0"/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endParaRPr sz="2400" dirty="0">
              <a:solidFill>
                <a:srgbClr val="FFB600"/>
              </a:solidFill>
            </a:endParaRPr>
          </a:p>
        </p:txBody>
      </p:sp>
      <p:sp>
        <p:nvSpPr>
          <p:cNvPr id="8" name="Shape 366">
            <a:extLst>
              <a:ext uri="{FF2B5EF4-FFF2-40B4-BE49-F238E27FC236}">
                <a16:creationId xmlns:a16="http://schemas.microsoft.com/office/drawing/2014/main" id="{2075EE36-BE00-6543-9230-426E4E5CF031}"/>
              </a:ext>
            </a:extLst>
          </p:cNvPr>
          <p:cNvSpPr/>
          <p:nvPr/>
        </p:nvSpPr>
        <p:spPr>
          <a:xfrm>
            <a:off x="8076243" y="301352"/>
            <a:ext cx="798007" cy="72583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922000" y="1272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/>
              <a:t>Dotazy oponenta</a:t>
            </a:r>
          </a:p>
        </p:txBody>
      </p:sp>
      <p:sp>
        <p:nvSpPr>
          <p:cNvPr id="372" name="Shape 372"/>
          <p:cNvSpPr txBox="1">
            <a:spLocks noGrp="1" noChangeAspect="1"/>
          </p:cNvSpPr>
          <p:nvPr>
            <p:ph type="body" idx="1"/>
          </p:nvPr>
        </p:nvSpPr>
        <p:spPr>
          <a:xfrm>
            <a:off x="921999" y="2500800"/>
            <a:ext cx="7103762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ct val="100000"/>
            </a:pPr>
            <a:r>
              <a:rPr lang="cs-CZ" sz="2400" dirty="0"/>
              <a:t>Jaké má v tomto segmentu postavení Česká pošta s. p.?</a:t>
            </a:r>
          </a:p>
          <a:p>
            <a:pPr>
              <a:buSzPct val="100000"/>
            </a:pPr>
            <a:r>
              <a:rPr lang="cs-CZ" sz="2400" dirty="0"/>
              <a:t>Zvýší Vaše návrhy její konkurenceschopnosti? </a:t>
            </a:r>
          </a:p>
          <a:p>
            <a:pPr indent="-381000">
              <a:lnSpc>
                <a:spcPct val="115000"/>
              </a:lnSpc>
              <a:buSzPts val="2400"/>
            </a:pPr>
            <a:endParaRPr lang="cs-CZ" sz="2400" dirty="0"/>
          </a:p>
          <a:p>
            <a: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endParaRPr sz="2400" dirty="0">
              <a:solidFill>
                <a:srgbClr val="FFB600"/>
              </a:solidFill>
            </a:endParaRPr>
          </a:p>
        </p:txBody>
      </p:sp>
      <p:sp>
        <p:nvSpPr>
          <p:cNvPr id="8" name="Shape 366">
            <a:extLst>
              <a:ext uri="{FF2B5EF4-FFF2-40B4-BE49-F238E27FC236}">
                <a16:creationId xmlns:a16="http://schemas.microsoft.com/office/drawing/2014/main" id="{2075EE36-BE00-6543-9230-426E4E5CF031}"/>
              </a:ext>
            </a:extLst>
          </p:cNvPr>
          <p:cNvSpPr/>
          <p:nvPr/>
        </p:nvSpPr>
        <p:spPr>
          <a:xfrm>
            <a:off x="8076243" y="301352"/>
            <a:ext cx="798007" cy="72583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3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8E24FF2-7435-2540-A06D-BAF3BF7F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13" y="2295988"/>
            <a:ext cx="3901705" cy="229431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CB3A55-D81C-5541-A166-E5C21F46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60" y="484450"/>
            <a:ext cx="7606858" cy="895461"/>
          </a:xfrm>
        </p:spPr>
        <p:txBody>
          <a:bodyPr/>
          <a:lstStyle/>
          <a:p>
            <a:r>
              <a:rPr lang="cs-CZ" sz="4400" dirty="0">
                <a:solidFill>
                  <a:srgbClr val="FFC000"/>
                </a:solidFill>
              </a:rPr>
              <a:t>Motivace</a:t>
            </a:r>
            <a:r>
              <a:rPr lang="cs-CZ" sz="4400" dirty="0"/>
              <a:t> a důvody řešení dané problematiky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67FFF0-5711-2B4B-9843-ED641F760A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8" name="Shape 154">
            <a:extLst>
              <a:ext uri="{FF2B5EF4-FFF2-40B4-BE49-F238E27FC236}">
                <a16:creationId xmlns:a16="http://schemas.microsoft.com/office/drawing/2014/main" id="{E0619DA4-0B0E-4648-B09E-7B37A5957157}"/>
              </a:ext>
            </a:extLst>
          </p:cNvPr>
          <p:cNvSpPr txBox="1">
            <a:spLocks/>
          </p:cNvSpPr>
          <p:nvPr/>
        </p:nvSpPr>
        <p:spPr>
          <a:xfrm>
            <a:off x="597803" y="2387428"/>
            <a:ext cx="4176093" cy="148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Aktuální působení ve firmě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Účast na projektu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Individuální růst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5191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54756" y="993698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/>
              <a:t>Použité </a:t>
            </a:r>
            <a:r>
              <a:rPr lang="cs-CZ" sz="4800" dirty="0">
                <a:solidFill>
                  <a:srgbClr val="FFB600"/>
                </a:solidFill>
              </a:rPr>
              <a:t>metody</a:t>
            </a:r>
            <a:endParaRPr lang="cs-CZ" sz="4800" dirty="0"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Metoda CPM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>
                <a:latin typeface="Calibri" panose="020F0502020204030204" pitchFamily="34" charset="0"/>
                <a:cs typeface="Calibri" panose="020F0502020204030204" pitchFamily="34" charset="0"/>
              </a:rPr>
              <a:t>Ganttův diagram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Ishikawův diagram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Prostá doba návratnosti investice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8119638" y="225980"/>
            <a:ext cx="539546" cy="879605"/>
            <a:chOff x="6730350" y="2315900"/>
            <a:chExt cx="257700" cy="420100"/>
          </a:xfrm>
        </p:grpSpPr>
        <p:sp>
          <p:nvSpPr>
            <p:cNvPr id="105" name="Shape 105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5">
            <a:extLst>
              <a:ext uri="{FF2B5EF4-FFF2-40B4-BE49-F238E27FC236}">
                <a16:creationId xmlns:a16="http://schemas.microsoft.com/office/drawing/2014/main" id="{8B49DA74-1460-FB45-9D88-9C6155373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282" y="538626"/>
            <a:ext cx="8242131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800" dirty="0">
                <a:solidFill>
                  <a:srgbClr val="FFC000"/>
                </a:solidFill>
              </a:rPr>
              <a:t>Pozice</a:t>
            </a:r>
            <a:r>
              <a:rPr lang="cs-CZ" sz="4800" dirty="0"/>
              <a:t> společnosti na trhu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C367C1-6D07-E543-8D85-46668612B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243" y="1649232"/>
            <a:ext cx="5064760" cy="2761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938653" y="567803"/>
            <a:ext cx="8205347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Poměr </a:t>
            </a:r>
            <a:r>
              <a:rPr lang="cs-CZ" sz="4400" dirty="0">
                <a:solidFill>
                  <a:srgbClr val="FFC000"/>
                </a:solidFill>
              </a:rPr>
              <a:t>balíkových zásilek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044972-3E5F-5847-A147-DF0F22DB3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890" y="1629295"/>
            <a:ext cx="5856221" cy="308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8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914214" y="702532"/>
            <a:ext cx="4626946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Oblastní pošta </a:t>
            </a:r>
            <a:r>
              <a:rPr lang="cs-CZ" sz="4400" dirty="0">
                <a:solidFill>
                  <a:srgbClr val="FFB600"/>
                </a:solidFill>
              </a:rPr>
              <a:t>Tábor 02</a:t>
            </a:r>
            <a:endParaRPr lang="cs-CZ" sz="4400" dirty="0"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39366" y="2462005"/>
            <a:ext cx="5176643" cy="1898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Jedna z pilotních pošt projektu Open Space.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Pošta s plným rozsahem služeb.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Průměrný denní počet balíků činí 100 ks.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285750" lvl="0" indent="-285750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3C2B3658-5BEE-8A44-AD04-7F36569F37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87" y="1515258"/>
            <a:ext cx="2826634" cy="261178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CBC56C4-5BCC-4B44-AE15-5F06FC873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571" y="1234235"/>
            <a:ext cx="3840281" cy="382652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D3B3118-7D9C-B844-B997-E1A8177482F7}"/>
              </a:ext>
            </a:extLst>
          </p:cNvPr>
          <p:cNvSpPr txBox="1"/>
          <p:nvPr/>
        </p:nvSpPr>
        <p:spPr>
          <a:xfrm>
            <a:off x="1588048" y="502134"/>
            <a:ext cx="6096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ExtraBold" panose="020B0403030101060003" pitchFamily="34" charset="0"/>
              </a:rPr>
              <a:t>Analýza </a:t>
            </a:r>
            <a:r>
              <a:rPr lang="cs-CZ" sz="3600" b="1" dirty="0">
                <a:solidFill>
                  <a:srgbClr val="FFC000"/>
                </a:solidFill>
                <a:latin typeface="Raleway ExtraBold" panose="020B0403030101060003" pitchFamily="34" charset="0"/>
              </a:rPr>
              <a:t>současného stavu</a:t>
            </a:r>
          </a:p>
        </p:txBody>
      </p:sp>
    </p:spTree>
    <p:extLst>
      <p:ext uri="{BB962C8B-B14F-4D97-AF65-F5344CB8AC3E}">
        <p14:creationId xmlns:p14="http://schemas.microsoft.com/office/powerpoint/2010/main" val="397801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5D3B3118-7D9C-B844-B997-E1A8177482F7}"/>
              </a:ext>
            </a:extLst>
          </p:cNvPr>
          <p:cNvSpPr txBox="1"/>
          <p:nvPr/>
        </p:nvSpPr>
        <p:spPr>
          <a:xfrm>
            <a:off x="1248046" y="463767"/>
            <a:ext cx="6614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 ExtraBold" panose="020B0403030101060003" pitchFamily="34" charset="0"/>
              </a:rPr>
              <a:t>Analýza </a:t>
            </a:r>
            <a:r>
              <a:rPr lang="cs-CZ" sz="3600" b="1" dirty="0">
                <a:solidFill>
                  <a:srgbClr val="FFC000"/>
                </a:solidFill>
                <a:latin typeface="Raleway ExtraBold" panose="020B0403030101060003" pitchFamily="34" charset="0"/>
              </a:rPr>
              <a:t>navrhovaného stavu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4A03DD-D5CD-5543-80D4-D65BCE86B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761" y="1230163"/>
            <a:ext cx="3810880" cy="374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54922"/>
      </p:ext>
    </p:extLst>
  </p:cSld>
  <p:clrMapOvr>
    <a:masterClrMapping/>
  </p:clrMapOvr>
</p:sld>
</file>

<file path=ppt/theme/theme1.xml><?xml version="1.0" encoding="utf-8"?>
<a:theme xmlns:a="http://schemas.openxmlformats.org/drawingml/2006/main" name="Oli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524</Words>
  <Application>Microsoft Macintosh PowerPoint</Application>
  <PresentationFormat>Předvádění na obrazovce (16:9)</PresentationFormat>
  <Paragraphs>145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Calibri</vt:lpstr>
      <vt:lpstr>Cambria Math</vt:lpstr>
      <vt:lpstr>Arial</vt:lpstr>
      <vt:lpstr>Raleway ExtraBold</vt:lpstr>
      <vt:lpstr>Calibri Light</vt:lpstr>
      <vt:lpstr>Raleway Light</vt:lpstr>
      <vt:lpstr>Times New Roman</vt:lpstr>
      <vt:lpstr>Olivia template</vt:lpstr>
      <vt:lpstr>Zefektivnění logistického procesu zpracování balíkových zásilek</vt:lpstr>
      <vt:lpstr>Prezentace aplikace PowerPoint</vt:lpstr>
      <vt:lpstr>Motivace a důvody řešení dané problematiky</vt:lpstr>
      <vt:lpstr>Použité metody</vt:lpstr>
      <vt:lpstr>Pozice společnosti na trhu</vt:lpstr>
      <vt:lpstr>Poměr balíkových zásilek</vt:lpstr>
      <vt:lpstr>Oblastní pošta Tábor 02</vt:lpstr>
      <vt:lpstr>Prezentace aplikace PowerPoint</vt:lpstr>
      <vt:lpstr>Prezentace aplikace PowerPoint</vt:lpstr>
      <vt:lpstr>Zhodnocení navrhnutého řešení</vt:lpstr>
      <vt:lpstr>Stanovení časové úspory</vt:lpstr>
      <vt:lpstr>Zhodnocení navrhnutého řešení</vt:lpstr>
      <vt:lpstr>Stanovení kapacity skladu</vt:lpstr>
      <vt:lpstr>Zhodnocení navrhnutého řešení</vt:lpstr>
      <vt:lpstr>Personální úspora</vt:lpstr>
      <vt:lpstr>Zhodnocení navrhnutého řešení</vt:lpstr>
      <vt:lpstr>Prostá doba návratnosti</vt:lpstr>
      <vt:lpstr>Prezentace aplikace PowerPoint</vt:lpstr>
      <vt:lpstr>Děkuji za pozornost!</vt:lpstr>
      <vt:lpstr>Dotazy vedoucího</vt:lpstr>
      <vt:lpstr>Dotazy oponenta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Optimalizace logistického procesu zpracování dřevní štěpky</dc:title>
  <dc:creator>ASTON CZ</dc:creator>
  <cp:lastModifiedBy>Microsoft Office User</cp:lastModifiedBy>
  <cp:revision>67</cp:revision>
  <dcterms:modified xsi:type="dcterms:W3CDTF">2020-06-09T17:11:45Z</dcterms:modified>
</cp:coreProperties>
</file>